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01"/>
  </p:notesMasterIdLst>
  <p:sldIdLst>
    <p:sldId id="256" r:id="rId5"/>
    <p:sldId id="272" r:id="rId6"/>
    <p:sldId id="403" r:id="rId7"/>
    <p:sldId id="276" r:id="rId8"/>
    <p:sldId id="402" r:id="rId9"/>
    <p:sldId id="261" r:id="rId10"/>
    <p:sldId id="257" r:id="rId11"/>
    <p:sldId id="339" r:id="rId12"/>
    <p:sldId id="337" r:id="rId13"/>
    <p:sldId id="390" r:id="rId14"/>
    <p:sldId id="376" r:id="rId15"/>
    <p:sldId id="345" r:id="rId16"/>
    <p:sldId id="369" r:id="rId17"/>
    <p:sldId id="358" r:id="rId18"/>
    <p:sldId id="360" r:id="rId19"/>
    <p:sldId id="361" r:id="rId20"/>
    <p:sldId id="366" r:id="rId21"/>
    <p:sldId id="364" r:id="rId22"/>
    <p:sldId id="365" r:id="rId23"/>
    <p:sldId id="377" r:id="rId24"/>
    <p:sldId id="367" r:id="rId25"/>
    <p:sldId id="332" r:id="rId26"/>
    <p:sldId id="351" r:id="rId27"/>
    <p:sldId id="334" r:id="rId28"/>
    <p:sldId id="363" r:id="rId29"/>
    <p:sldId id="269" r:id="rId30"/>
    <p:sldId id="264" r:id="rId31"/>
    <p:sldId id="266" r:id="rId32"/>
    <p:sldId id="265" r:id="rId33"/>
    <p:sldId id="356" r:id="rId34"/>
    <p:sldId id="330" r:id="rId35"/>
    <p:sldId id="370" r:id="rId36"/>
    <p:sldId id="333" r:id="rId37"/>
    <p:sldId id="352" r:id="rId38"/>
    <p:sldId id="353" r:id="rId39"/>
    <p:sldId id="342" r:id="rId40"/>
    <p:sldId id="270" r:id="rId41"/>
    <p:sldId id="271" r:id="rId42"/>
    <p:sldId id="371" r:id="rId43"/>
    <p:sldId id="404" r:id="rId44"/>
    <p:sldId id="393" r:id="rId45"/>
    <p:sldId id="277" r:id="rId46"/>
    <p:sldId id="329" r:id="rId47"/>
    <p:sldId id="278" r:id="rId48"/>
    <p:sldId id="279" r:id="rId49"/>
    <p:sldId id="405" r:id="rId50"/>
    <p:sldId id="281" r:id="rId51"/>
    <p:sldId id="289" r:id="rId52"/>
    <p:sldId id="368" r:id="rId53"/>
    <p:sldId id="288" r:id="rId54"/>
    <p:sldId id="383" r:id="rId55"/>
    <p:sldId id="398" r:id="rId56"/>
    <p:sldId id="282" r:id="rId57"/>
    <p:sldId id="285" r:id="rId58"/>
    <p:sldId id="292" r:id="rId59"/>
    <p:sldId id="372" r:id="rId60"/>
    <p:sldId id="293" r:id="rId61"/>
    <p:sldId id="291" r:id="rId62"/>
    <p:sldId id="294" r:id="rId63"/>
    <p:sldId id="384" r:id="rId64"/>
    <p:sldId id="397" r:id="rId65"/>
    <p:sldId id="299" r:id="rId66"/>
    <p:sldId id="302" r:id="rId67"/>
    <p:sldId id="391" r:id="rId68"/>
    <p:sldId id="300" r:id="rId69"/>
    <p:sldId id="303" r:id="rId70"/>
    <p:sldId id="304" r:id="rId71"/>
    <p:sldId id="341" r:id="rId72"/>
    <p:sldId id="385" r:id="rId73"/>
    <p:sldId id="399" r:id="rId74"/>
    <p:sldId id="296" r:id="rId75"/>
    <p:sldId id="297" r:id="rId76"/>
    <p:sldId id="386" r:id="rId77"/>
    <p:sldId id="400" r:id="rId78"/>
    <p:sldId id="392" r:id="rId79"/>
    <p:sldId id="305" r:id="rId80"/>
    <p:sldId id="394" r:id="rId81"/>
    <p:sldId id="309" r:id="rId82"/>
    <p:sldId id="310" r:id="rId83"/>
    <p:sldId id="311" r:id="rId84"/>
    <p:sldId id="387" r:id="rId85"/>
    <p:sldId id="401" r:id="rId86"/>
    <p:sldId id="312" r:id="rId87"/>
    <p:sldId id="381" r:id="rId88"/>
    <p:sldId id="382" r:id="rId89"/>
    <p:sldId id="355" r:id="rId90"/>
    <p:sldId id="379" r:id="rId91"/>
    <p:sldId id="388" r:id="rId92"/>
    <p:sldId id="319" r:id="rId93"/>
    <p:sldId id="320" r:id="rId94"/>
    <p:sldId id="322" r:id="rId95"/>
    <p:sldId id="389" r:id="rId96"/>
    <p:sldId id="323" r:id="rId97"/>
    <p:sldId id="324" r:id="rId98"/>
    <p:sldId id="327" r:id="rId99"/>
    <p:sldId id="325" r:id="rId10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F7B8C157-A563-4A88-B62A-A4775C2CE9F7}">
          <p14:sldIdLst>
            <p14:sldId id="256"/>
            <p14:sldId id="272"/>
            <p14:sldId id="403"/>
            <p14:sldId id="276"/>
          </p14:sldIdLst>
        </p14:section>
        <p14:section name="Prerequisites" id="{E811E025-8F63-4403-9F64-15BBF856A98E}">
          <p14:sldIdLst>
            <p14:sldId id="402"/>
          </p14:sldIdLst>
        </p14:section>
        <p14:section name="Phase-1.0" id="{FD4C1BA5-B907-4418-93BB-BC3599489E2C}">
          <p14:sldIdLst>
            <p14:sldId id="261"/>
            <p14:sldId id="257"/>
            <p14:sldId id="339"/>
            <p14:sldId id="337"/>
            <p14:sldId id="390"/>
            <p14:sldId id="376"/>
            <p14:sldId id="345"/>
            <p14:sldId id="369"/>
            <p14:sldId id="358"/>
            <p14:sldId id="360"/>
            <p14:sldId id="361"/>
            <p14:sldId id="366"/>
            <p14:sldId id="364"/>
            <p14:sldId id="365"/>
            <p14:sldId id="377"/>
            <p14:sldId id="367"/>
            <p14:sldId id="332"/>
            <p14:sldId id="351"/>
            <p14:sldId id="334"/>
            <p14:sldId id="363"/>
          </p14:sldIdLst>
        </p14:section>
        <p14:section name="Phase-1.1" id="{4629037F-1C10-4E4A-A3C0-74EC5E6B33E4}">
          <p14:sldIdLst>
            <p14:sldId id="269"/>
            <p14:sldId id="264"/>
            <p14:sldId id="266"/>
            <p14:sldId id="265"/>
            <p14:sldId id="356"/>
            <p14:sldId id="330"/>
            <p14:sldId id="370"/>
            <p14:sldId id="333"/>
            <p14:sldId id="352"/>
            <p14:sldId id="353"/>
            <p14:sldId id="342"/>
          </p14:sldIdLst>
        </p14:section>
        <p14:section name="Phase-1.3" id="{7D1EA425-E0C2-41A2-B15C-38B1CE9C2889}">
          <p14:sldIdLst>
            <p14:sldId id="270"/>
            <p14:sldId id="271"/>
            <p14:sldId id="371"/>
            <p14:sldId id="404"/>
            <p14:sldId id="393"/>
          </p14:sldIdLst>
        </p14:section>
        <p14:section name="Phase-2.0" id="{8F20B674-98C8-4E61-9745-DCA867B4B237}">
          <p14:sldIdLst>
            <p14:sldId id="277"/>
            <p14:sldId id="329"/>
            <p14:sldId id="278"/>
            <p14:sldId id="279"/>
            <p14:sldId id="405"/>
          </p14:sldIdLst>
        </p14:section>
        <p14:section name="Phase-2.1" id="{71C8C77C-DF39-42DE-866B-504AAB9216E7}">
          <p14:sldIdLst>
            <p14:sldId id="281"/>
            <p14:sldId id="289"/>
            <p14:sldId id="368"/>
            <p14:sldId id="288"/>
            <p14:sldId id="383"/>
            <p14:sldId id="398"/>
          </p14:sldIdLst>
        </p14:section>
        <p14:section name="Phase-2.2" id="{7073D59D-7F54-48A2-B966-523C4B569E99}">
          <p14:sldIdLst>
            <p14:sldId id="282"/>
            <p14:sldId id="285"/>
            <p14:sldId id="292"/>
            <p14:sldId id="372"/>
            <p14:sldId id="293"/>
            <p14:sldId id="291"/>
            <p14:sldId id="294"/>
            <p14:sldId id="384"/>
            <p14:sldId id="397"/>
          </p14:sldIdLst>
        </p14:section>
        <p14:section name="Phase-2.3" id="{5E2264A7-BB0F-4955-BD06-5CDDF8107194}">
          <p14:sldIdLst>
            <p14:sldId id="299"/>
            <p14:sldId id="302"/>
            <p14:sldId id="391"/>
            <p14:sldId id="300"/>
            <p14:sldId id="303"/>
            <p14:sldId id="304"/>
            <p14:sldId id="341"/>
            <p14:sldId id="385"/>
            <p14:sldId id="399"/>
          </p14:sldIdLst>
        </p14:section>
        <p14:section name="Phase-2.4" id="{8D79A15C-2283-4990-A074-EACDE5DDE0D4}">
          <p14:sldIdLst>
            <p14:sldId id="296"/>
            <p14:sldId id="297"/>
            <p14:sldId id="386"/>
            <p14:sldId id="400"/>
            <p14:sldId id="392"/>
          </p14:sldIdLst>
        </p14:section>
        <p14:section name="Phase-3.0" id="{929DF9F8-7275-4C22-AF52-F1C3ED5FD539}">
          <p14:sldIdLst>
            <p14:sldId id="305"/>
            <p14:sldId id="394"/>
            <p14:sldId id="309"/>
            <p14:sldId id="310"/>
            <p14:sldId id="311"/>
            <p14:sldId id="387"/>
            <p14:sldId id="401"/>
          </p14:sldIdLst>
        </p14:section>
        <p14:section name="Phase-4.0" id="{2A6DA700-8E02-4944-99B2-7307519A3B5F}">
          <p14:sldIdLst>
            <p14:sldId id="312"/>
            <p14:sldId id="381"/>
            <p14:sldId id="382"/>
            <p14:sldId id="355"/>
            <p14:sldId id="379"/>
            <p14:sldId id="388"/>
          </p14:sldIdLst>
        </p14:section>
        <p14:section name="Phase-5.0" id="{533AE9F0-1E09-4E08-B5A9-EE6359CC9498}">
          <p14:sldIdLst>
            <p14:sldId id="319"/>
            <p14:sldId id="320"/>
            <p14:sldId id="322"/>
            <p14:sldId id="389"/>
          </p14:sldIdLst>
        </p14:section>
        <p14:section name="Phase-6.0" id="{07758434-45FA-4ECD-93AA-051D354B386A}">
          <p14:sldIdLst>
            <p14:sldId id="323"/>
            <p14:sldId id="324"/>
            <p14:sldId id="327"/>
            <p14:sldId id="325"/>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D55BA76-8846-8EDA-9D24-75B925A81E74}" name="Bri Achtman" initials="BA" userId="S::brachtma@microsoft.com::6d1729a5-c37a-40e6-8503-d7a0018ba016" providerId="AD"/>
  <p188:author id="{055C3E93-945A-C363-4516-D0B9CCC8181B}" name="Luis Quintanilla" initials="LQ" userId="S::luquinta@microsoft.com::cf349709-1530-4ae8-9d29-e55e74f71517"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F8B548"/>
    <a:srgbClr val="F8F8F8"/>
    <a:srgbClr val="F7B548"/>
    <a:srgbClr val="9EBFE6"/>
    <a:srgbClr val="2B63A9"/>
    <a:srgbClr val="D9D9D9"/>
    <a:srgbClr val="5BC1FF"/>
    <a:srgbClr val="A6DEFF"/>
    <a:srgbClr val="0079D6"/>
    <a:srgbClr val="79A6D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628F065-5ADA-4BD9-A3B1-A708FC1C9EB8}" v="7146" dt="2020-05-29T19:11:30.35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9088" autoAdjust="0"/>
  </p:normalViewPr>
  <p:slideViewPr>
    <p:cSldViewPr snapToGrid="0">
      <p:cViewPr varScale="1">
        <p:scale>
          <a:sx n="83" d="100"/>
          <a:sy n="83" d="100"/>
        </p:scale>
        <p:origin x="572" y="6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6" Type="http://schemas.openxmlformats.org/officeDocument/2006/relationships/slide" Target="slides/slide12.xml"/><Relationship Id="rId107" Type="http://schemas.microsoft.com/office/2018/10/relationships/authors" Target="authors.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presProps" Target="presProps.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microsoft.com/office/2015/10/relationships/revisionInfo" Target="revisionInfo.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theme" Target="theme/theme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11E2F06-92E7-4C94-8A1A-227EE47A908E}" type="doc">
      <dgm:prSet loTypeId="urn:microsoft.com/office/officeart/2005/8/layout/radial5" loCatId="relationship" qsTypeId="urn:microsoft.com/office/officeart/2005/8/quickstyle/simple1" qsCatId="simple" csTypeId="urn:microsoft.com/office/officeart/2005/8/colors/colorful5" csCatId="colorful" phldr="1"/>
      <dgm:spPr/>
      <dgm:t>
        <a:bodyPr/>
        <a:lstStyle/>
        <a:p>
          <a:endParaRPr lang="en-US"/>
        </a:p>
      </dgm:t>
    </dgm:pt>
    <dgm:pt modelId="{3111CDE4-E4D1-45CB-B5E2-176DAB32EEA1}">
      <dgm:prSet phldrT="[Text]" custT="1"/>
      <dgm:spPr/>
      <dgm:t>
        <a:bodyPr/>
        <a:lstStyle/>
        <a:p>
          <a:r>
            <a:rPr lang="en-US" sz="1400" b="0"/>
            <a:t>What problem are you looking to solve?</a:t>
          </a:r>
        </a:p>
      </dgm:t>
    </dgm:pt>
    <dgm:pt modelId="{184EC500-3DDF-4999-98DB-CA180E52EC1A}" type="parTrans" cxnId="{DC9573BB-D8DF-4657-B27E-A2DD9CD0410A}">
      <dgm:prSet/>
      <dgm:spPr/>
      <dgm:t>
        <a:bodyPr/>
        <a:lstStyle/>
        <a:p>
          <a:endParaRPr lang="en-US"/>
        </a:p>
      </dgm:t>
    </dgm:pt>
    <dgm:pt modelId="{238EC8C1-1089-40D2-8BC3-DB532F051B0C}" type="sibTrans" cxnId="{DC9573BB-D8DF-4657-B27E-A2DD9CD0410A}">
      <dgm:prSet/>
      <dgm:spPr/>
      <dgm:t>
        <a:bodyPr/>
        <a:lstStyle/>
        <a:p>
          <a:endParaRPr lang="en-US"/>
        </a:p>
      </dgm:t>
    </dgm:pt>
    <dgm:pt modelId="{859C16DA-3494-4FA9-9972-28E4D88196F3}">
      <dgm:prSet phldrT="[Text]" custT="1"/>
      <dgm:spPr/>
      <dgm:t>
        <a:bodyPr/>
        <a:lstStyle/>
        <a:p>
          <a:pPr algn="ctr"/>
          <a:r>
            <a:rPr lang="en-US" sz="1800" b="1"/>
            <a:t>Find outliers</a:t>
          </a:r>
        </a:p>
      </dgm:t>
    </dgm:pt>
    <dgm:pt modelId="{BF70C068-602C-4AFC-9EE0-4156A4554305}" type="parTrans" cxnId="{B18B463D-8DDF-4F5D-A078-910B7E542682}">
      <dgm:prSet/>
      <dgm:spPr/>
      <dgm:t>
        <a:bodyPr/>
        <a:lstStyle/>
        <a:p>
          <a:endParaRPr lang="en-US"/>
        </a:p>
      </dgm:t>
    </dgm:pt>
    <dgm:pt modelId="{48DF122E-7DD8-405A-BB7B-A55F46565DF4}" type="sibTrans" cxnId="{B18B463D-8DDF-4F5D-A078-910B7E542682}">
      <dgm:prSet/>
      <dgm:spPr/>
      <dgm:t>
        <a:bodyPr/>
        <a:lstStyle/>
        <a:p>
          <a:endParaRPr lang="en-US"/>
        </a:p>
      </dgm:t>
    </dgm:pt>
    <dgm:pt modelId="{CD24BB2D-0121-41A4-9CCE-6A9DE4D3CAD1}">
      <dgm:prSet phldrT="[Text]" custT="1"/>
      <dgm:spPr/>
      <dgm:t>
        <a:bodyPr/>
        <a:lstStyle/>
        <a:p>
          <a:pPr algn="ctr"/>
          <a:r>
            <a:rPr lang="en-US" sz="1800" b="1"/>
            <a:t>Predict a number</a:t>
          </a:r>
        </a:p>
      </dgm:t>
    </dgm:pt>
    <dgm:pt modelId="{44810330-F69D-4774-977E-771F7510B046}" type="parTrans" cxnId="{643253D3-10C9-406E-B298-847D2FF5D83B}">
      <dgm:prSet/>
      <dgm:spPr/>
      <dgm:t>
        <a:bodyPr/>
        <a:lstStyle/>
        <a:p>
          <a:endParaRPr lang="en-US"/>
        </a:p>
      </dgm:t>
    </dgm:pt>
    <dgm:pt modelId="{AB75E71A-5431-4989-A29C-3B9ECF0B4C4A}" type="sibTrans" cxnId="{643253D3-10C9-406E-B298-847D2FF5D83B}">
      <dgm:prSet/>
      <dgm:spPr/>
      <dgm:t>
        <a:bodyPr/>
        <a:lstStyle/>
        <a:p>
          <a:endParaRPr lang="en-US"/>
        </a:p>
      </dgm:t>
    </dgm:pt>
    <dgm:pt modelId="{5339008D-318D-4358-ABCF-D64BC1A3B18C}">
      <dgm:prSet phldrT="[Text]" custT="1"/>
      <dgm:spPr/>
      <dgm:t>
        <a:bodyPr/>
        <a:lstStyle/>
        <a:p>
          <a:pPr algn="ctr"/>
          <a:r>
            <a:rPr lang="en-US" sz="1800" b="1"/>
            <a:t>Find relationships</a:t>
          </a:r>
        </a:p>
      </dgm:t>
    </dgm:pt>
    <dgm:pt modelId="{F9EC35CE-2D8A-4FCE-97CF-A1000E60F2CA}" type="parTrans" cxnId="{613ABE03-9863-4377-97B5-B9BA895808D4}">
      <dgm:prSet/>
      <dgm:spPr/>
      <dgm:t>
        <a:bodyPr/>
        <a:lstStyle/>
        <a:p>
          <a:endParaRPr lang="en-US"/>
        </a:p>
      </dgm:t>
    </dgm:pt>
    <dgm:pt modelId="{2B4130A8-9B3F-4D41-86F8-08300018769C}" type="sibTrans" cxnId="{613ABE03-9863-4377-97B5-B9BA895808D4}">
      <dgm:prSet/>
      <dgm:spPr/>
      <dgm:t>
        <a:bodyPr/>
        <a:lstStyle/>
        <a:p>
          <a:endParaRPr lang="en-US"/>
        </a:p>
      </dgm:t>
    </dgm:pt>
    <dgm:pt modelId="{E2BFDABF-3B93-4497-8D2A-E0793D19A24C}">
      <dgm:prSet phldrT="[Text]" custT="1"/>
      <dgm:spPr/>
      <dgm:t>
        <a:bodyPr/>
        <a:lstStyle/>
        <a:p>
          <a:pPr algn="ctr"/>
          <a:r>
            <a:rPr lang="en-US" sz="1800" b="1"/>
            <a:t>Categorize items</a:t>
          </a:r>
        </a:p>
      </dgm:t>
    </dgm:pt>
    <dgm:pt modelId="{FDCA4CE3-4AB4-49C2-BA17-F15A554D6E29}" type="parTrans" cxnId="{5EB6C732-A797-46E6-B415-6E139E813D92}">
      <dgm:prSet/>
      <dgm:spPr/>
      <dgm:t>
        <a:bodyPr/>
        <a:lstStyle/>
        <a:p>
          <a:endParaRPr lang="en-US"/>
        </a:p>
      </dgm:t>
    </dgm:pt>
    <dgm:pt modelId="{7D3A8F58-A0BC-4CE7-A38D-213CB7EA07A1}" type="sibTrans" cxnId="{5EB6C732-A797-46E6-B415-6E139E813D92}">
      <dgm:prSet/>
      <dgm:spPr/>
      <dgm:t>
        <a:bodyPr/>
        <a:lstStyle/>
        <a:p>
          <a:endParaRPr lang="en-US"/>
        </a:p>
      </dgm:t>
    </dgm:pt>
    <dgm:pt modelId="{892F5727-8E98-4C9C-AD1C-8DC8E4C1BBAB}">
      <dgm:prSet phldrT="[Text]" custT="1"/>
      <dgm:spPr/>
      <dgm:t>
        <a:bodyPr/>
        <a:lstStyle/>
        <a:p>
          <a:pPr algn="ctr"/>
          <a:r>
            <a:rPr lang="en-US" sz="1100"/>
            <a:t> </a:t>
          </a:r>
          <a:r>
            <a:rPr lang="en-US" sz="1400"/>
            <a:t>Anomaly detection</a:t>
          </a:r>
          <a:endParaRPr lang="en-US" sz="1100"/>
        </a:p>
      </dgm:t>
    </dgm:pt>
    <dgm:pt modelId="{47CCE503-BF1C-4798-871D-FEBACD4BCB3D}" type="parTrans" cxnId="{B83C861E-B793-4579-BF02-5B6FA9569E79}">
      <dgm:prSet/>
      <dgm:spPr/>
      <dgm:t>
        <a:bodyPr/>
        <a:lstStyle/>
        <a:p>
          <a:endParaRPr lang="en-US"/>
        </a:p>
      </dgm:t>
    </dgm:pt>
    <dgm:pt modelId="{7D00EDEA-C227-4D4E-9E32-85EFF93377AF}" type="sibTrans" cxnId="{B83C861E-B793-4579-BF02-5B6FA9569E79}">
      <dgm:prSet/>
      <dgm:spPr/>
      <dgm:t>
        <a:bodyPr/>
        <a:lstStyle/>
        <a:p>
          <a:endParaRPr lang="en-US"/>
        </a:p>
      </dgm:t>
    </dgm:pt>
    <dgm:pt modelId="{D9392961-2F07-4E13-A697-43EBF10DB210}">
      <dgm:prSet phldrT="[Text]" custT="1"/>
      <dgm:spPr/>
      <dgm:t>
        <a:bodyPr/>
        <a:lstStyle/>
        <a:p>
          <a:pPr algn="ctr"/>
          <a:r>
            <a:rPr lang="en-US" sz="1100"/>
            <a:t> </a:t>
          </a:r>
          <a:r>
            <a:rPr lang="en-US" sz="1400"/>
            <a:t>Regression</a:t>
          </a:r>
        </a:p>
      </dgm:t>
    </dgm:pt>
    <dgm:pt modelId="{C6156A3B-4E14-4937-A3ED-9FE2D52A44D9}" type="parTrans" cxnId="{815D7414-5E6A-4142-8ADD-3B3F7530866D}">
      <dgm:prSet/>
      <dgm:spPr/>
      <dgm:t>
        <a:bodyPr/>
        <a:lstStyle/>
        <a:p>
          <a:endParaRPr lang="en-US"/>
        </a:p>
      </dgm:t>
    </dgm:pt>
    <dgm:pt modelId="{181409C3-D352-4219-9B40-05CF2A62CDBD}" type="sibTrans" cxnId="{815D7414-5E6A-4142-8ADD-3B3F7530866D}">
      <dgm:prSet/>
      <dgm:spPr/>
      <dgm:t>
        <a:bodyPr/>
        <a:lstStyle/>
        <a:p>
          <a:endParaRPr lang="en-US"/>
        </a:p>
      </dgm:t>
    </dgm:pt>
    <dgm:pt modelId="{C93927AE-CD10-43B4-8202-A7B59FB93A02}">
      <dgm:prSet phldrT="[Text]" custT="1"/>
      <dgm:spPr/>
      <dgm:t>
        <a:bodyPr/>
        <a:lstStyle/>
        <a:p>
          <a:pPr algn="ctr"/>
          <a:r>
            <a:rPr lang="en-US" sz="1400"/>
            <a:t> Forecasting</a:t>
          </a:r>
        </a:p>
      </dgm:t>
    </dgm:pt>
    <dgm:pt modelId="{5F3285D3-754A-4F8A-9F10-721BC7055D98}" type="parTrans" cxnId="{697D6310-A845-45F4-85E3-972480365730}">
      <dgm:prSet/>
      <dgm:spPr/>
      <dgm:t>
        <a:bodyPr/>
        <a:lstStyle/>
        <a:p>
          <a:endParaRPr lang="en-US"/>
        </a:p>
      </dgm:t>
    </dgm:pt>
    <dgm:pt modelId="{17117F62-D552-4895-811E-CF7A46628345}" type="sibTrans" cxnId="{697D6310-A845-45F4-85E3-972480365730}">
      <dgm:prSet/>
      <dgm:spPr/>
      <dgm:t>
        <a:bodyPr/>
        <a:lstStyle/>
        <a:p>
          <a:endParaRPr lang="en-US"/>
        </a:p>
      </dgm:t>
    </dgm:pt>
    <dgm:pt modelId="{23DEE473-D918-4CC0-AEC0-C87C7EFB1BE6}">
      <dgm:prSet phldrT="[Text]" custT="1"/>
      <dgm:spPr/>
      <dgm:t>
        <a:bodyPr/>
        <a:lstStyle/>
        <a:p>
          <a:pPr algn="ctr"/>
          <a:r>
            <a:rPr lang="en-US" sz="1100"/>
            <a:t> </a:t>
          </a:r>
          <a:r>
            <a:rPr lang="en-US" sz="1400"/>
            <a:t>Clustering</a:t>
          </a:r>
          <a:endParaRPr lang="en-US" sz="1100"/>
        </a:p>
      </dgm:t>
    </dgm:pt>
    <dgm:pt modelId="{53EAAA9C-E26D-4B82-86E1-89ADAD1A0DA3}" type="parTrans" cxnId="{479AC5D1-37E4-409D-804B-63E079E0C299}">
      <dgm:prSet/>
      <dgm:spPr/>
      <dgm:t>
        <a:bodyPr/>
        <a:lstStyle/>
        <a:p>
          <a:endParaRPr lang="en-US"/>
        </a:p>
      </dgm:t>
    </dgm:pt>
    <dgm:pt modelId="{CBB3183D-54C2-408D-B7DD-7690E3F6E4EF}" type="sibTrans" cxnId="{479AC5D1-37E4-409D-804B-63E079E0C299}">
      <dgm:prSet/>
      <dgm:spPr/>
      <dgm:t>
        <a:bodyPr/>
        <a:lstStyle/>
        <a:p>
          <a:endParaRPr lang="en-US"/>
        </a:p>
      </dgm:t>
    </dgm:pt>
    <dgm:pt modelId="{44BCDCBE-D301-484D-B963-8AFE2992B780}">
      <dgm:prSet phldrT="[Text]" custT="1"/>
      <dgm:spPr/>
      <dgm:t>
        <a:bodyPr/>
        <a:lstStyle/>
        <a:p>
          <a:pPr algn="ctr"/>
          <a:r>
            <a:rPr lang="en-US" sz="1100"/>
            <a:t> </a:t>
          </a:r>
          <a:r>
            <a:rPr lang="en-US" sz="1400"/>
            <a:t>Binary classification</a:t>
          </a:r>
        </a:p>
      </dgm:t>
    </dgm:pt>
    <dgm:pt modelId="{B4BD5E1C-CD0C-411D-BBB8-12DAB3CB5E43}" type="parTrans" cxnId="{F2C3D679-7F15-4103-9F2E-7C626B772941}">
      <dgm:prSet/>
      <dgm:spPr/>
      <dgm:t>
        <a:bodyPr/>
        <a:lstStyle/>
        <a:p>
          <a:endParaRPr lang="en-US"/>
        </a:p>
      </dgm:t>
    </dgm:pt>
    <dgm:pt modelId="{711B5FD9-26E6-48D7-8EC0-5C1F1146C9B3}" type="sibTrans" cxnId="{F2C3D679-7F15-4103-9F2E-7C626B772941}">
      <dgm:prSet/>
      <dgm:spPr/>
      <dgm:t>
        <a:bodyPr/>
        <a:lstStyle/>
        <a:p>
          <a:endParaRPr lang="en-US"/>
        </a:p>
      </dgm:t>
    </dgm:pt>
    <dgm:pt modelId="{D2EA137D-48BB-4DAA-B7AF-54ABACEB5018}">
      <dgm:prSet phldrT="[Text]" custT="1"/>
      <dgm:spPr/>
      <dgm:t>
        <a:bodyPr/>
        <a:lstStyle/>
        <a:p>
          <a:pPr algn="ctr"/>
          <a:r>
            <a:rPr lang="en-US" sz="1400"/>
            <a:t> Multiclass classification</a:t>
          </a:r>
        </a:p>
      </dgm:t>
    </dgm:pt>
    <dgm:pt modelId="{21A0FA96-47D0-46DE-89C2-0EF0E185B005}" type="parTrans" cxnId="{773640DA-C81E-4DAD-A6EF-C44FA9265C9C}">
      <dgm:prSet/>
      <dgm:spPr/>
      <dgm:t>
        <a:bodyPr/>
        <a:lstStyle/>
        <a:p>
          <a:endParaRPr lang="en-US"/>
        </a:p>
      </dgm:t>
    </dgm:pt>
    <dgm:pt modelId="{FB77AA67-FDF7-4218-9E50-E08CF84F2E58}" type="sibTrans" cxnId="{773640DA-C81E-4DAD-A6EF-C44FA9265C9C}">
      <dgm:prSet/>
      <dgm:spPr/>
      <dgm:t>
        <a:bodyPr/>
        <a:lstStyle/>
        <a:p>
          <a:endParaRPr lang="en-US"/>
        </a:p>
      </dgm:t>
    </dgm:pt>
    <dgm:pt modelId="{5A8B377E-C5A5-4CB2-B1C7-137C832DB395}">
      <dgm:prSet phldrT="[Text]" custT="1"/>
      <dgm:spPr/>
      <dgm:t>
        <a:bodyPr/>
        <a:lstStyle/>
        <a:p>
          <a:pPr algn="ctr"/>
          <a:r>
            <a:rPr lang="en-US" sz="1800" b="1"/>
            <a:t>Make suggestions</a:t>
          </a:r>
        </a:p>
      </dgm:t>
    </dgm:pt>
    <dgm:pt modelId="{91FB82A4-9AFD-4BA6-9C41-4AC77F1620B4}" type="parTrans" cxnId="{0557C1AC-1A8D-4BEC-9FBF-D1EC28D8AC2B}">
      <dgm:prSet/>
      <dgm:spPr/>
      <dgm:t>
        <a:bodyPr/>
        <a:lstStyle/>
        <a:p>
          <a:endParaRPr lang="en-US"/>
        </a:p>
      </dgm:t>
    </dgm:pt>
    <dgm:pt modelId="{653F296B-08A3-42FB-9E9C-8CC34C376870}" type="sibTrans" cxnId="{0557C1AC-1A8D-4BEC-9FBF-D1EC28D8AC2B}">
      <dgm:prSet/>
      <dgm:spPr/>
      <dgm:t>
        <a:bodyPr/>
        <a:lstStyle/>
        <a:p>
          <a:endParaRPr lang="en-US"/>
        </a:p>
      </dgm:t>
    </dgm:pt>
    <dgm:pt modelId="{6B691F99-2683-4785-821E-960C86E762AA}">
      <dgm:prSet phldrT="[Text]" custT="1"/>
      <dgm:spPr/>
      <dgm:t>
        <a:bodyPr/>
        <a:lstStyle/>
        <a:p>
          <a:pPr algn="ctr"/>
          <a:r>
            <a:rPr lang="en-US" sz="1400"/>
            <a:t>Recommendation</a:t>
          </a:r>
        </a:p>
      </dgm:t>
    </dgm:pt>
    <dgm:pt modelId="{2E1215E0-9ED0-4FCD-9829-5C02BBF9EB34}" type="parTrans" cxnId="{0629FA43-A42B-4A19-A6FD-76A94BE9E9C8}">
      <dgm:prSet/>
      <dgm:spPr/>
      <dgm:t>
        <a:bodyPr/>
        <a:lstStyle/>
        <a:p>
          <a:endParaRPr lang="en-US"/>
        </a:p>
      </dgm:t>
    </dgm:pt>
    <dgm:pt modelId="{A49C213E-70AC-433B-BFA5-D0F350A59983}" type="sibTrans" cxnId="{0629FA43-A42B-4A19-A6FD-76A94BE9E9C8}">
      <dgm:prSet/>
      <dgm:spPr/>
      <dgm:t>
        <a:bodyPr/>
        <a:lstStyle/>
        <a:p>
          <a:endParaRPr lang="en-US"/>
        </a:p>
      </dgm:t>
    </dgm:pt>
    <dgm:pt modelId="{B004352F-82EB-4A07-9508-760DECEF32F6}">
      <dgm:prSet phldrT="[Text]" custT="1"/>
      <dgm:spPr/>
      <dgm:t>
        <a:bodyPr/>
        <a:lstStyle/>
        <a:p>
          <a:pPr algn="ctr"/>
          <a:r>
            <a:rPr lang="en-US" sz="1400"/>
            <a:t>Image classification</a:t>
          </a:r>
        </a:p>
      </dgm:t>
    </dgm:pt>
    <dgm:pt modelId="{3C4AD8A2-103C-4C5F-A3A5-F49730C42A36}" type="parTrans" cxnId="{907173F3-CD11-4176-AEF2-9AD02B24D968}">
      <dgm:prSet/>
      <dgm:spPr/>
      <dgm:t>
        <a:bodyPr/>
        <a:lstStyle/>
        <a:p>
          <a:endParaRPr lang="en-US"/>
        </a:p>
      </dgm:t>
    </dgm:pt>
    <dgm:pt modelId="{BF65E5BD-D123-4E98-85E5-454BB6C14B4D}" type="sibTrans" cxnId="{907173F3-CD11-4176-AEF2-9AD02B24D968}">
      <dgm:prSet/>
      <dgm:spPr/>
      <dgm:t>
        <a:bodyPr/>
        <a:lstStyle/>
        <a:p>
          <a:endParaRPr lang="en-US"/>
        </a:p>
      </dgm:t>
    </dgm:pt>
    <dgm:pt modelId="{843FD50E-17E6-4319-993D-C67FDD217AC5}" type="pres">
      <dgm:prSet presAssocID="{311E2F06-92E7-4C94-8A1A-227EE47A908E}" presName="Name0" presStyleCnt="0">
        <dgm:presLayoutVars>
          <dgm:chMax val="1"/>
          <dgm:dir/>
          <dgm:animLvl val="ctr"/>
          <dgm:resizeHandles val="exact"/>
        </dgm:presLayoutVars>
      </dgm:prSet>
      <dgm:spPr/>
    </dgm:pt>
    <dgm:pt modelId="{7183F717-66C4-4354-BDCE-1312BD5E2219}" type="pres">
      <dgm:prSet presAssocID="{3111CDE4-E4D1-45CB-B5E2-176DAB32EEA1}" presName="centerShape" presStyleLbl="node0" presStyleIdx="0" presStyleCnt="1" custScaleX="77059" custScaleY="77059"/>
      <dgm:spPr/>
    </dgm:pt>
    <dgm:pt modelId="{1A8F333D-B31F-424E-AB27-B9D534D916AF}" type="pres">
      <dgm:prSet presAssocID="{BF70C068-602C-4AFC-9EE0-4156A4554305}" presName="parTrans" presStyleLbl="sibTrans2D1" presStyleIdx="0" presStyleCnt="5"/>
      <dgm:spPr/>
    </dgm:pt>
    <dgm:pt modelId="{B79E32ED-0091-4BBB-8AC7-95ED4872F3B6}" type="pres">
      <dgm:prSet presAssocID="{BF70C068-602C-4AFC-9EE0-4156A4554305}" presName="connectorText" presStyleLbl="sibTrans2D1" presStyleIdx="0" presStyleCnt="5"/>
      <dgm:spPr/>
    </dgm:pt>
    <dgm:pt modelId="{26A22F37-FF58-488D-ADE7-F66EAEEB740D}" type="pres">
      <dgm:prSet presAssocID="{859C16DA-3494-4FA9-9972-28E4D88196F3}" presName="node" presStyleLbl="node1" presStyleIdx="0" presStyleCnt="5" custScaleX="139067" custScaleY="139067">
        <dgm:presLayoutVars>
          <dgm:bulletEnabled val="1"/>
        </dgm:presLayoutVars>
      </dgm:prSet>
      <dgm:spPr/>
    </dgm:pt>
    <dgm:pt modelId="{D8B2A7DE-295D-40B3-875C-488409D22F3B}" type="pres">
      <dgm:prSet presAssocID="{44810330-F69D-4774-977E-771F7510B046}" presName="parTrans" presStyleLbl="sibTrans2D1" presStyleIdx="1" presStyleCnt="5"/>
      <dgm:spPr/>
    </dgm:pt>
    <dgm:pt modelId="{F6BD893C-83D2-4B0D-AEB6-56D78FA78965}" type="pres">
      <dgm:prSet presAssocID="{44810330-F69D-4774-977E-771F7510B046}" presName="connectorText" presStyleLbl="sibTrans2D1" presStyleIdx="1" presStyleCnt="5"/>
      <dgm:spPr/>
    </dgm:pt>
    <dgm:pt modelId="{E328EA63-6810-4954-B4B9-2F683B7FEE2E}" type="pres">
      <dgm:prSet presAssocID="{CD24BB2D-0121-41A4-9CCE-6A9DE4D3CAD1}" presName="node" presStyleLbl="node1" presStyleIdx="1" presStyleCnt="5" custScaleX="139067" custScaleY="139067" custRadScaleRad="130699" custRadScaleInc="10066">
        <dgm:presLayoutVars>
          <dgm:bulletEnabled val="1"/>
        </dgm:presLayoutVars>
      </dgm:prSet>
      <dgm:spPr/>
    </dgm:pt>
    <dgm:pt modelId="{DE499557-D92A-4F8F-B9D6-8958A3594B38}" type="pres">
      <dgm:prSet presAssocID="{F9EC35CE-2D8A-4FCE-97CF-A1000E60F2CA}" presName="parTrans" presStyleLbl="sibTrans2D1" presStyleIdx="2" presStyleCnt="5"/>
      <dgm:spPr/>
    </dgm:pt>
    <dgm:pt modelId="{B51466B9-065E-46A2-9380-7A9C3EE8E1A1}" type="pres">
      <dgm:prSet presAssocID="{F9EC35CE-2D8A-4FCE-97CF-A1000E60F2CA}" presName="connectorText" presStyleLbl="sibTrans2D1" presStyleIdx="2" presStyleCnt="5"/>
      <dgm:spPr/>
    </dgm:pt>
    <dgm:pt modelId="{77B33337-3151-4CB9-98EB-AA068591DA94}" type="pres">
      <dgm:prSet presAssocID="{5339008D-318D-4358-ABCF-D64BC1A3B18C}" presName="node" presStyleLbl="node1" presStyleIdx="2" presStyleCnt="5" custScaleX="139067" custScaleY="139067" custRadScaleRad="117268" custRadScaleInc="-30290">
        <dgm:presLayoutVars>
          <dgm:bulletEnabled val="1"/>
        </dgm:presLayoutVars>
      </dgm:prSet>
      <dgm:spPr/>
    </dgm:pt>
    <dgm:pt modelId="{96E73FC1-E1B9-4EDD-9C84-94D34120B84A}" type="pres">
      <dgm:prSet presAssocID="{FDCA4CE3-4AB4-49C2-BA17-F15A554D6E29}" presName="parTrans" presStyleLbl="sibTrans2D1" presStyleIdx="3" presStyleCnt="5"/>
      <dgm:spPr/>
    </dgm:pt>
    <dgm:pt modelId="{DADA6996-110A-4E28-8539-9E970886A8A6}" type="pres">
      <dgm:prSet presAssocID="{FDCA4CE3-4AB4-49C2-BA17-F15A554D6E29}" presName="connectorText" presStyleLbl="sibTrans2D1" presStyleIdx="3" presStyleCnt="5"/>
      <dgm:spPr/>
    </dgm:pt>
    <dgm:pt modelId="{E82AE96A-FD51-4B92-8EDB-BB01ACA14A56}" type="pres">
      <dgm:prSet presAssocID="{E2BFDABF-3B93-4497-8D2A-E0793D19A24C}" presName="node" presStyleLbl="node1" presStyleIdx="3" presStyleCnt="5" custScaleX="139067" custScaleY="139067" custRadScaleRad="111697" custRadScaleInc="11870">
        <dgm:presLayoutVars>
          <dgm:bulletEnabled val="1"/>
        </dgm:presLayoutVars>
      </dgm:prSet>
      <dgm:spPr/>
    </dgm:pt>
    <dgm:pt modelId="{FEE83D25-6A6D-4702-BE67-0051D54F351F}" type="pres">
      <dgm:prSet presAssocID="{91FB82A4-9AFD-4BA6-9C41-4AC77F1620B4}" presName="parTrans" presStyleLbl="sibTrans2D1" presStyleIdx="4" presStyleCnt="5"/>
      <dgm:spPr/>
    </dgm:pt>
    <dgm:pt modelId="{C1477B9A-F5D8-41E0-89F6-8FA26BBA95A7}" type="pres">
      <dgm:prSet presAssocID="{91FB82A4-9AFD-4BA6-9C41-4AC77F1620B4}" presName="connectorText" presStyleLbl="sibTrans2D1" presStyleIdx="4" presStyleCnt="5"/>
      <dgm:spPr/>
    </dgm:pt>
    <dgm:pt modelId="{9DF6CF0C-491F-4137-8490-44D10BE5D3DB}" type="pres">
      <dgm:prSet presAssocID="{5A8B377E-C5A5-4CB2-B1C7-137C832DB395}" presName="node" presStyleLbl="node1" presStyleIdx="4" presStyleCnt="5" custScaleX="146168" custScaleY="139067" custRadScaleRad="128084" custRadScaleInc="1482">
        <dgm:presLayoutVars>
          <dgm:bulletEnabled val="1"/>
        </dgm:presLayoutVars>
      </dgm:prSet>
      <dgm:spPr/>
    </dgm:pt>
  </dgm:ptLst>
  <dgm:cxnLst>
    <dgm:cxn modelId="{F0027900-2D71-4D45-8D47-7A7A07C81167}" type="presOf" srcId="{6B691F99-2683-4785-821E-960C86E762AA}" destId="{9DF6CF0C-491F-4137-8490-44D10BE5D3DB}" srcOrd="0" destOrd="1" presId="urn:microsoft.com/office/officeart/2005/8/layout/radial5"/>
    <dgm:cxn modelId="{3F886A01-0B39-4451-80BF-F57A40083F01}" type="presOf" srcId="{44BCDCBE-D301-484D-B963-8AFE2992B780}" destId="{E82AE96A-FD51-4B92-8EDB-BB01ACA14A56}" srcOrd="0" destOrd="1" presId="urn:microsoft.com/office/officeart/2005/8/layout/radial5"/>
    <dgm:cxn modelId="{613ABE03-9863-4377-97B5-B9BA895808D4}" srcId="{3111CDE4-E4D1-45CB-B5E2-176DAB32EEA1}" destId="{5339008D-318D-4358-ABCF-D64BC1A3B18C}" srcOrd="2" destOrd="0" parTransId="{F9EC35CE-2D8A-4FCE-97CF-A1000E60F2CA}" sibTransId="{2B4130A8-9B3F-4D41-86F8-08300018769C}"/>
    <dgm:cxn modelId="{0CED700A-B818-44EA-8A6E-AD8CB57BCF14}" type="presOf" srcId="{FDCA4CE3-4AB4-49C2-BA17-F15A554D6E29}" destId="{DADA6996-110A-4E28-8539-9E970886A8A6}" srcOrd="1" destOrd="0" presId="urn:microsoft.com/office/officeart/2005/8/layout/radial5"/>
    <dgm:cxn modelId="{697D6310-A845-45F4-85E3-972480365730}" srcId="{CD24BB2D-0121-41A4-9CCE-6A9DE4D3CAD1}" destId="{C93927AE-CD10-43B4-8202-A7B59FB93A02}" srcOrd="1" destOrd="0" parTransId="{5F3285D3-754A-4F8A-9F10-721BC7055D98}" sibTransId="{17117F62-D552-4895-811E-CF7A46628345}"/>
    <dgm:cxn modelId="{C78CB112-8AAD-402B-B8E3-9D04953A124D}" type="presOf" srcId="{5A8B377E-C5A5-4CB2-B1C7-137C832DB395}" destId="{9DF6CF0C-491F-4137-8490-44D10BE5D3DB}" srcOrd="0" destOrd="0" presId="urn:microsoft.com/office/officeart/2005/8/layout/radial5"/>
    <dgm:cxn modelId="{815D7414-5E6A-4142-8ADD-3B3F7530866D}" srcId="{CD24BB2D-0121-41A4-9CCE-6A9DE4D3CAD1}" destId="{D9392961-2F07-4E13-A697-43EBF10DB210}" srcOrd="0" destOrd="0" parTransId="{C6156A3B-4E14-4937-A3ED-9FE2D52A44D9}" sibTransId="{181409C3-D352-4219-9B40-05CF2A62CDBD}"/>
    <dgm:cxn modelId="{B83C861E-B793-4579-BF02-5B6FA9569E79}" srcId="{859C16DA-3494-4FA9-9972-28E4D88196F3}" destId="{892F5727-8E98-4C9C-AD1C-8DC8E4C1BBAB}" srcOrd="0" destOrd="0" parTransId="{47CCE503-BF1C-4798-871D-FEBACD4BCB3D}" sibTransId="{7D00EDEA-C227-4D4E-9E32-85EFF93377AF}"/>
    <dgm:cxn modelId="{267AC220-B7A5-4A9B-8433-6F9930D9B301}" type="presOf" srcId="{D9392961-2F07-4E13-A697-43EBF10DB210}" destId="{E328EA63-6810-4954-B4B9-2F683B7FEE2E}" srcOrd="0" destOrd="1" presId="urn:microsoft.com/office/officeart/2005/8/layout/radial5"/>
    <dgm:cxn modelId="{42A38A25-B172-4541-9AD3-7532720ED65B}" type="presOf" srcId="{B004352F-82EB-4A07-9508-760DECEF32F6}" destId="{E82AE96A-FD51-4B92-8EDB-BB01ACA14A56}" srcOrd="0" destOrd="3" presId="urn:microsoft.com/office/officeart/2005/8/layout/radial5"/>
    <dgm:cxn modelId="{5EB6C732-A797-46E6-B415-6E139E813D92}" srcId="{3111CDE4-E4D1-45CB-B5E2-176DAB32EEA1}" destId="{E2BFDABF-3B93-4497-8D2A-E0793D19A24C}" srcOrd="3" destOrd="0" parTransId="{FDCA4CE3-4AB4-49C2-BA17-F15A554D6E29}" sibTransId="{7D3A8F58-A0BC-4CE7-A38D-213CB7EA07A1}"/>
    <dgm:cxn modelId="{B18B463D-8DDF-4F5D-A078-910B7E542682}" srcId="{3111CDE4-E4D1-45CB-B5E2-176DAB32EEA1}" destId="{859C16DA-3494-4FA9-9972-28E4D88196F3}" srcOrd="0" destOrd="0" parTransId="{BF70C068-602C-4AFC-9EE0-4156A4554305}" sibTransId="{48DF122E-7DD8-405A-BB7B-A55F46565DF4}"/>
    <dgm:cxn modelId="{F8F20D5B-137E-4AF1-A578-5E0053F4554E}" type="presOf" srcId="{3111CDE4-E4D1-45CB-B5E2-176DAB32EEA1}" destId="{7183F717-66C4-4354-BDCE-1312BD5E2219}" srcOrd="0" destOrd="0" presId="urn:microsoft.com/office/officeart/2005/8/layout/radial5"/>
    <dgm:cxn modelId="{D53CFC41-57B5-4B28-841C-F8BB4556C2DA}" type="presOf" srcId="{BF70C068-602C-4AFC-9EE0-4156A4554305}" destId="{1A8F333D-B31F-424E-AB27-B9D534D916AF}" srcOrd="0" destOrd="0" presId="urn:microsoft.com/office/officeart/2005/8/layout/radial5"/>
    <dgm:cxn modelId="{334C4F42-47D0-4900-83C5-8EF345D43F17}" type="presOf" srcId="{FDCA4CE3-4AB4-49C2-BA17-F15A554D6E29}" destId="{96E73FC1-E1B9-4EDD-9C84-94D34120B84A}" srcOrd="0" destOrd="0" presId="urn:microsoft.com/office/officeart/2005/8/layout/radial5"/>
    <dgm:cxn modelId="{0629FA43-A42B-4A19-A6FD-76A94BE9E9C8}" srcId="{5A8B377E-C5A5-4CB2-B1C7-137C832DB395}" destId="{6B691F99-2683-4785-821E-960C86E762AA}" srcOrd="0" destOrd="0" parTransId="{2E1215E0-9ED0-4FCD-9829-5C02BBF9EB34}" sibTransId="{A49C213E-70AC-433B-BFA5-D0F350A59983}"/>
    <dgm:cxn modelId="{9A8A0345-3D84-4817-AA1D-456643E858B1}" type="presOf" srcId="{D2EA137D-48BB-4DAA-B7AF-54ABACEB5018}" destId="{E82AE96A-FD51-4B92-8EDB-BB01ACA14A56}" srcOrd="0" destOrd="2" presId="urn:microsoft.com/office/officeart/2005/8/layout/radial5"/>
    <dgm:cxn modelId="{7267EB45-87F9-437A-B2EC-0661C8772943}" type="presOf" srcId="{91FB82A4-9AFD-4BA6-9C41-4AC77F1620B4}" destId="{FEE83D25-6A6D-4702-BE67-0051D54F351F}" srcOrd="0" destOrd="0" presId="urn:microsoft.com/office/officeart/2005/8/layout/radial5"/>
    <dgm:cxn modelId="{C07D424B-1A1B-491E-8B61-AA389F6DF1D2}" type="presOf" srcId="{5339008D-318D-4358-ABCF-D64BC1A3B18C}" destId="{77B33337-3151-4CB9-98EB-AA068591DA94}" srcOrd="0" destOrd="0" presId="urn:microsoft.com/office/officeart/2005/8/layout/radial5"/>
    <dgm:cxn modelId="{55FB964F-F3F1-4427-AD05-4D6DDFAF7690}" type="presOf" srcId="{F9EC35CE-2D8A-4FCE-97CF-A1000E60F2CA}" destId="{DE499557-D92A-4F8F-B9D6-8958A3594B38}" srcOrd="0" destOrd="0" presId="urn:microsoft.com/office/officeart/2005/8/layout/radial5"/>
    <dgm:cxn modelId="{814C3B56-603F-485D-B9D5-AA17E34F4E7C}" type="presOf" srcId="{BF70C068-602C-4AFC-9EE0-4156A4554305}" destId="{B79E32ED-0091-4BBB-8AC7-95ED4872F3B6}" srcOrd="1" destOrd="0" presId="urn:microsoft.com/office/officeart/2005/8/layout/radial5"/>
    <dgm:cxn modelId="{F2C3D679-7F15-4103-9F2E-7C626B772941}" srcId="{E2BFDABF-3B93-4497-8D2A-E0793D19A24C}" destId="{44BCDCBE-D301-484D-B963-8AFE2992B780}" srcOrd="0" destOrd="0" parTransId="{B4BD5E1C-CD0C-411D-BBB8-12DAB3CB5E43}" sibTransId="{711B5FD9-26E6-48D7-8EC0-5C1F1146C9B3}"/>
    <dgm:cxn modelId="{5B099385-DAEC-478E-8735-350AA98B707B}" type="presOf" srcId="{F9EC35CE-2D8A-4FCE-97CF-A1000E60F2CA}" destId="{B51466B9-065E-46A2-9380-7A9C3EE8E1A1}" srcOrd="1" destOrd="0" presId="urn:microsoft.com/office/officeart/2005/8/layout/radial5"/>
    <dgm:cxn modelId="{493D3087-51E5-4C28-AFEE-B7485C9459B0}" type="presOf" srcId="{859C16DA-3494-4FA9-9972-28E4D88196F3}" destId="{26A22F37-FF58-488D-ADE7-F66EAEEB740D}" srcOrd="0" destOrd="0" presId="urn:microsoft.com/office/officeart/2005/8/layout/radial5"/>
    <dgm:cxn modelId="{F827A397-2ADB-420D-A211-CB132C9CD183}" type="presOf" srcId="{91FB82A4-9AFD-4BA6-9C41-4AC77F1620B4}" destId="{C1477B9A-F5D8-41E0-89F6-8FA26BBA95A7}" srcOrd="1" destOrd="0" presId="urn:microsoft.com/office/officeart/2005/8/layout/radial5"/>
    <dgm:cxn modelId="{67BFED9B-5EF3-40D6-9C12-2E88284F582E}" type="presOf" srcId="{311E2F06-92E7-4C94-8A1A-227EE47A908E}" destId="{843FD50E-17E6-4319-993D-C67FDD217AC5}" srcOrd="0" destOrd="0" presId="urn:microsoft.com/office/officeart/2005/8/layout/radial5"/>
    <dgm:cxn modelId="{97F0A59D-305D-4F3B-B376-6C97496073C2}" type="presOf" srcId="{892F5727-8E98-4C9C-AD1C-8DC8E4C1BBAB}" destId="{26A22F37-FF58-488D-ADE7-F66EAEEB740D}" srcOrd="0" destOrd="1" presId="urn:microsoft.com/office/officeart/2005/8/layout/radial5"/>
    <dgm:cxn modelId="{C10945A8-5BCB-4FF1-B870-E11C67374D83}" type="presOf" srcId="{23DEE473-D918-4CC0-AEC0-C87C7EFB1BE6}" destId="{77B33337-3151-4CB9-98EB-AA068591DA94}" srcOrd="0" destOrd="1" presId="urn:microsoft.com/office/officeart/2005/8/layout/radial5"/>
    <dgm:cxn modelId="{2C7B9EAB-C85F-49D3-8915-A0C0E8E5B8C4}" type="presOf" srcId="{CD24BB2D-0121-41A4-9CCE-6A9DE4D3CAD1}" destId="{E328EA63-6810-4954-B4B9-2F683B7FEE2E}" srcOrd="0" destOrd="0" presId="urn:microsoft.com/office/officeart/2005/8/layout/radial5"/>
    <dgm:cxn modelId="{0557C1AC-1A8D-4BEC-9FBF-D1EC28D8AC2B}" srcId="{3111CDE4-E4D1-45CB-B5E2-176DAB32EEA1}" destId="{5A8B377E-C5A5-4CB2-B1C7-137C832DB395}" srcOrd="4" destOrd="0" parTransId="{91FB82A4-9AFD-4BA6-9C41-4AC77F1620B4}" sibTransId="{653F296B-08A3-42FB-9E9C-8CC34C376870}"/>
    <dgm:cxn modelId="{DC9573BB-D8DF-4657-B27E-A2DD9CD0410A}" srcId="{311E2F06-92E7-4C94-8A1A-227EE47A908E}" destId="{3111CDE4-E4D1-45CB-B5E2-176DAB32EEA1}" srcOrd="0" destOrd="0" parTransId="{184EC500-3DDF-4999-98DB-CA180E52EC1A}" sibTransId="{238EC8C1-1089-40D2-8BC3-DB532F051B0C}"/>
    <dgm:cxn modelId="{5F4A9EBF-3B27-431F-8625-2B19234C7B42}" type="presOf" srcId="{E2BFDABF-3B93-4497-8D2A-E0793D19A24C}" destId="{E82AE96A-FD51-4B92-8EDB-BB01ACA14A56}" srcOrd="0" destOrd="0" presId="urn:microsoft.com/office/officeart/2005/8/layout/radial5"/>
    <dgm:cxn modelId="{0D1E92C2-01E8-4318-A69A-6D10349AABE9}" type="presOf" srcId="{44810330-F69D-4774-977E-771F7510B046}" destId="{F6BD893C-83D2-4B0D-AEB6-56D78FA78965}" srcOrd="1" destOrd="0" presId="urn:microsoft.com/office/officeart/2005/8/layout/radial5"/>
    <dgm:cxn modelId="{479AC5D1-37E4-409D-804B-63E079E0C299}" srcId="{5339008D-318D-4358-ABCF-D64BC1A3B18C}" destId="{23DEE473-D918-4CC0-AEC0-C87C7EFB1BE6}" srcOrd="0" destOrd="0" parTransId="{53EAAA9C-E26D-4B82-86E1-89ADAD1A0DA3}" sibTransId="{CBB3183D-54C2-408D-B7DD-7690E3F6E4EF}"/>
    <dgm:cxn modelId="{643253D3-10C9-406E-B298-847D2FF5D83B}" srcId="{3111CDE4-E4D1-45CB-B5E2-176DAB32EEA1}" destId="{CD24BB2D-0121-41A4-9CCE-6A9DE4D3CAD1}" srcOrd="1" destOrd="0" parTransId="{44810330-F69D-4774-977E-771F7510B046}" sibTransId="{AB75E71A-5431-4989-A29C-3B9ECF0B4C4A}"/>
    <dgm:cxn modelId="{773640DA-C81E-4DAD-A6EF-C44FA9265C9C}" srcId="{E2BFDABF-3B93-4497-8D2A-E0793D19A24C}" destId="{D2EA137D-48BB-4DAA-B7AF-54ABACEB5018}" srcOrd="1" destOrd="0" parTransId="{21A0FA96-47D0-46DE-89C2-0EF0E185B005}" sibTransId="{FB77AA67-FDF7-4218-9E50-E08CF84F2E58}"/>
    <dgm:cxn modelId="{05A599DB-497A-4889-96B3-75648280EC6E}" type="presOf" srcId="{44810330-F69D-4774-977E-771F7510B046}" destId="{D8B2A7DE-295D-40B3-875C-488409D22F3B}" srcOrd="0" destOrd="0" presId="urn:microsoft.com/office/officeart/2005/8/layout/radial5"/>
    <dgm:cxn modelId="{907173F3-CD11-4176-AEF2-9AD02B24D968}" srcId="{E2BFDABF-3B93-4497-8D2A-E0793D19A24C}" destId="{B004352F-82EB-4A07-9508-760DECEF32F6}" srcOrd="2" destOrd="0" parTransId="{3C4AD8A2-103C-4C5F-A3A5-F49730C42A36}" sibTransId="{BF65E5BD-D123-4E98-85E5-454BB6C14B4D}"/>
    <dgm:cxn modelId="{981C0DFF-FC2E-47A1-B967-506CAED14976}" type="presOf" srcId="{C93927AE-CD10-43B4-8202-A7B59FB93A02}" destId="{E328EA63-6810-4954-B4B9-2F683B7FEE2E}" srcOrd="0" destOrd="2" presId="urn:microsoft.com/office/officeart/2005/8/layout/radial5"/>
    <dgm:cxn modelId="{238282AA-3863-4228-BEEE-6D433F2C4A70}" type="presParOf" srcId="{843FD50E-17E6-4319-993D-C67FDD217AC5}" destId="{7183F717-66C4-4354-BDCE-1312BD5E2219}" srcOrd="0" destOrd="0" presId="urn:microsoft.com/office/officeart/2005/8/layout/radial5"/>
    <dgm:cxn modelId="{9CAE4159-2FAA-490A-B6BB-9981A2920713}" type="presParOf" srcId="{843FD50E-17E6-4319-993D-C67FDD217AC5}" destId="{1A8F333D-B31F-424E-AB27-B9D534D916AF}" srcOrd="1" destOrd="0" presId="urn:microsoft.com/office/officeart/2005/8/layout/radial5"/>
    <dgm:cxn modelId="{749692D7-9902-425B-BC51-326D6B53036F}" type="presParOf" srcId="{1A8F333D-B31F-424E-AB27-B9D534D916AF}" destId="{B79E32ED-0091-4BBB-8AC7-95ED4872F3B6}" srcOrd="0" destOrd="0" presId="urn:microsoft.com/office/officeart/2005/8/layout/radial5"/>
    <dgm:cxn modelId="{D05B2065-57EB-465E-A28B-4FF3D74C1C46}" type="presParOf" srcId="{843FD50E-17E6-4319-993D-C67FDD217AC5}" destId="{26A22F37-FF58-488D-ADE7-F66EAEEB740D}" srcOrd="2" destOrd="0" presId="urn:microsoft.com/office/officeart/2005/8/layout/radial5"/>
    <dgm:cxn modelId="{949FAD24-6660-406D-A784-EDAFE654D228}" type="presParOf" srcId="{843FD50E-17E6-4319-993D-C67FDD217AC5}" destId="{D8B2A7DE-295D-40B3-875C-488409D22F3B}" srcOrd="3" destOrd="0" presId="urn:microsoft.com/office/officeart/2005/8/layout/radial5"/>
    <dgm:cxn modelId="{E0FB567E-C174-4C3B-A07E-8E21FE4CA263}" type="presParOf" srcId="{D8B2A7DE-295D-40B3-875C-488409D22F3B}" destId="{F6BD893C-83D2-4B0D-AEB6-56D78FA78965}" srcOrd="0" destOrd="0" presId="urn:microsoft.com/office/officeart/2005/8/layout/radial5"/>
    <dgm:cxn modelId="{E54C9B9B-ACA8-40FD-9ED8-68F1A21EA50E}" type="presParOf" srcId="{843FD50E-17E6-4319-993D-C67FDD217AC5}" destId="{E328EA63-6810-4954-B4B9-2F683B7FEE2E}" srcOrd="4" destOrd="0" presId="urn:microsoft.com/office/officeart/2005/8/layout/radial5"/>
    <dgm:cxn modelId="{AB784F0A-9B1A-49A9-8E20-93C679653641}" type="presParOf" srcId="{843FD50E-17E6-4319-993D-C67FDD217AC5}" destId="{DE499557-D92A-4F8F-B9D6-8958A3594B38}" srcOrd="5" destOrd="0" presId="urn:microsoft.com/office/officeart/2005/8/layout/radial5"/>
    <dgm:cxn modelId="{BF5E1ED4-57D0-41F2-89B1-4C635DC10FE6}" type="presParOf" srcId="{DE499557-D92A-4F8F-B9D6-8958A3594B38}" destId="{B51466B9-065E-46A2-9380-7A9C3EE8E1A1}" srcOrd="0" destOrd="0" presId="urn:microsoft.com/office/officeart/2005/8/layout/radial5"/>
    <dgm:cxn modelId="{5BA74153-42D3-400F-8CFF-262E88F34BCF}" type="presParOf" srcId="{843FD50E-17E6-4319-993D-C67FDD217AC5}" destId="{77B33337-3151-4CB9-98EB-AA068591DA94}" srcOrd="6" destOrd="0" presId="urn:microsoft.com/office/officeart/2005/8/layout/radial5"/>
    <dgm:cxn modelId="{3F3C425A-2C37-451F-8978-68E5B8C6690C}" type="presParOf" srcId="{843FD50E-17E6-4319-993D-C67FDD217AC5}" destId="{96E73FC1-E1B9-4EDD-9C84-94D34120B84A}" srcOrd="7" destOrd="0" presId="urn:microsoft.com/office/officeart/2005/8/layout/radial5"/>
    <dgm:cxn modelId="{108FBAA8-EDB7-49D0-A9E1-3BFCC8B704FB}" type="presParOf" srcId="{96E73FC1-E1B9-4EDD-9C84-94D34120B84A}" destId="{DADA6996-110A-4E28-8539-9E970886A8A6}" srcOrd="0" destOrd="0" presId="urn:microsoft.com/office/officeart/2005/8/layout/radial5"/>
    <dgm:cxn modelId="{5993F355-2918-473F-AE1F-1FB8F3A1E2E2}" type="presParOf" srcId="{843FD50E-17E6-4319-993D-C67FDD217AC5}" destId="{E82AE96A-FD51-4B92-8EDB-BB01ACA14A56}" srcOrd="8" destOrd="0" presId="urn:microsoft.com/office/officeart/2005/8/layout/radial5"/>
    <dgm:cxn modelId="{724015E5-0D88-4A20-988F-47457142E702}" type="presParOf" srcId="{843FD50E-17E6-4319-993D-C67FDD217AC5}" destId="{FEE83D25-6A6D-4702-BE67-0051D54F351F}" srcOrd="9" destOrd="0" presId="urn:microsoft.com/office/officeart/2005/8/layout/radial5"/>
    <dgm:cxn modelId="{2505E278-0AE5-4C52-ABFA-5B4F83360BDE}" type="presParOf" srcId="{FEE83D25-6A6D-4702-BE67-0051D54F351F}" destId="{C1477B9A-F5D8-41E0-89F6-8FA26BBA95A7}" srcOrd="0" destOrd="0" presId="urn:microsoft.com/office/officeart/2005/8/layout/radial5"/>
    <dgm:cxn modelId="{D541494C-21E3-4532-80E5-4110F10D13A8}" type="presParOf" srcId="{843FD50E-17E6-4319-993D-C67FDD217AC5}" destId="{9DF6CF0C-491F-4137-8490-44D10BE5D3DB}" srcOrd="10" destOrd="0" presId="urn:microsoft.com/office/officeart/2005/8/layout/radial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9C7423A-C9AC-49B1-82DA-1124764F3D05}" type="doc">
      <dgm:prSet loTypeId="urn:microsoft.com/office/officeart/2005/8/layout/hList1" loCatId="list" qsTypeId="urn:microsoft.com/office/officeart/2005/8/quickstyle/simple1" qsCatId="simple" csTypeId="urn:microsoft.com/office/officeart/2005/8/colors/accent3_1" csCatId="accent3" phldr="1"/>
      <dgm:spPr/>
      <dgm:t>
        <a:bodyPr/>
        <a:lstStyle/>
        <a:p>
          <a:endParaRPr lang="en-US"/>
        </a:p>
      </dgm:t>
    </dgm:pt>
    <dgm:pt modelId="{92EEB6AC-7EF6-4B02-9F03-5C9FFC9ED00C}">
      <dgm:prSet phldrT="[Text]"/>
      <dgm:spPr/>
      <dgm:t>
        <a:bodyPr/>
        <a:lstStyle/>
        <a:p>
          <a:r>
            <a:rPr lang="en-US"/>
            <a:t>Normalization</a:t>
          </a:r>
        </a:p>
      </dgm:t>
    </dgm:pt>
    <dgm:pt modelId="{672854CA-CB36-4185-A255-2159317AF13D}" type="parTrans" cxnId="{1F905706-EC4B-41C5-B5B7-0C4858E39F72}">
      <dgm:prSet/>
      <dgm:spPr/>
      <dgm:t>
        <a:bodyPr/>
        <a:lstStyle/>
        <a:p>
          <a:endParaRPr lang="en-US"/>
        </a:p>
      </dgm:t>
    </dgm:pt>
    <dgm:pt modelId="{61DEF23A-CC02-42CF-928B-3E3719E3B0D2}" type="sibTrans" cxnId="{1F905706-EC4B-41C5-B5B7-0C4858E39F72}">
      <dgm:prSet/>
      <dgm:spPr/>
      <dgm:t>
        <a:bodyPr/>
        <a:lstStyle/>
        <a:p>
          <a:endParaRPr lang="en-US"/>
        </a:p>
      </dgm:t>
    </dgm:pt>
    <dgm:pt modelId="{FC284E29-716C-4DBC-B7E9-C01A218BF8B5}">
      <dgm:prSet phldrT="[Text]"/>
      <dgm:spPr/>
      <dgm:t>
        <a:bodyPr/>
        <a:lstStyle/>
        <a:p>
          <a:r>
            <a:rPr lang="en-US"/>
            <a:t>Min-Max</a:t>
          </a:r>
        </a:p>
      </dgm:t>
    </dgm:pt>
    <dgm:pt modelId="{719886D4-9D29-4882-9185-CEAE455B6862}" type="parTrans" cxnId="{1C4E4055-6C37-4CB2-A167-C3F89F17F588}">
      <dgm:prSet/>
      <dgm:spPr/>
      <dgm:t>
        <a:bodyPr/>
        <a:lstStyle/>
        <a:p>
          <a:endParaRPr lang="en-US"/>
        </a:p>
      </dgm:t>
    </dgm:pt>
    <dgm:pt modelId="{38F03651-4C37-42DA-B4B3-46D26E1C78B1}" type="sibTrans" cxnId="{1C4E4055-6C37-4CB2-A167-C3F89F17F588}">
      <dgm:prSet/>
      <dgm:spPr/>
      <dgm:t>
        <a:bodyPr/>
        <a:lstStyle/>
        <a:p>
          <a:endParaRPr lang="en-US"/>
        </a:p>
      </dgm:t>
    </dgm:pt>
    <dgm:pt modelId="{EBACDF93-220D-4C57-B996-D6FF3305B021}">
      <dgm:prSet phldrT="[Text]"/>
      <dgm:spPr/>
      <dgm:t>
        <a:bodyPr/>
        <a:lstStyle/>
        <a:p>
          <a:r>
            <a:rPr lang="en-US"/>
            <a:t>Binning</a:t>
          </a:r>
        </a:p>
      </dgm:t>
    </dgm:pt>
    <dgm:pt modelId="{A68E56ED-F747-4862-9F24-D4A638A9BFC9}" type="parTrans" cxnId="{8EBBF05E-A240-4A8F-9236-F5672221F6C9}">
      <dgm:prSet/>
      <dgm:spPr/>
      <dgm:t>
        <a:bodyPr/>
        <a:lstStyle/>
        <a:p>
          <a:endParaRPr lang="en-US"/>
        </a:p>
      </dgm:t>
    </dgm:pt>
    <dgm:pt modelId="{50252C06-9B12-468E-93AA-91016A01DBCB}" type="sibTrans" cxnId="{8EBBF05E-A240-4A8F-9236-F5672221F6C9}">
      <dgm:prSet/>
      <dgm:spPr/>
      <dgm:t>
        <a:bodyPr/>
        <a:lstStyle/>
        <a:p>
          <a:endParaRPr lang="en-US"/>
        </a:p>
      </dgm:t>
    </dgm:pt>
    <dgm:pt modelId="{A5FD4688-DD95-4DD9-B9DB-370E49A8F146}">
      <dgm:prSet phldrT="[Text]"/>
      <dgm:spPr/>
      <dgm:t>
        <a:bodyPr/>
        <a:lstStyle/>
        <a:p>
          <a:r>
            <a:rPr lang="en-US"/>
            <a:t>Missing Values</a:t>
          </a:r>
        </a:p>
      </dgm:t>
    </dgm:pt>
    <dgm:pt modelId="{AE127FDC-58F4-4C6A-AD88-8120779CDEA6}" type="parTrans" cxnId="{3F128130-4D1E-4090-A29C-348F69961F39}">
      <dgm:prSet/>
      <dgm:spPr/>
      <dgm:t>
        <a:bodyPr/>
        <a:lstStyle/>
        <a:p>
          <a:endParaRPr lang="en-US"/>
        </a:p>
      </dgm:t>
    </dgm:pt>
    <dgm:pt modelId="{C76D7F3A-919B-4264-95FC-9CC20F8A7B3E}" type="sibTrans" cxnId="{3F128130-4D1E-4090-A29C-348F69961F39}">
      <dgm:prSet/>
      <dgm:spPr/>
      <dgm:t>
        <a:bodyPr/>
        <a:lstStyle/>
        <a:p>
          <a:endParaRPr lang="en-US"/>
        </a:p>
      </dgm:t>
    </dgm:pt>
    <dgm:pt modelId="{68E1E688-2B0F-4AF4-A1D0-B77082ED2EB8}">
      <dgm:prSet phldrT="[Text]"/>
      <dgm:spPr/>
      <dgm:t>
        <a:bodyPr/>
        <a:lstStyle/>
        <a:p>
          <a:r>
            <a:rPr lang="en-US"/>
            <a:t>Indicate</a:t>
          </a:r>
        </a:p>
      </dgm:t>
    </dgm:pt>
    <dgm:pt modelId="{928685A1-8506-4A3D-9907-CD03F98F58F3}" type="parTrans" cxnId="{63C2D094-EFB0-4E62-8B90-894149F17B83}">
      <dgm:prSet/>
      <dgm:spPr/>
      <dgm:t>
        <a:bodyPr/>
        <a:lstStyle/>
        <a:p>
          <a:endParaRPr lang="en-US"/>
        </a:p>
      </dgm:t>
    </dgm:pt>
    <dgm:pt modelId="{53E624B0-315C-4933-9052-5426F79E1E60}" type="sibTrans" cxnId="{63C2D094-EFB0-4E62-8B90-894149F17B83}">
      <dgm:prSet/>
      <dgm:spPr/>
      <dgm:t>
        <a:bodyPr/>
        <a:lstStyle/>
        <a:p>
          <a:endParaRPr lang="en-US"/>
        </a:p>
      </dgm:t>
    </dgm:pt>
    <dgm:pt modelId="{FBD09092-3E3C-4AC2-BC60-FC50548B5237}">
      <dgm:prSet phldrT="[Text]"/>
      <dgm:spPr/>
      <dgm:t>
        <a:bodyPr/>
        <a:lstStyle/>
        <a:p>
          <a:r>
            <a:rPr lang="en-US"/>
            <a:t>Replace</a:t>
          </a:r>
        </a:p>
      </dgm:t>
    </dgm:pt>
    <dgm:pt modelId="{46B8ED28-1AFE-4BD7-B105-29251BDAF088}" type="parTrans" cxnId="{8D350BE6-DE22-41BE-8B5F-B6BBEBA093D0}">
      <dgm:prSet/>
      <dgm:spPr/>
      <dgm:t>
        <a:bodyPr/>
        <a:lstStyle/>
        <a:p>
          <a:endParaRPr lang="en-US"/>
        </a:p>
      </dgm:t>
    </dgm:pt>
    <dgm:pt modelId="{F22BB373-80E0-4600-9A3B-F4B1AD02BDBC}" type="sibTrans" cxnId="{8D350BE6-DE22-41BE-8B5F-B6BBEBA093D0}">
      <dgm:prSet/>
      <dgm:spPr/>
      <dgm:t>
        <a:bodyPr/>
        <a:lstStyle/>
        <a:p>
          <a:endParaRPr lang="en-US"/>
        </a:p>
      </dgm:t>
    </dgm:pt>
    <dgm:pt modelId="{3B2596A2-8EC6-492E-BA26-CB4C1F5512F5}">
      <dgm:prSet phldrT="[Text]"/>
      <dgm:spPr/>
      <dgm:t>
        <a:bodyPr/>
        <a:lstStyle/>
        <a:p>
          <a:r>
            <a:rPr lang="en-US" err="1"/>
            <a:t>ColumnMapping</a:t>
          </a:r>
          <a:endParaRPr lang="en-US"/>
        </a:p>
      </dgm:t>
    </dgm:pt>
    <dgm:pt modelId="{01512F08-6324-4AA4-869C-F7CD0682C317}" type="parTrans" cxnId="{2682E59F-7D5B-4531-B4CD-C382D69783A8}">
      <dgm:prSet/>
      <dgm:spPr/>
      <dgm:t>
        <a:bodyPr/>
        <a:lstStyle/>
        <a:p>
          <a:endParaRPr lang="en-US"/>
        </a:p>
      </dgm:t>
    </dgm:pt>
    <dgm:pt modelId="{0F25A71A-5746-49EF-B895-930F310D1223}" type="sibTrans" cxnId="{2682E59F-7D5B-4531-B4CD-C382D69783A8}">
      <dgm:prSet/>
      <dgm:spPr/>
      <dgm:t>
        <a:bodyPr/>
        <a:lstStyle/>
        <a:p>
          <a:endParaRPr lang="en-US"/>
        </a:p>
      </dgm:t>
    </dgm:pt>
    <dgm:pt modelId="{341BAEF8-CC1B-4471-AA2D-F7B1598AC6DF}">
      <dgm:prSet phldrT="[Text]"/>
      <dgm:spPr/>
      <dgm:t>
        <a:bodyPr/>
        <a:lstStyle/>
        <a:p>
          <a:r>
            <a:rPr lang="en-US"/>
            <a:t>Concatenate</a:t>
          </a:r>
        </a:p>
      </dgm:t>
    </dgm:pt>
    <dgm:pt modelId="{53947EEE-D01D-4FE9-8CD9-71A744FDF48A}" type="parTrans" cxnId="{D0A5D0F3-3602-45BB-9AD0-0D7A2F1FB20F}">
      <dgm:prSet/>
      <dgm:spPr/>
      <dgm:t>
        <a:bodyPr/>
        <a:lstStyle/>
        <a:p>
          <a:endParaRPr lang="en-US"/>
        </a:p>
      </dgm:t>
    </dgm:pt>
    <dgm:pt modelId="{36C464BA-5800-463E-A9A0-2E26C81403A6}" type="sibTrans" cxnId="{D0A5D0F3-3602-45BB-9AD0-0D7A2F1FB20F}">
      <dgm:prSet/>
      <dgm:spPr/>
      <dgm:t>
        <a:bodyPr/>
        <a:lstStyle/>
        <a:p>
          <a:endParaRPr lang="en-US"/>
        </a:p>
      </dgm:t>
    </dgm:pt>
    <dgm:pt modelId="{CC077426-4AB5-432A-96B2-0CE3F8378B5D}">
      <dgm:prSet phldrT="[Text]"/>
      <dgm:spPr/>
      <dgm:t>
        <a:bodyPr/>
        <a:lstStyle/>
        <a:p>
          <a:r>
            <a:rPr lang="en-US"/>
            <a:t>Type Conversion</a:t>
          </a:r>
        </a:p>
      </dgm:t>
    </dgm:pt>
    <dgm:pt modelId="{D9ECCF6A-0755-41E2-9F19-774E9D104DF5}" type="parTrans" cxnId="{6C12F010-BB20-4373-A7C8-D2B943564BA4}">
      <dgm:prSet/>
      <dgm:spPr/>
      <dgm:t>
        <a:bodyPr/>
        <a:lstStyle/>
        <a:p>
          <a:endParaRPr lang="en-US"/>
        </a:p>
      </dgm:t>
    </dgm:pt>
    <dgm:pt modelId="{DCF15340-0D2E-4B4F-A537-A600C040DEEC}" type="sibTrans" cxnId="{6C12F010-BB20-4373-A7C8-D2B943564BA4}">
      <dgm:prSet/>
      <dgm:spPr/>
      <dgm:t>
        <a:bodyPr/>
        <a:lstStyle/>
        <a:p>
          <a:endParaRPr lang="en-US"/>
        </a:p>
      </dgm:t>
    </dgm:pt>
    <dgm:pt modelId="{DF6C4505-0F1F-4C33-872E-7CEEF7F06CBF}">
      <dgm:prSet phldrT="[Text]"/>
      <dgm:spPr/>
      <dgm:t>
        <a:bodyPr/>
        <a:lstStyle/>
        <a:p>
          <a:r>
            <a:rPr lang="en-US"/>
            <a:t>Text Transforms</a:t>
          </a:r>
        </a:p>
      </dgm:t>
    </dgm:pt>
    <dgm:pt modelId="{FAE4668C-5862-40AC-BE15-38A5B466858A}" type="parTrans" cxnId="{1304543D-45FD-49CA-B93A-3E84F99E1D97}">
      <dgm:prSet/>
      <dgm:spPr/>
      <dgm:t>
        <a:bodyPr/>
        <a:lstStyle/>
        <a:p>
          <a:endParaRPr lang="en-US"/>
        </a:p>
      </dgm:t>
    </dgm:pt>
    <dgm:pt modelId="{83F2FAA4-08AD-4094-926C-63731F1DB6EE}" type="sibTrans" cxnId="{1304543D-45FD-49CA-B93A-3E84F99E1D97}">
      <dgm:prSet/>
      <dgm:spPr/>
      <dgm:t>
        <a:bodyPr/>
        <a:lstStyle/>
        <a:p>
          <a:endParaRPr lang="en-US"/>
        </a:p>
      </dgm:t>
    </dgm:pt>
    <dgm:pt modelId="{4F3B6349-97F5-474F-8221-1DB4E4DA8FCE}">
      <dgm:prSet phldrT="[Text]"/>
      <dgm:spPr/>
      <dgm:t>
        <a:bodyPr/>
        <a:lstStyle/>
        <a:p>
          <a:r>
            <a:rPr lang="en-US"/>
            <a:t>Drop columns</a:t>
          </a:r>
        </a:p>
      </dgm:t>
    </dgm:pt>
    <dgm:pt modelId="{7960009A-564A-4C19-AA5F-2D91351C7DB9}" type="parTrans" cxnId="{EA3DF5AF-A768-4D8D-992E-8E3367E1DB2D}">
      <dgm:prSet/>
      <dgm:spPr/>
      <dgm:t>
        <a:bodyPr/>
        <a:lstStyle/>
        <a:p>
          <a:endParaRPr lang="en-US"/>
        </a:p>
      </dgm:t>
    </dgm:pt>
    <dgm:pt modelId="{F60EDBF9-C94C-49FF-8366-2A9DA8BD1D45}" type="sibTrans" cxnId="{EA3DF5AF-A768-4D8D-992E-8E3367E1DB2D}">
      <dgm:prSet/>
      <dgm:spPr/>
      <dgm:t>
        <a:bodyPr/>
        <a:lstStyle/>
        <a:p>
          <a:endParaRPr lang="en-US"/>
        </a:p>
      </dgm:t>
    </dgm:pt>
    <dgm:pt modelId="{362DD717-D756-452D-9C1D-8C3B1E2711CC}">
      <dgm:prSet phldrT="[Text]"/>
      <dgm:spPr/>
      <dgm:t>
        <a:bodyPr/>
        <a:lstStyle/>
        <a:p>
          <a:r>
            <a:rPr lang="en-US"/>
            <a:t>Featurize text</a:t>
          </a:r>
        </a:p>
      </dgm:t>
    </dgm:pt>
    <dgm:pt modelId="{5A63007A-7AB3-4132-81E9-D3885AF742D9}" type="parTrans" cxnId="{AA1D6C97-F65D-408A-B597-0FA1CF5A3BF4}">
      <dgm:prSet/>
      <dgm:spPr/>
      <dgm:t>
        <a:bodyPr/>
        <a:lstStyle/>
        <a:p>
          <a:endParaRPr lang="en-US"/>
        </a:p>
      </dgm:t>
    </dgm:pt>
    <dgm:pt modelId="{CCB0C53B-6E30-4693-80AF-B33EC5AED137}" type="sibTrans" cxnId="{AA1D6C97-F65D-408A-B597-0FA1CF5A3BF4}">
      <dgm:prSet/>
      <dgm:spPr/>
      <dgm:t>
        <a:bodyPr/>
        <a:lstStyle/>
        <a:p>
          <a:endParaRPr lang="en-US"/>
        </a:p>
      </dgm:t>
    </dgm:pt>
    <dgm:pt modelId="{70333DBE-B087-41A9-BC71-0CD402EB668C}">
      <dgm:prSet phldrT="[Text]"/>
      <dgm:spPr/>
      <dgm:t>
        <a:bodyPr/>
        <a:lstStyle/>
        <a:p>
          <a:r>
            <a:rPr lang="en-US"/>
            <a:t>Remove stop words</a:t>
          </a:r>
        </a:p>
      </dgm:t>
    </dgm:pt>
    <dgm:pt modelId="{7BBCBCA4-3108-4B63-B37F-236C7C4C36B2}" type="parTrans" cxnId="{766FC6B1-40CD-446D-9F0B-05500A15972A}">
      <dgm:prSet/>
      <dgm:spPr/>
      <dgm:t>
        <a:bodyPr/>
        <a:lstStyle/>
        <a:p>
          <a:endParaRPr lang="en-US"/>
        </a:p>
      </dgm:t>
    </dgm:pt>
    <dgm:pt modelId="{6390D6C5-6B4B-4ED7-9AAF-BCE49CEB748E}" type="sibTrans" cxnId="{766FC6B1-40CD-446D-9F0B-05500A15972A}">
      <dgm:prSet/>
      <dgm:spPr/>
      <dgm:t>
        <a:bodyPr/>
        <a:lstStyle/>
        <a:p>
          <a:endParaRPr lang="en-US"/>
        </a:p>
      </dgm:t>
    </dgm:pt>
    <dgm:pt modelId="{538AED10-70DD-407F-9BD6-EA95FBBA7553}">
      <dgm:prSet phldrT="[Text]"/>
      <dgm:spPr/>
      <dgm:t>
        <a:bodyPr/>
        <a:lstStyle/>
        <a:p>
          <a:r>
            <a:rPr lang="en-US"/>
            <a:t>Map value to key</a:t>
          </a:r>
        </a:p>
      </dgm:t>
    </dgm:pt>
    <dgm:pt modelId="{D5C81488-8EEA-4D55-8053-7C1B7700A1F5}" type="parTrans" cxnId="{BBD25A62-F6E7-42EB-8BD8-5D4F706BA381}">
      <dgm:prSet/>
      <dgm:spPr/>
      <dgm:t>
        <a:bodyPr/>
        <a:lstStyle/>
        <a:p>
          <a:endParaRPr lang="en-US"/>
        </a:p>
      </dgm:t>
    </dgm:pt>
    <dgm:pt modelId="{BF8B75DA-3291-4A76-B502-C560DE9C02DD}" type="sibTrans" cxnId="{BBD25A62-F6E7-42EB-8BD8-5D4F706BA381}">
      <dgm:prSet/>
      <dgm:spPr/>
      <dgm:t>
        <a:bodyPr/>
        <a:lstStyle/>
        <a:p>
          <a:endParaRPr lang="en-US"/>
        </a:p>
      </dgm:t>
    </dgm:pt>
    <dgm:pt modelId="{677FA6BA-A05E-40DE-B345-01F62F01E93A}">
      <dgm:prSet phldrT="[Text]"/>
      <dgm:spPr/>
      <dgm:t>
        <a:bodyPr/>
        <a:lstStyle/>
        <a:p>
          <a:r>
            <a:rPr lang="en-US"/>
            <a:t>Hash</a:t>
          </a:r>
        </a:p>
      </dgm:t>
    </dgm:pt>
    <dgm:pt modelId="{7AA9F988-367B-48F6-9AC2-DC8E87801266}" type="parTrans" cxnId="{1E5BE11E-A695-4F90-B35F-299E3E224CCA}">
      <dgm:prSet/>
      <dgm:spPr/>
      <dgm:t>
        <a:bodyPr/>
        <a:lstStyle/>
        <a:p>
          <a:endParaRPr lang="en-US"/>
        </a:p>
      </dgm:t>
    </dgm:pt>
    <dgm:pt modelId="{4D1F271A-D5FB-4B70-9ED9-2A865C3D95E1}" type="sibTrans" cxnId="{1E5BE11E-A695-4F90-B35F-299E3E224CCA}">
      <dgm:prSet/>
      <dgm:spPr/>
      <dgm:t>
        <a:bodyPr/>
        <a:lstStyle/>
        <a:p>
          <a:endParaRPr lang="en-US"/>
        </a:p>
      </dgm:t>
    </dgm:pt>
    <dgm:pt modelId="{0D82E531-98DA-4DB8-96F8-5A9DB3D14164}">
      <dgm:prSet phldrT="[Text]"/>
      <dgm:spPr/>
      <dgm:t>
        <a:bodyPr/>
        <a:lstStyle/>
        <a:p>
          <a:r>
            <a:rPr lang="en-US"/>
            <a:t>Mean variance</a:t>
          </a:r>
        </a:p>
      </dgm:t>
    </dgm:pt>
    <dgm:pt modelId="{A271EAB9-1F2E-46C9-8590-D250ACB149B3}" type="parTrans" cxnId="{A6F9B572-59E9-461E-B110-F6677FDE711E}">
      <dgm:prSet/>
      <dgm:spPr/>
      <dgm:t>
        <a:bodyPr/>
        <a:lstStyle/>
        <a:p>
          <a:endParaRPr lang="en-US"/>
        </a:p>
      </dgm:t>
    </dgm:pt>
    <dgm:pt modelId="{04557E4C-B4CA-4CD4-BB99-153CEBED2D2D}" type="sibTrans" cxnId="{A6F9B572-59E9-461E-B110-F6677FDE711E}">
      <dgm:prSet/>
      <dgm:spPr/>
      <dgm:t>
        <a:bodyPr/>
        <a:lstStyle/>
        <a:p>
          <a:endParaRPr lang="en-US"/>
        </a:p>
      </dgm:t>
    </dgm:pt>
    <dgm:pt modelId="{FF15A741-8D99-41E7-8465-0E13A949D4C1}">
      <dgm:prSet phldrT="[Text]"/>
      <dgm:spPr/>
      <dgm:t>
        <a:bodyPr/>
        <a:lstStyle/>
        <a:p>
          <a:r>
            <a:rPr lang="en-US"/>
            <a:t>Copy columns</a:t>
          </a:r>
        </a:p>
      </dgm:t>
    </dgm:pt>
    <dgm:pt modelId="{BEB7D36D-BFC2-4F34-923E-E35A890D07F5}" type="parTrans" cxnId="{6203A29D-5130-4A72-A20A-44BB261F1A1E}">
      <dgm:prSet/>
      <dgm:spPr/>
      <dgm:t>
        <a:bodyPr/>
        <a:lstStyle/>
        <a:p>
          <a:endParaRPr lang="en-US"/>
        </a:p>
      </dgm:t>
    </dgm:pt>
    <dgm:pt modelId="{D747D953-C36C-49D1-BF1B-E7017292B7CD}" type="sibTrans" cxnId="{6203A29D-5130-4A72-A20A-44BB261F1A1E}">
      <dgm:prSet/>
      <dgm:spPr/>
      <dgm:t>
        <a:bodyPr/>
        <a:lstStyle/>
        <a:p>
          <a:endParaRPr lang="en-US"/>
        </a:p>
      </dgm:t>
    </dgm:pt>
    <dgm:pt modelId="{6E13C8C3-7650-40A4-A54D-9ABB0D3C8DD6}">
      <dgm:prSet phldrT="[Text]"/>
      <dgm:spPr/>
      <dgm:t>
        <a:bodyPr/>
        <a:lstStyle/>
        <a:p>
          <a:endParaRPr lang="en-US"/>
        </a:p>
      </dgm:t>
    </dgm:pt>
    <dgm:pt modelId="{21AE9D0A-928D-4701-BA96-5C9E8C061EFA}" type="parTrans" cxnId="{DABDA596-C584-4E81-8151-ED093122EBA4}">
      <dgm:prSet/>
      <dgm:spPr/>
      <dgm:t>
        <a:bodyPr/>
        <a:lstStyle/>
        <a:p>
          <a:endParaRPr lang="en-US"/>
        </a:p>
      </dgm:t>
    </dgm:pt>
    <dgm:pt modelId="{0917987E-D704-420C-BEBE-B5053D6F3954}" type="sibTrans" cxnId="{DABDA596-C584-4E81-8151-ED093122EBA4}">
      <dgm:prSet/>
      <dgm:spPr/>
      <dgm:t>
        <a:bodyPr/>
        <a:lstStyle/>
        <a:p>
          <a:endParaRPr lang="en-US"/>
        </a:p>
      </dgm:t>
    </dgm:pt>
    <dgm:pt modelId="{A52C50DC-5408-4FA1-A704-0DCF2BEC5BE3}">
      <dgm:prSet phldrT="[Text]"/>
      <dgm:spPr/>
      <dgm:t>
        <a:bodyPr/>
        <a:lstStyle/>
        <a:p>
          <a:r>
            <a:rPr lang="en-US"/>
            <a:t>Convert type</a:t>
          </a:r>
        </a:p>
      </dgm:t>
    </dgm:pt>
    <dgm:pt modelId="{D5FBB7C0-8B9B-411B-B71A-ED52C4D79DBD}" type="parTrans" cxnId="{73F9C81F-C908-4971-BD25-EABFFBE4E820}">
      <dgm:prSet/>
      <dgm:spPr/>
      <dgm:t>
        <a:bodyPr/>
        <a:lstStyle/>
        <a:p>
          <a:endParaRPr lang="en-US"/>
        </a:p>
      </dgm:t>
    </dgm:pt>
    <dgm:pt modelId="{BE50F95D-2EE2-41B2-AB8B-6661E450E607}" type="sibTrans" cxnId="{73F9C81F-C908-4971-BD25-EABFFBE4E820}">
      <dgm:prSet/>
      <dgm:spPr/>
      <dgm:t>
        <a:bodyPr/>
        <a:lstStyle/>
        <a:p>
          <a:endParaRPr lang="en-US"/>
        </a:p>
      </dgm:t>
    </dgm:pt>
    <dgm:pt modelId="{ED10BD32-9BE1-46EC-8734-282423D97022}">
      <dgm:prSet phldrT="[Text]"/>
      <dgm:spPr/>
      <dgm:t>
        <a:bodyPr/>
        <a:lstStyle/>
        <a:p>
          <a:r>
            <a:rPr lang="en-US"/>
            <a:t>N-grams</a:t>
          </a:r>
        </a:p>
      </dgm:t>
    </dgm:pt>
    <dgm:pt modelId="{63ABD3EC-5243-4D6F-9F2D-3FB622454D76}" type="parTrans" cxnId="{15D2374D-DD20-475E-990A-D63E56632DB5}">
      <dgm:prSet/>
      <dgm:spPr/>
      <dgm:t>
        <a:bodyPr/>
        <a:lstStyle/>
        <a:p>
          <a:endParaRPr lang="en-US"/>
        </a:p>
      </dgm:t>
    </dgm:pt>
    <dgm:pt modelId="{4CE318ED-7EB8-4124-821E-F6F357488AAC}" type="sibTrans" cxnId="{15D2374D-DD20-475E-990A-D63E56632DB5}">
      <dgm:prSet/>
      <dgm:spPr/>
      <dgm:t>
        <a:bodyPr/>
        <a:lstStyle/>
        <a:p>
          <a:endParaRPr lang="en-US"/>
        </a:p>
      </dgm:t>
    </dgm:pt>
    <dgm:pt modelId="{A755A1BA-8841-4FC2-A631-06D141CF4698}">
      <dgm:prSet phldrT="[Text]"/>
      <dgm:spPr/>
      <dgm:t>
        <a:bodyPr/>
        <a:lstStyle/>
        <a:p>
          <a:r>
            <a:rPr lang="en-US"/>
            <a:t>Word bags</a:t>
          </a:r>
        </a:p>
      </dgm:t>
    </dgm:pt>
    <dgm:pt modelId="{A67EB332-5ACB-449E-BF3B-2ED7A179D52A}" type="parTrans" cxnId="{F6246B19-384E-494D-B71B-B3D52E4D48FF}">
      <dgm:prSet/>
      <dgm:spPr/>
      <dgm:t>
        <a:bodyPr/>
        <a:lstStyle/>
        <a:p>
          <a:endParaRPr lang="en-US"/>
        </a:p>
      </dgm:t>
    </dgm:pt>
    <dgm:pt modelId="{BA9C7F9A-7560-4696-9CC8-D07DF06FFCFC}" type="sibTrans" cxnId="{F6246B19-384E-494D-B71B-B3D52E4D48FF}">
      <dgm:prSet/>
      <dgm:spPr/>
      <dgm:t>
        <a:bodyPr/>
        <a:lstStyle/>
        <a:p>
          <a:endParaRPr lang="en-US"/>
        </a:p>
      </dgm:t>
    </dgm:pt>
    <dgm:pt modelId="{29ABB6F7-12A3-4D45-9E97-7057DA197FE2}" type="pres">
      <dgm:prSet presAssocID="{D9C7423A-C9AC-49B1-82DA-1124764F3D05}" presName="Name0" presStyleCnt="0">
        <dgm:presLayoutVars>
          <dgm:dir/>
          <dgm:animLvl val="lvl"/>
          <dgm:resizeHandles val="exact"/>
        </dgm:presLayoutVars>
      </dgm:prSet>
      <dgm:spPr/>
    </dgm:pt>
    <dgm:pt modelId="{99A07B56-AAE7-4E94-A5CC-675AC2A1C1DB}" type="pres">
      <dgm:prSet presAssocID="{92EEB6AC-7EF6-4B02-9F03-5C9FFC9ED00C}" presName="composite" presStyleCnt="0"/>
      <dgm:spPr/>
    </dgm:pt>
    <dgm:pt modelId="{FE349DDE-B156-4681-9C3B-E0F603228379}" type="pres">
      <dgm:prSet presAssocID="{92EEB6AC-7EF6-4B02-9F03-5C9FFC9ED00C}" presName="parTx" presStyleLbl="alignNode1" presStyleIdx="0" presStyleCnt="5">
        <dgm:presLayoutVars>
          <dgm:chMax val="0"/>
          <dgm:chPref val="0"/>
          <dgm:bulletEnabled val="1"/>
        </dgm:presLayoutVars>
      </dgm:prSet>
      <dgm:spPr/>
    </dgm:pt>
    <dgm:pt modelId="{F13A0526-A92B-41D6-9BC7-32708A1E46E3}" type="pres">
      <dgm:prSet presAssocID="{92EEB6AC-7EF6-4B02-9F03-5C9FFC9ED00C}" presName="desTx" presStyleLbl="alignAccFollowNode1" presStyleIdx="0" presStyleCnt="5">
        <dgm:presLayoutVars>
          <dgm:bulletEnabled val="1"/>
        </dgm:presLayoutVars>
      </dgm:prSet>
      <dgm:spPr/>
    </dgm:pt>
    <dgm:pt modelId="{69A2B693-D591-43D7-9885-D0F92E5E4149}" type="pres">
      <dgm:prSet presAssocID="{61DEF23A-CC02-42CF-928B-3E3719E3B0D2}" presName="space" presStyleCnt="0"/>
      <dgm:spPr/>
    </dgm:pt>
    <dgm:pt modelId="{343636C7-AB8E-4B16-AFC7-0E9297DB6137}" type="pres">
      <dgm:prSet presAssocID="{A5FD4688-DD95-4DD9-B9DB-370E49A8F146}" presName="composite" presStyleCnt="0"/>
      <dgm:spPr/>
    </dgm:pt>
    <dgm:pt modelId="{01CC214E-FAB0-41D6-ACD5-F7AF423EE095}" type="pres">
      <dgm:prSet presAssocID="{A5FD4688-DD95-4DD9-B9DB-370E49A8F146}" presName="parTx" presStyleLbl="alignNode1" presStyleIdx="1" presStyleCnt="5">
        <dgm:presLayoutVars>
          <dgm:chMax val="0"/>
          <dgm:chPref val="0"/>
          <dgm:bulletEnabled val="1"/>
        </dgm:presLayoutVars>
      </dgm:prSet>
      <dgm:spPr/>
    </dgm:pt>
    <dgm:pt modelId="{361BAC0C-1932-458D-AB28-5EB5D4D1D329}" type="pres">
      <dgm:prSet presAssocID="{A5FD4688-DD95-4DD9-B9DB-370E49A8F146}" presName="desTx" presStyleLbl="alignAccFollowNode1" presStyleIdx="1" presStyleCnt="5">
        <dgm:presLayoutVars>
          <dgm:bulletEnabled val="1"/>
        </dgm:presLayoutVars>
      </dgm:prSet>
      <dgm:spPr/>
    </dgm:pt>
    <dgm:pt modelId="{8DBB4AF3-AC5E-45BC-8E2A-8A4D475533C6}" type="pres">
      <dgm:prSet presAssocID="{C76D7F3A-919B-4264-95FC-9CC20F8A7B3E}" presName="space" presStyleCnt="0"/>
      <dgm:spPr/>
    </dgm:pt>
    <dgm:pt modelId="{D59F4388-B5AA-4072-BF73-1F046D61C605}" type="pres">
      <dgm:prSet presAssocID="{3B2596A2-8EC6-492E-BA26-CB4C1F5512F5}" presName="composite" presStyleCnt="0"/>
      <dgm:spPr/>
    </dgm:pt>
    <dgm:pt modelId="{238BBDAA-2FF6-4D52-A7CE-D70428B0FFBC}" type="pres">
      <dgm:prSet presAssocID="{3B2596A2-8EC6-492E-BA26-CB4C1F5512F5}" presName="parTx" presStyleLbl="alignNode1" presStyleIdx="2" presStyleCnt="5">
        <dgm:presLayoutVars>
          <dgm:chMax val="0"/>
          <dgm:chPref val="0"/>
          <dgm:bulletEnabled val="1"/>
        </dgm:presLayoutVars>
      </dgm:prSet>
      <dgm:spPr/>
    </dgm:pt>
    <dgm:pt modelId="{9149D87E-53EB-4C11-9BB3-BB9F9EB3ABE4}" type="pres">
      <dgm:prSet presAssocID="{3B2596A2-8EC6-492E-BA26-CB4C1F5512F5}" presName="desTx" presStyleLbl="alignAccFollowNode1" presStyleIdx="2" presStyleCnt="5">
        <dgm:presLayoutVars>
          <dgm:bulletEnabled val="1"/>
        </dgm:presLayoutVars>
      </dgm:prSet>
      <dgm:spPr/>
    </dgm:pt>
    <dgm:pt modelId="{F6AED79D-4580-44A2-871C-F3C602376898}" type="pres">
      <dgm:prSet presAssocID="{0F25A71A-5746-49EF-B895-930F310D1223}" presName="space" presStyleCnt="0"/>
      <dgm:spPr/>
    </dgm:pt>
    <dgm:pt modelId="{ACA8D1BA-354E-48FC-90D7-F3840154D184}" type="pres">
      <dgm:prSet presAssocID="{CC077426-4AB5-432A-96B2-0CE3F8378B5D}" presName="composite" presStyleCnt="0"/>
      <dgm:spPr/>
    </dgm:pt>
    <dgm:pt modelId="{CE6EBB00-E532-444D-A05C-88F1FCD2BE0D}" type="pres">
      <dgm:prSet presAssocID="{CC077426-4AB5-432A-96B2-0CE3F8378B5D}" presName="parTx" presStyleLbl="alignNode1" presStyleIdx="3" presStyleCnt="5">
        <dgm:presLayoutVars>
          <dgm:chMax val="0"/>
          <dgm:chPref val="0"/>
          <dgm:bulletEnabled val="1"/>
        </dgm:presLayoutVars>
      </dgm:prSet>
      <dgm:spPr/>
    </dgm:pt>
    <dgm:pt modelId="{049C89FE-F6B5-4849-B743-E00C903593C4}" type="pres">
      <dgm:prSet presAssocID="{CC077426-4AB5-432A-96B2-0CE3F8378B5D}" presName="desTx" presStyleLbl="alignAccFollowNode1" presStyleIdx="3" presStyleCnt="5">
        <dgm:presLayoutVars>
          <dgm:bulletEnabled val="1"/>
        </dgm:presLayoutVars>
      </dgm:prSet>
      <dgm:spPr/>
    </dgm:pt>
    <dgm:pt modelId="{2182C75D-B58E-474A-8F0C-67A86AEE2F1E}" type="pres">
      <dgm:prSet presAssocID="{DCF15340-0D2E-4B4F-A537-A600C040DEEC}" presName="space" presStyleCnt="0"/>
      <dgm:spPr/>
    </dgm:pt>
    <dgm:pt modelId="{98B38A6E-B41F-452B-ADA7-9B87B83C51EE}" type="pres">
      <dgm:prSet presAssocID="{DF6C4505-0F1F-4C33-872E-7CEEF7F06CBF}" presName="composite" presStyleCnt="0"/>
      <dgm:spPr/>
    </dgm:pt>
    <dgm:pt modelId="{A262416D-B6CB-41EA-9BDF-BD9EC048B8BC}" type="pres">
      <dgm:prSet presAssocID="{DF6C4505-0F1F-4C33-872E-7CEEF7F06CBF}" presName="parTx" presStyleLbl="alignNode1" presStyleIdx="4" presStyleCnt="5">
        <dgm:presLayoutVars>
          <dgm:chMax val="0"/>
          <dgm:chPref val="0"/>
          <dgm:bulletEnabled val="1"/>
        </dgm:presLayoutVars>
      </dgm:prSet>
      <dgm:spPr/>
    </dgm:pt>
    <dgm:pt modelId="{0CE58400-2442-43DC-B19F-987D4CACC578}" type="pres">
      <dgm:prSet presAssocID="{DF6C4505-0F1F-4C33-872E-7CEEF7F06CBF}" presName="desTx" presStyleLbl="alignAccFollowNode1" presStyleIdx="4" presStyleCnt="5">
        <dgm:presLayoutVars>
          <dgm:bulletEnabled val="1"/>
        </dgm:presLayoutVars>
      </dgm:prSet>
      <dgm:spPr/>
    </dgm:pt>
  </dgm:ptLst>
  <dgm:cxnLst>
    <dgm:cxn modelId="{1F905706-EC4B-41C5-B5B7-0C4858E39F72}" srcId="{D9C7423A-C9AC-49B1-82DA-1124764F3D05}" destId="{92EEB6AC-7EF6-4B02-9F03-5C9FFC9ED00C}" srcOrd="0" destOrd="0" parTransId="{672854CA-CB36-4185-A255-2159317AF13D}" sibTransId="{61DEF23A-CC02-42CF-928B-3E3719E3B0D2}"/>
    <dgm:cxn modelId="{817AFE08-5E07-4BFC-A523-DE252F6B453E}" type="presOf" srcId="{D9C7423A-C9AC-49B1-82DA-1124764F3D05}" destId="{29ABB6F7-12A3-4D45-9E97-7057DA197FE2}" srcOrd="0" destOrd="0" presId="urn:microsoft.com/office/officeart/2005/8/layout/hList1"/>
    <dgm:cxn modelId="{F783210F-7E17-4E1E-9503-DD6C1BF5A8B4}" type="presOf" srcId="{0D82E531-98DA-4DB8-96F8-5A9DB3D14164}" destId="{F13A0526-A92B-41D6-9BC7-32708A1E46E3}" srcOrd="0" destOrd="2" presId="urn:microsoft.com/office/officeart/2005/8/layout/hList1"/>
    <dgm:cxn modelId="{1A386C10-CCE4-4500-977B-A4DF774711FF}" type="presOf" srcId="{DF6C4505-0F1F-4C33-872E-7CEEF7F06CBF}" destId="{A262416D-B6CB-41EA-9BDF-BD9EC048B8BC}" srcOrd="0" destOrd="0" presId="urn:microsoft.com/office/officeart/2005/8/layout/hList1"/>
    <dgm:cxn modelId="{6C12F010-BB20-4373-A7C8-D2B943564BA4}" srcId="{D9C7423A-C9AC-49B1-82DA-1124764F3D05}" destId="{CC077426-4AB5-432A-96B2-0CE3F8378B5D}" srcOrd="3" destOrd="0" parTransId="{D9ECCF6A-0755-41E2-9F19-774E9D104DF5}" sibTransId="{DCF15340-0D2E-4B4F-A537-A600C040DEEC}"/>
    <dgm:cxn modelId="{B36AC813-312A-4874-98C3-BBFE42EE20A7}" type="presOf" srcId="{FC284E29-716C-4DBC-B7E9-C01A218BF8B5}" destId="{F13A0526-A92B-41D6-9BC7-32708A1E46E3}" srcOrd="0" destOrd="0" presId="urn:microsoft.com/office/officeart/2005/8/layout/hList1"/>
    <dgm:cxn modelId="{F6246B19-384E-494D-B71B-B3D52E4D48FF}" srcId="{DF6C4505-0F1F-4C33-872E-7CEEF7F06CBF}" destId="{A755A1BA-8841-4FC2-A631-06D141CF4698}" srcOrd="3" destOrd="0" parTransId="{A67EB332-5ACB-449E-BF3B-2ED7A179D52A}" sibTransId="{BA9C7F9A-7560-4696-9CC8-D07DF06FFCFC}"/>
    <dgm:cxn modelId="{1E5BE11E-A695-4F90-B35F-299E3E224CCA}" srcId="{CC077426-4AB5-432A-96B2-0CE3F8378B5D}" destId="{677FA6BA-A05E-40DE-B345-01F62F01E93A}" srcOrd="2" destOrd="0" parTransId="{7AA9F988-367B-48F6-9AC2-DC8E87801266}" sibTransId="{4D1F271A-D5FB-4B70-9ED9-2A865C3D95E1}"/>
    <dgm:cxn modelId="{73F9C81F-C908-4971-BD25-EABFFBE4E820}" srcId="{CC077426-4AB5-432A-96B2-0CE3F8378B5D}" destId="{A52C50DC-5408-4FA1-A704-0DCF2BEC5BE3}" srcOrd="0" destOrd="0" parTransId="{D5FBB7C0-8B9B-411B-B71A-ED52C4D79DBD}" sibTransId="{BE50F95D-2EE2-41B2-AB8B-6661E450E607}"/>
    <dgm:cxn modelId="{00169F2D-96DE-4A45-B3CA-40C35E75EC0C}" type="presOf" srcId="{677FA6BA-A05E-40DE-B345-01F62F01E93A}" destId="{049C89FE-F6B5-4849-B743-E00C903593C4}" srcOrd="0" destOrd="2" presId="urn:microsoft.com/office/officeart/2005/8/layout/hList1"/>
    <dgm:cxn modelId="{3F128130-4D1E-4090-A29C-348F69961F39}" srcId="{D9C7423A-C9AC-49B1-82DA-1124764F3D05}" destId="{A5FD4688-DD95-4DD9-B9DB-370E49A8F146}" srcOrd="1" destOrd="0" parTransId="{AE127FDC-58F4-4C6A-AD88-8120779CDEA6}" sibTransId="{C76D7F3A-919B-4264-95FC-9CC20F8A7B3E}"/>
    <dgm:cxn modelId="{1304543D-45FD-49CA-B93A-3E84F99E1D97}" srcId="{D9C7423A-C9AC-49B1-82DA-1124764F3D05}" destId="{DF6C4505-0F1F-4C33-872E-7CEEF7F06CBF}" srcOrd="4" destOrd="0" parTransId="{FAE4668C-5862-40AC-BE15-38A5B466858A}" sibTransId="{83F2FAA4-08AD-4094-926C-63731F1DB6EE}"/>
    <dgm:cxn modelId="{8F2C4B3F-0310-44F5-96E6-9760B2693398}" type="presOf" srcId="{A52C50DC-5408-4FA1-A704-0DCF2BEC5BE3}" destId="{049C89FE-F6B5-4849-B743-E00C903593C4}" srcOrd="0" destOrd="0" presId="urn:microsoft.com/office/officeart/2005/8/layout/hList1"/>
    <dgm:cxn modelId="{8EBBF05E-A240-4A8F-9236-F5672221F6C9}" srcId="{92EEB6AC-7EF6-4B02-9F03-5C9FFC9ED00C}" destId="{EBACDF93-220D-4C57-B996-D6FF3305B021}" srcOrd="1" destOrd="0" parTransId="{A68E56ED-F747-4862-9F24-D4A638A9BFC9}" sibTransId="{50252C06-9B12-468E-93AA-91016A01DBCB}"/>
    <dgm:cxn modelId="{BBD25A62-F6E7-42EB-8BD8-5D4F706BA381}" srcId="{CC077426-4AB5-432A-96B2-0CE3F8378B5D}" destId="{538AED10-70DD-407F-9BD6-EA95FBBA7553}" srcOrd="1" destOrd="0" parTransId="{D5C81488-8EEA-4D55-8053-7C1B7700A1F5}" sibTransId="{BF8B75DA-3291-4A76-B502-C560DE9C02DD}"/>
    <dgm:cxn modelId="{BE222164-28AE-4ECF-88F4-0CB79B103EFA}" type="presOf" srcId="{92EEB6AC-7EF6-4B02-9F03-5C9FFC9ED00C}" destId="{FE349DDE-B156-4681-9C3B-E0F603228379}" srcOrd="0" destOrd="0" presId="urn:microsoft.com/office/officeart/2005/8/layout/hList1"/>
    <dgm:cxn modelId="{42E5E864-CF13-4CB7-B66A-23D824188188}" type="presOf" srcId="{70333DBE-B087-41A9-BC71-0CD402EB668C}" destId="{0CE58400-2442-43DC-B19F-987D4CACC578}" srcOrd="0" destOrd="1" presId="urn:microsoft.com/office/officeart/2005/8/layout/hList1"/>
    <dgm:cxn modelId="{2FC1044A-9466-4BAC-9462-9FA3EFDA6675}" type="presOf" srcId="{3B2596A2-8EC6-492E-BA26-CB4C1F5512F5}" destId="{238BBDAA-2FF6-4D52-A7CE-D70428B0FFBC}" srcOrd="0" destOrd="0" presId="urn:microsoft.com/office/officeart/2005/8/layout/hList1"/>
    <dgm:cxn modelId="{15D2374D-DD20-475E-990A-D63E56632DB5}" srcId="{DF6C4505-0F1F-4C33-872E-7CEEF7F06CBF}" destId="{ED10BD32-9BE1-46EC-8734-282423D97022}" srcOrd="2" destOrd="0" parTransId="{63ABD3EC-5243-4D6F-9F2D-3FB622454D76}" sibTransId="{4CE318ED-7EB8-4124-821E-F6F357488AAC}"/>
    <dgm:cxn modelId="{A6F9B572-59E9-461E-B110-F6677FDE711E}" srcId="{92EEB6AC-7EF6-4B02-9F03-5C9FFC9ED00C}" destId="{0D82E531-98DA-4DB8-96F8-5A9DB3D14164}" srcOrd="2" destOrd="0" parTransId="{A271EAB9-1F2E-46C9-8590-D250ACB149B3}" sibTransId="{04557E4C-B4CA-4CD4-BB99-153CEBED2D2D}"/>
    <dgm:cxn modelId="{1C4E4055-6C37-4CB2-A167-C3F89F17F588}" srcId="{92EEB6AC-7EF6-4B02-9F03-5C9FFC9ED00C}" destId="{FC284E29-716C-4DBC-B7E9-C01A218BF8B5}" srcOrd="0" destOrd="0" parTransId="{719886D4-9D29-4882-9185-CEAE455B6862}" sibTransId="{38F03651-4C37-42DA-B4B3-46D26E1C78B1}"/>
    <dgm:cxn modelId="{D9855183-80FB-441C-87E9-1C1D3F95E15C}" type="presOf" srcId="{341BAEF8-CC1B-4471-AA2D-F7B1598AC6DF}" destId="{9149D87E-53EB-4C11-9BB3-BB9F9EB3ABE4}" srcOrd="0" destOrd="0" presId="urn:microsoft.com/office/officeart/2005/8/layout/hList1"/>
    <dgm:cxn modelId="{99FB9284-453E-49BF-A4D2-FF4201D67E11}" type="presOf" srcId="{6E13C8C3-7650-40A4-A54D-9ABB0D3C8DD6}" destId="{049C89FE-F6B5-4849-B743-E00C903593C4}" srcOrd="0" destOrd="3" presId="urn:microsoft.com/office/officeart/2005/8/layout/hList1"/>
    <dgm:cxn modelId="{7C5CB585-CCE7-4C0E-90AC-8176D1445FAA}" type="presOf" srcId="{538AED10-70DD-407F-9BD6-EA95FBBA7553}" destId="{049C89FE-F6B5-4849-B743-E00C903593C4}" srcOrd="0" destOrd="1" presId="urn:microsoft.com/office/officeart/2005/8/layout/hList1"/>
    <dgm:cxn modelId="{5B626D86-7F93-4D45-9B4E-9A2D10745A40}" type="presOf" srcId="{FBD09092-3E3C-4AC2-BC60-FC50548B5237}" destId="{361BAC0C-1932-458D-AB28-5EB5D4D1D329}" srcOrd="0" destOrd="1" presId="urn:microsoft.com/office/officeart/2005/8/layout/hList1"/>
    <dgm:cxn modelId="{7F621687-3C2B-432D-9016-3844AFF252F5}" type="presOf" srcId="{FF15A741-8D99-41E7-8465-0E13A949D4C1}" destId="{9149D87E-53EB-4C11-9BB3-BB9F9EB3ABE4}" srcOrd="0" destOrd="1" presId="urn:microsoft.com/office/officeart/2005/8/layout/hList1"/>
    <dgm:cxn modelId="{80BC1489-D8CC-4B04-9F5E-8207C8735BD5}" type="presOf" srcId="{A5FD4688-DD95-4DD9-B9DB-370E49A8F146}" destId="{01CC214E-FAB0-41D6-ACD5-F7AF423EE095}" srcOrd="0" destOrd="0" presId="urn:microsoft.com/office/officeart/2005/8/layout/hList1"/>
    <dgm:cxn modelId="{25E0B590-E3A3-4F75-B169-56EB89667324}" type="presOf" srcId="{ED10BD32-9BE1-46EC-8734-282423D97022}" destId="{0CE58400-2442-43DC-B19F-987D4CACC578}" srcOrd="0" destOrd="2" presId="urn:microsoft.com/office/officeart/2005/8/layout/hList1"/>
    <dgm:cxn modelId="{63C2D094-EFB0-4E62-8B90-894149F17B83}" srcId="{A5FD4688-DD95-4DD9-B9DB-370E49A8F146}" destId="{68E1E688-2B0F-4AF4-A1D0-B77082ED2EB8}" srcOrd="0" destOrd="0" parTransId="{928685A1-8506-4A3D-9907-CD03F98F58F3}" sibTransId="{53E624B0-315C-4933-9052-5426F79E1E60}"/>
    <dgm:cxn modelId="{DABDA596-C584-4E81-8151-ED093122EBA4}" srcId="{CC077426-4AB5-432A-96B2-0CE3F8378B5D}" destId="{6E13C8C3-7650-40A4-A54D-9ABB0D3C8DD6}" srcOrd="3" destOrd="0" parTransId="{21AE9D0A-928D-4701-BA96-5C9E8C061EFA}" sibTransId="{0917987E-D704-420C-BEBE-B5053D6F3954}"/>
    <dgm:cxn modelId="{AA1D6C97-F65D-408A-B597-0FA1CF5A3BF4}" srcId="{DF6C4505-0F1F-4C33-872E-7CEEF7F06CBF}" destId="{362DD717-D756-452D-9C1D-8C3B1E2711CC}" srcOrd="0" destOrd="0" parTransId="{5A63007A-7AB3-4132-81E9-D3885AF742D9}" sibTransId="{CCB0C53B-6E30-4693-80AF-B33EC5AED137}"/>
    <dgm:cxn modelId="{6203A29D-5130-4A72-A20A-44BB261F1A1E}" srcId="{3B2596A2-8EC6-492E-BA26-CB4C1F5512F5}" destId="{FF15A741-8D99-41E7-8465-0E13A949D4C1}" srcOrd="1" destOrd="0" parTransId="{BEB7D36D-BFC2-4F34-923E-E35A890D07F5}" sibTransId="{D747D953-C36C-49D1-BF1B-E7017292B7CD}"/>
    <dgm:cxn modelId="{2682E59F-7D5B-4531-B4CD-C382D69783A8}" srcId="{D9C7423A-C9AC-49B1-82DA-1124764F3D05}" destId="{3B2596A2-8EC6-492E-BA26-CB4C1F5512F5}" srcOrd="2" destOrd="0" parTransId="{01512F08-6324-4AA4-869C-F7CD0682C317}" sibTransId="{0F25A71A-5746-49EF-B895-930F310D1223}"/>
    <dgm:cxn modelId="{C255C9A6-0F11-48B2-91D7-BD3E1996598A}" type="presOf" srcId="{CC077426-4AB5-432A-96B2-0CE3F8378B5D}" destId="{CE6EBB00-E532-444D-A05C-88F1FCD2BE0D}" srcOrd="0" destOrd="0" presId="urn:microsoft.com/office/officeart/2005/8/layout/hList1"/>
    <dgm:cxn modelId="{EA3DF5AF-A768-4D8D-992E-8E3367E1DB2D}" srcId="{3B2596A2-8EC6-492E-BA26-CB4C1F5512F5}" destId="{4F3B6349-97F5-474F-8221-1DB4E4DA8FCE}" srcOrd="2" destOrd="0" parTransId="{7960009A-564A-4C19-AA5F-2D91351C7DB9}" sibTransId="{F60EDBF9-C94C-49FF-8366-2A9DA8BD1D45}"/>
    <dgm:cxn modelId="{766FC6B1-40CD-446D-9F0B-05500A15972A}" srcId="{DF6C4505-0F1F-4C33-872E-7CEEF7F06CBF}" destId="{70333DBE-B087-41A9-BC71-0CD402EB668C}" srcOrd="1" destOrd="0" parTransId="{7BBCBCA4-3108-4B63-B37F-236C7C4C36B2}" sibTransId="{6390D6C5-6B4B-4ED7-9AAF-BCE49CEB748E}"/>
    <dgm:cxn modelId="{BFEBF5B1-405A-48A6-8C1B-5CD87F66AFA4}" type="presOf" srcId="{68E1E688-2B0F-4AF4-A1D0-B77082ED2EB8}" destId="{361BAC0C-1932-458D-AB28-5EB5D4D1D329}" srcOrd="0" destOrd="0" presId="urn:microsoft.com/office/officeart/2005/8/layout/hList1"/>
    <dgm:cxn modelId="{279A32C3-813A-4DB4-B91C-727F59813635}" type="presOf" srcId="{4F3B6349-97F5-474F-8221-1DB4E4DA8FCE}" destId="{9149D87E-53EB-4C11-9BB3-BB9F9EB3ABE4}" srcOrd="0" destOrd="2" presId="urn:microsoft.com/office/officeart/2005/8/layout/hList1"/>
    <dgm:cxn modelId="{4B110FD4-530D-4514-B19E-87C27908405F}" type="presOf" srcId="{A755A1BA-8841-4FC2-A631-06D141CF4698}" destId="{0CE58400-2442-43DC-B19F-987D4CACC578}" srcOrd="0" destOrd="3" presId="urn:microsoft.com/office/officeart/2005/8/layout/hList1"/>
    <dgm:cxn modelId="{72A6F2DD-7D0D-4201-801C-A808650A476C}" type="presOf" srcId="{362DD717-D756-452D-9C1D-8C3B1E2711CC}" destId="{0CE58400-2442-43DC-B19F-987D4CACC578}" srcOrd="0" destOrd="0" presId="urn:microsoft.com/office/officeart/2005/8/layout/hList1"/>
    <dgm:cxn modelId="{BF8970DE-813C-4514-8799-77AE3F8B1FA3}" type="presOf" srcId="{EBACDF93-220D-4C57-B996-D6FF3305B021}" destId="{F13A0526-A92B-41D6-9BC7-32708A1E46E3}" srcOrd="0" destOrd="1" presId="urn:microsoft.com/office/officeart/2005/8/layout/hList1"/>
    <dgm:cxn modelId="{8D350BE6-DE22-41BE-8B5F-B6BBEBA093D0}" srcId="{A5FD4688-DD95-4DD9-B9DB-370E49A8F146}" destId="{FBD09092-3E3C-4AC2-BC60-FC50548B5237}" srcOrd="1" destOrd="0" parTransId="{46B8ED28-1AFE-4BD7-B105-29251BDAF088}" sibTransId="{F22BB373-80E0-4600-9A3B-F4B1AD02BDBC}"/>
    <dgm:cxn modelId="{D0A5D0F3-3602-45BB-9AD0-0D7A2F1FB20F}" srcId="{3B2596A2-8EC6-492E-BA26-CB4C1F5512F5}" destId="{341BAEF8-CC1B-4471-AA2D-F7B1598AC6DF}" srcOrd="0" destOrd="0" parTransId="{53947EEE-D01D-4FE9-8CD9-71A744FDF48A}" sibTransId="{36C464BA-5800-463E-A9A0-2E26C81403A6}"/>
    <dgm:cxn modelId="{A8562489-3BD7-4262-ACA8-A0A4C393B46A}" type="presParOf" srcId="{29ABB6F7-12A3-4D45-9E97-7057DA197FE2}" destId="{99A07B56-AAE7-4E94-A5CC-675AC2A1C1DB}" srcOrd="0" destOrd="0" presId="urn:microsoft.com/office/officeart/2005/8/layout/hList1"/>
    <dgm:cxn modelId="{8F8B3B27-B7AA-4084-9F3F-B5A2C2885765}" type="presParOf" srcId="{99A07B56-AAE7-4E94-A5CC-675AC2A1C1DB}" destId="{FE349DDE-B156-4681-9C3B-E0F603228379}" srcOrd="0" destOrd="0" presId="urn:microsoft.com/office/officeart/2005/8/layout/hList1"/>
    <dgm:cxn modelId="{EA79FD6F-185D-46D6-868B-1BBC06F96A18}" type="presParOf" srcId="{99A07B56-AAE7-4E94-A5CC-675AC2A1C1DB}" destId="{F13A0526-A92B-41D6-9BC7-32708A1E46E3}" srcOrd="1" destOrd="0" presId="urn:microsoft.com/office/officeart/2005/8/layout/hList1"/>
    <dgm:cxn modelId="{13B5D98A-FB66-4DE3-887B-23B7AA528389}" type="presParOf" srcId="{29ABB6F7-12A3-4D45-9E97-7057DA197FE2}" destId="{69A2B693-D591-43D7-9885-D0F92E5E4149}" srcOrd="1" destOrd="0" presId="urn:microsoft.com/office/officeart/2005/8/layout/hList1"/>
    <dgm:cxn modelId="{F5A39CA9-761E-4761-A6F4-43D27835DB3A}" type="presParOf" srcId="{29ABB6F7-12A3-4D45-9E97-7057DA197FE2}" destId="{343636C7-AB8E-4B16-AFC7-0E9297DB6137}" srcOrd="2" destOrd="0" presId="urn:microsoft.com/office/officeart/2005/8/layout/hList1"/>
    <dgm:cxn modelId="{7070C43A-708F-40B6-9793-32E9FAB179F0}" type="presParOf" srcId="{343636C7-AB8E-4B16-AFC7-0E9297DB6137}" destId="{01CC214E-FAB0-41D6-ACD5-F7AF423EE095}" srcOrd="0" destOrd="0" presId="urn:microsoft.com/office/officeart/2005/8/layout/hList1"/>
    <dgm:cxn modelId="{BCD93BE2-65C9-4A52-86D0-8F1DD1C11878}" type="presParOf" srcId="{343636C7-AB8E-4B16-AFC7-0E9297DB6137}" destId="{361BAC0C-1932-458D-AB28-5EB5D4D1D329}" srcOrd="1" destOrd="0" presId="urn:microsoft.com/office/officeart/2005/8/layout/hList1"/>
    <dgm:cxn modelId="{04A1A5AC-4C9F-40E9-9586-D15FC06339F6}" type="presParOf" srcId="{29ABB6F7-12A3-4D45-9E97-7057DA197FE2}" destId="{8DBB4AF3-AC5E-45BC-8E2A-8A4D475533C6}" srcOrd="3" destOrd="0" presId="urn:microsoft.com/office/officeart/2005/8/layout/hList1"/>
    <dgm:cxn modelId="{F55D6CA6-2E70-4F24-AA77-8602A225FD84}" type="presParOf" srcId="{29ABB6F7-12A3-4D45-9E97-7057DA197FE2}" destId="{D59F4388-B5AA-4072-BF73-1F046D61C605}" srcOrd="4" destOrd="0" presId="urn:microsoft.com/office/officeart/2005/8/layout/hList1"/>
    <dgm:cxn modelId="{519B6E31-F86B-4290-92F9-AAB164B2A369}" type="presParOf" srcId="{D59F4388-B5AA-4072-BF73-1F046D61C605}" destId="{238BBDAA-2FF6-4D52-A7CE-D70428B0FFBC}" srcOrd="0" destOrd="0" presId="urn:microsoft.com/office/officeart/2005/8/layout/hList1"/>
    <dgm:cxn modelId="{16333577-D196-4665-B6F9-762B3EA47890}" type="presParOf" srcId="{D59F4388-B5AA-4072-BF73-1F046D61C605}" destId="{9149D87E-53EB-4C11-9BB3-BB9F9EB3ABE4}" srcOrd="1" destOrd="0" presId="urn:microsoft.com/office/officeart/2005/8/layout/hList1"/>
    <dgm:cxn modelId="{4997AB80-1D93-45E8-A110-A9367E67D825}" type="presParOf" srcId="{29ABB6F7-12A3-4D45-9E97-7057DA197FE2}" destId="{F6AED79D-4580-44A2-871C-F3C602376898}" srcOrd="5" destOrd="0" presId="urn:microsoft.com/office/officeart/2005/8/layout/hList1"/>
    <dgm:cxn modelId="{5E106615-D1AA-43A4-94EC-796337D6ABF4}" type="presParOf" srcId="{29ABB6F7-12A3-4D45-9E97-7057DA197FE2}" destId="{ACA8D1BA-354E-48FC-90D7-F3840154D184}" srcOrd="6" destOrd="0" presId="urn:microsoft.com/office/officeart/2005/8/layout/hList1"/>
    <dgm:cxn modelId="{EDD1FBB0-A92F-4A5F-B1FF-8439B7216B19}" type="presParOf" srcId="{ACA8D1BA-354E-48FC-90D7-F3840154D184}" destId="{CE6EBB00-E532-444D-A05C-88F1FCD2BE0D}" srcOrd="0" destOrd="0" presId="urn:microsoft.com/office/officeart/2005/8/layout/hList1"/>
    <dgm:cxn modelId="{6F4C5DD7-0DB4-42A2-956A-AA30A7EDAF09}" type="presParOf" srcId="{ACA8D1BA-354E-48FC-90D7-F3840154D184}" destId="{049C89FE-F6B5-4849-B743-E00C903593C4}" srcOrd="1" destOrd="0" presId="urn:microsoft.com/office/officeart/2005/8/layout/hList1"/>
    <dgm:cxn modelId="{B6282470-C5F3-4183-8A95-F5113A268F9D}" type="presParOf" srcId="{29ABB6F7-12A3-4D45-9E97-7057DA197FE2}" destId="{2182C75D-B58E-474A-8F0C-67A86AEE2F1E}" srcOrd="7" destOrd="0" presId="urn:microsoft.com/office/officeart/2005/8/layout/hList1"/>
    <dgm:cxn modelId="{BFFDE335-0A04-4BF4-B077-C3493A1CEB42}" type="presParOf" srcId="{29ABB6F7-12A3-4D45-9E97-7057DA197FE2}" destId="{98B38A6E-B41F-452B-ADA7-9B87B83C51EE}" srcOrd="8" destOrd="0" presId="urn:microsoft.com/office/officeart/2005/8/layout/hList1"/>
    <dgm:cxn modelId="{C157B2E2-0F73-4549-BBF6-DDF74BFE0F5A}" type="presParOf" srcId="{98B38A6E-B41F-452B-ADA7-9B87B83C51EE}" destId="{A262416D-B6CB-41EA-9BDF-BD9EC048B8BC}" srcOrd="0" destOrd="0" presId="urn:microsoft.com/office/officeart/2005/8/layout/hList1"/>
    <dgm:cxn modelId="{602D10F2-DCA2-4DD6-A485-90197245CFE1}" type="presParOf" srcId="{98B38A6E-B41F-452B-ADA7-9B87B83C51EE}" destId="{0CE58400-2442-43DC-B19F-987D4CACC578}" srcOrd="1" destOrd="0" presId="urn:microsoft.com/office/officeart/2005/8/layout/h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83F717-66C4-4354-BDCE-1312BD5E2219}">
      <dsp:nvSpPr>
        <dsp:cNvPr id="0" name=""/>
        <dsp:cNvSpPr/>
      </dsp:nvSpPr>
      <dsp:spPr>
        <a:xfrm>
          <a:off x="3838455" y="2397435"/>
          <a:ext cx="1217096" cy="1217096"/>
        </a:xfrm>
        <a:prstGeom prst="ellipse">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b="0" kern="1200"/>
            <a:t>What problem are you looking to solve?</a:t>
          </a:r>
        </a:p>
      </dsp:txBody>
      <dsp:txXfrm>
        <a:off x="4016695" y="2575675"/>
        <a:ext cx="860616" cy="860616"/>
      </dsp:txXfrm>
    </dsp:sp>
    <dsp:sp modelId="{1A8F333D-B31F-424E-AB27-B9D534D916AF}">
      <dsp:nvSpPr>
        <dsp:cNvPr id="0" name=""/>
        <dsp:cNvSpPr/>
      </dsp:nvSpPr>
      <dsp:spPr>
        <a:xfrm rot="16200000">
          <a:off x="4312747" y="1883217"/>
          <a:ext cx="268512" cy="537007"/>
        </a:xfrm>
        <a:prstGeom prst="righ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22350">
            <a:lnSpc>
              <a:spcPct val="90000"/>
            </a:lnSpc>
            <a:spcBef>
              <a:spcPct val="0"/>
            </a:spcBef>
            <a:spcAft>
              <a:spcPct val="35000"/>
            </a:spcAft>
            <a:buNone/>
          </a:pPr>
          <a:endParaRPr lang="en-US" sz="2300" kern="1200"/>
        </a:p>
      </dsp:txBody>
      <dsp:txXfrm>
        <a:off x="4353024" y="2030895"/>
        <a:ext cx="187958" cy="322205"/>
      </dsp:txXfrm>
    </dsp:sp>
    <dsp:sp modelId="{26A22F37-FF58-488D-ADE7-F66EAEEB740D}">
      <dsp:nvSpPr>
        <dsp:cNvPr id="0" name=""/>
        <dsp:cNvSpPr/>
      </dsp:nvSpPr>
      <dsp:spPr>
        <a:xfrm>
          <a:off x="3348767" y="-305664"/>
          <a:ext cx="2196472" cy="2196472"/>
        </a:xfrm>
        <a:prstGeom prst="ellipse">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b="1" kern="1200"/>
            <a:t>Find outliers</a:t>
          </a:r>
        </a:p>
        <a:p>
          <a:pPr marL="57150" lvl="1" indent="-57150" algn="ctr" defTabSz="488950">
            <a:lnSpc>
              <a:spcPct val="90000"/>
            </a:lnSpc>
            <a:spcBef>
              <a:spcPct val="0"/>
            </a:spcBef>
            <a:spcAft>
              <a:spcPct val="15000"/>
            </a:spcAft>
            <a:buChar char="•"/>
          </a:pPr>
          <a:r>
            <a:rPr lang="en-US" sz="1100" kern="1200"/>
            <a:t> </a:t>
          </a:r>
          <a:r>
            <a:rPr lang="en-US" sz="1400" kern="1200"/>
            <a:t>Anomaly detection</a:t>
          </a:r>
          <a:endParaRPr lang="en-US" sz="1100" kern="1200"/>
        </a:p>
      </dsp:txBody>
      <dsp:txXfrm>
        <a:off x="3670433" y="16002"/>
        <a:ext cx="1553140" cy="1553140"/>
      </dsp:txXfrm>
    </dsp:sp>
    <dsp:sp modelId="{D8B2A7DE-295D-40B3-875C-488409D22F3B}">
      <dsp:nvSpPr>
        <dsp:cNvPr id="0" name=""/>
        <dsp:cNvSpPr/>
      </dsp:nvSpPr>
      <dsp:spPr>
        <a:xfrm rot="20737426">
          <a:off x="5279429" y="2443552"/>
          <a:ext cx="628644" cy="537007"/>
        </a:xfrm>
        <a:prstGeom prst="rightArrow">
          <a:avLst>
            <a:gd name="adj1" fmla="val 60000"/>
            <a:gd name="adj2" fmla="val 50000"/>
          </a:avLst>
        </a:prstGeom>
        <a:solidFill>
          <a:schemeClr val="accent5">
            <a:hueOff val="-1689636"/>
            <a:satOff val="-4355"/>
            <a:lumOff val="-2941"/>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22350">
            <a:lnSpc>
              <a:spcPct val="90000"/>
            </a:lnSpc>
            <a:spcBef>
              <a:spcPct val="0"/>
            </a:spcBef>
            <a:spcAft>
              <a:spcPct val="35000"/>
            </a:spcAft>
            <a:buNone/>
          </a:pPr>
          <a:endParaRPr lang="en-US" sz="2300" kern="1200"/>
        </a:p>
      </dsp:txBody>
      <dsp:txXfrm>
        <a:off x="5281951" y="2570953"/>
        <a:ext cx="467542" cy="322205"/>
      </dsp:txXfrm>
    </dsp:sp>
    <dsp:sp modelId="{E328EA63-6810-4954-B4B9-2F683B7FEE2E}">
      <dsp:nvSpPr>
        <dsp:cNvPr id="0" name=""/>
        <dsp:cNvSpPr/>
      </dsp:nvSpPr>
      <dsp:spPr>
        <a:xfrm>
          <a:off x="6151086" y="1189473"/>
          <a:ext cx="2196472" cy="2196472"/>
        </a:xfrm>
        <a:prstGeom prst="ellipse">
          <a:avLst/>
        </a:prstGeom>
        <a:solidFill>
          <a:schemeClr val="accent5">
            <a:hueOff val="-1689636"/>
            <a:satOff val="-4355"/>
            <a:lumOff val="-294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b="1" kern="1200"/>
            <a:t>Predict a number</a:t>
          </a:r>
        </a:p>
        <a:p>
          <a:pPr marL="57150" lvl="1" indent="-57150" algn="ctr" defTabSz="488950">
            <a:lnSpc>
              <a:spcPct val="90000"/>
            </a:lnSpc>
            <a:spcBef>
              <a:spcPct val="0"/>
            </a:spcBef>
            <a:spcAft>
              <a:spcPct val="15000"/>
            </a:spcAft>
            <a:buChar char="•"/>
          </a:pPr>
          <a:r>
            <a:rPr lang="en-US" sz="1100" kern="1200"/>
            <a:t> </a:t>
          </a:r>
          <a:r>
            <a:rPr lang="en-US" sz="1400" kern="1200"/>
            <a:t>Regression</a:t>
          </a:r>
        </a:p>
        <a:p>
          <a:pPr marL="114300" lvl="1" indent="-114300" algn="ctr" defTabSz="622300">
            <a:lnSpc>
              <a:spcPct val="90000"/>
            </a:lnSpc>
            <a:spcBef>
              <a:spcPct val="0"/>
            </a:spcBef>
            <a:spcAft>
              <a:spcPct val="15000"/>
            </a:spcAft>
            <a:buChar char="•"/>
          </a:pPr>
          <a:r>
            <a:rPr lang="en-US" sz="1400" kern="1200"/>
            <a:t> Forecasting</a:t>
          </a:r>
        </a:p>
      </dsp:txBody>
      <dsp:txXfrm>
        <a:off x="6472752" y="1511139"/>
        <a:ext cx="1553140" cy="1553140"/>
      </dsp:txXfrm>
    </dsp:sp>
    <dsp:sp modelId="{DE499557-D92A-4F8F-B9D6-8958A3594B38}">
      <dsp:nvSpPr>
        <dsp:cNvPr id="0" name=""/>
        <dsp:cNvSpPr/>
      </dsp:nvSpPr>
      <dsp:spPr>
        <a:xfrm rot="2585736">
          <a:off x="4970618" y="3447777"/>
          <a:ext cx="471084" cy="537007"/>
        </a:xfrm>
        <a:prstGeom prst="rightArrow">
          <a:avLst>
            <a:gd name="adj1" fmla="val 60000"/>
            <a:gd name="adj2" fmla="val 50000"/>
          </a:avLst>
        </a:prstGeom>
        <a:solidFill>
          <a:schemeClr val="accent5">
            <a:hueOff val="-3379271"/>
            <a:satOff val="-8710"/>
            <a:lumOff val="-5883"/>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22350">
            <a:lnSpc>
              <a:spcPct val="90000"/>
            </a:lnSpc>
            <a:spcBef>
              <a:spcPct val="0"/>
            </a:spcBef>
            <a:spcAft>
              <a:spcPct val="35000"/>
            </a:spcAft>
            <a:buNone/>
          </a:pPr>
          <a:endParaRPr lang="en-US" sz="2300" kern="1200"/>
        </a:p>
      </dsp:txBody>
      <dsp:txXfrm>
        <a:off x="4989682" y="3506900"/>
        <a:ext cx="329759" cy="322205"/>
      </dsp:txXfrm>
    </dsp:sp>
    <dsp:sp modelId="{77B33337-3151-4CB9-98EB-AA068591DA94}">
      <dsp:nvSpPr>
        <dsp:cNvPr id="0" name=""/>
        <dsp:cNvSpPr/>
      </dsp:nvSpPr>
      <dsp:spPr>
        <a:xfrm>
          <a:off x="5244130" y="3681123"/>
          <a:ext cx="2196472" cy="2196472"/>
        </a:xfrm>
        <a:prstGeom prst="ellipse">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b="1" kern="1200"/>
            <a:t>Find relationships</a:t>
          </a:r>
        </a:p>
        <a:p>
          <a:pPr marL="57150" lvl="1" indent="-57150" algn="ctr" defTabSz="488950">
            <a:lnSpc>
              <a:spcPct val="90000"/>
            </a:lnSpc>
            <a:spcBef>
              <a:spcPct val="0"/>
            </a:spcBef>
            <a:spcAft>
              <a:spcPct val="15000"/>
            </a:spcAft>
            <a:buChar char="•"/>
          </a:pPr>
          <a:r>
            <a:rPr lang="en-US" sz="1100" kern="1200"/>
            <a:t> </a:t>
          </a:r>
          <a:r>
            <a:rPr lang="en-US" sz="1400" kern="1200"/>
            <a:t>Clustering</a:t>
          </a:r>
          <a:endParaRPr lang="en-US" sz="1100" kern="1200"/>
        </a:p>
      </dsp:txBody>
      <dsp:txXfrm>
        <a:off x="5565796" y="4002789"/>
        <a:ext cx="1553140" cy="1553140"/>
      </dsp:txXfrm>
    </dsp:sp>
    <dsp:sp modelId="{96E73FC1-E1B9-4EDD-9C84-94D34120B84A}">
      <dsp:nvSpPr>
        <dsp:cNvPr id="0" name=""/>
        <dsp:cNvSpPr/>
      </dsp:nvSpPr>
      <dsp:spPr>
        <a:xfrm rot="7904931">
          <a:off x="3634125" y="3442393"/>
          <a:ext cx="367488" cy="537007"/>
        </a:xfrm>
        <a:prstGeom prst="rightArrow">
          <a:avLst>
            <a:gd name="adj1" fmla="val 60000"/>
            <a:gd name="adj2" fmla="val 50000"/>
          </a:avLst>
        </a:prstGeom>
        <a:solidFill>
          <a:schemeClr val="accent5">
            <a:hueOff val="-5068907"/>
            <a:satOff val="-13064"/>
            <a:lumOff val="-8824"/>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22350">
            <a:lnSpc>
              <a:spcPct val="90000"/>
            </a:lnSpc>
            <a:spcBef>
              <a:spcPct val="0"/>
            </a:spcBef>
            <a:spcAft>
              <a:spcPct val="35000"/>
            </a:spcAft>
            <a:buNone/>
          </a:pPr>
          <a:endParaRPr lang="en-US" sz="2300" kern="1200"/>
        </a:p>
      </dsp:txBody>
      <dsp:txXfrm rot="10800000">
        <a:off x="3725953" y="3508668"/>
        <a:ext cx="257242" cy="322205"/>
      </dsp:txXfrm>
    </dsp:sp>
    <dsp:sp modelId="{E82AE96A-FD51-4B92-8EDB-BB01ACA14A56}">
      <dsp:nvSpPr>
        <dsp:cNvPr id="0" name=""/>
        <dsp:cNvSpPr/>
      </dsp:nvSpPr>
      <dsp:spPr>
        <a:xfrm>
          <a:off x="1750581" y="3698435"/>
          <a:ext cx="2196472" cy="2196472"/>
        </a:xfrm>
        <a:prstGeom prst="ellipse">
          <a:avLst/>
        </a:prstGeom>
        <a:solidFill>
          <a:schemeClr val="accent5">
            <a:hueOff val="-5068907"/>
            <a:satOff val="-13064"/>
            <a:lumOff val="-882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b="1" kern="1200"/>
            <a:t>Categorize items</a:t>
          </a:r>
        </a:p>
        <a:p>
          <a:pPr marL="57150" lvl="1" indent="-57150" algn="ctr" defTabSz="488950">
            <a:lnSpc>
              <a:spcPct val="90000"/>
            </a:lnSpc>
            <a:spcBef>
              <a:spcPct val="0"/>
            </a:spcBef>
            <a:spcAft>
              <a:spcPct val="15000"/>
            </a:spcAft>
            <a:buChar char="•"/>
          </a:pPr>
          <a:r>
            <a:rPr lang="en-US" sz="1100" kern="1200"/>
            <a:t> </a:t>
          </a:r>
          <a:r>
            <a:rPr lang="en-US" sz="1400" kern="1200"/>
            <a:t>Binary classification</a:t>
          </a:r>
        </a:p>
        <a:p>
          <a:pPr marL="114300" lvl="1" indent="-114300" algn="ctr" defTabSz="622300">
            <a:lnSpc>
              <a:spcPct val="90000"/>
            </a:lnSpc>
            <a:spcBef>
              <a:spcPct val="0"/>
            </a:spcBef>
            <a:spcAft>
              <a:spcPct val="15000"/>
            </a:spcAft>
            <a:buChar char="•"/>
          </a:pPr>
          <a:r>
            <a:rPr lang="en-US" sz="1400" kern="1200"/>
            <a:t> Multiclass classification</a:t>
          </a:r>
        </a:p>
        <a:p>
          <a:pPr marL="114300" lvl="1" indent="-114300" algn="ctr" defTabSz="622300">
            <a:lnSpc>
              <a:spcPct val="90000"/>
            </a:lnSpc>
            <a:spcBef>
              <a:spcPct val="0"/>
            </a:spcBef>
            <a:spcAft>
              <a:spcPct val="15000"/>
            </a:spcAft>
            <a:buChar char="•"/>
          </a:pPr>
          <a:r>
            <a:rPr lang="en-US" sz="1400" kern="1200"/>
            <a:t>Image classification</a:t>
          </a:r>
        </a:p>
      </dsp:txBody>
      <dsp:txXfrm>
        <a:off x="2072247" y="4020101"/>
        <a:ext cx="1553140" cy="1553140"/>
      </dsp:txXfrm>
    </dsp:sp>
    <dsp:sp modelId="{FEE83D25-6A6D-4702-BE67-0051D54F351F}">
      <dsp:nvSpPr>
        <dsp:cNvPr id="0" name=""/>
        <dsp:cNvSpPr/>
      </dsp:nvSpPr>
      <dsp:spPr>
        <a:xfrm rot="11912011">
          <a:off x="3088469" y="2377826"/>
          <a:ext cx="571458" cy="537007"/>
        </a:xfrm>
        <a:prstGeom prst="rightArrow">
          <a:avLst>
            <a:gd name="adj1" fmla="val 60000"/>
            <a:gd name="adj2" fmla="val 50000"/>
          </a:avLst>
        </a:prstGeom>
        <a:solidFill>
          <a:schemeClr val="accent5">
            <a:hueOff val="-6758543"/>
            <a:satOff val="-17419"/>
            <a:lumOff val="-11765"/>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22350">
            <a:lnSpc>
              <a:spcPct val="90000"/>
            </a:lnSpc>
            <a:spcBef>
              <a:spcPct val="0"/>
            </a:spcBef>
            <a:spcAft>
              <a:spcPct val="35000"/>
            </a:spcAft>
            <a:buNone/>
          </a:pPr>
          <a:endParaRPr lang="en-US" sz="2300" kern="1200"/>
        </a:p>
      </dsp:txBody>
      <dsp:txXfrm rot="10800000">
        <a:off x="3245393" y="2510831"/>
        <a:ext cx="410356" cy="322205"/>
      </dsp:txXfrm>
    </dsp:sp>
    <dsp:sp modelId="{9DF6CF0C-491F-4137-8490-44D10BE5D3DB}">
      <dsp:nvSpPr>
        <dsp:cNvPr id="0" name=""/>
        <dsp:cNvSpPr/>
      </dsp:nvSpPr>
      <dsp:spPr>
        <a:xfrm>
          <a:off x="604693" y="1006607"/>
          <a:ext cx="2308628" cy="2196472"/>
        </a:xfrm>
        <a:prstGeom prst="ellipse">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b="1" kern="1200"/>
            <a:t>Make suggestions</a:t>
          </a:r>
        </a:p>
        <a:p>
          <a:pPr marL="114300" lvl="1" indent="-114300" algn="ctr" defTabSz="622300">
            <a:lnSpc>
              <a:spcPct val="90000"/>
            </a:lnSpc>
            <a:spcBef>
              <a:spcPct val="0"/>
            </a:spcBef>
            <a:spcAft>
              <a:spcPct val="15000"/>
            </a:spcAft>
            <a:buChar char="•"/>
          </a:pPr>
          <a:r>
            <a:rPr lang="en-US" sz="1400" kern="1200"/>
            <a:t>Recommendation</a:t>
          </a:r>
        </a:p>
      </dsp:txBody>
      <dsp:txXfrm>
        <a:off x="942784" y="1328273"/>
        <a:ext cx="1632446" cy="155314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E349DDE-B156-4681-9C3B-E0F603228379}">
      <dsp:nvSpPr>
        <dsp:cNvPr id="0" name=""/>
        <dsp:cNvSpPr/>
      </dsp:nvSpPr>
      <dsp:spPr>
        <a:xfrm>
          <a:off x="4929" y="1101204"/>
          <a:ext cx="1889521" cy="518400"/>
        </a:xfrm>
        <a:prstGeom prst="rect">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US" sz="1800" kern="1200"/>
            <a:t>Normalization</a:t>
          </a:r>
        </a:p>
      </dsp:txBody>
      <dsp:txXfrm>
        <a:off x="4929" y="1101204"/>
        <a:ext cx="1889521" cy="518400"/>
      </dsp:txXfrm>
    </dsp:sp>
    <dsp:sp modelId="{F13A0526-A92B-41D6-9BC7-32708A1E46E3}">
      <dsp:nvSpPr>
        <dsp:cNvPr id="0" name=""/>
        <dsp:cNvSpPr/>
      </dsp:nvSpPr>
      <dsp:spPr>
        <a:xfrm>
          <a:off x="4929" y="1619604"/>
          <a:ext cx="1889521" cy="1630529"/>
        </a:xfrm>
        <a:prstGeom prst="rect">
          <a:avLst/>
        </a:prstGeom>
        <a:solidFill>
          <a:schemeClr val="lt1">
            <a:alpha val="90000"/>
            <a:tint val="40000"/>
            <a:hueOff val="0"/>
            <a:satOff val="0"/>
            <a:lumOff val="0"/>
            <a:alphaOff val="0"/>
          </a:schemeClr>
        </a:solidFill>
        <a:ln w="12700" cap="flat" cmpd="sng" algn="ctr">
          <a:solidFill>
            <a:schemeClr val="accent3">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n-US" sz="1800" kern="1200"/>
            <a:t>Min-Max</a:t>
          </a:r>
        </a:p>
        <a:p>
          <a:pPr marL="171450" lvl="1" indent="-171450" algn="l" defTabSz="800100">
            <a:lnSpc>
              <a:spcPct val="90000"/>
            </a:lnSpc>
            <a:spcBef>
              <a:spcPct val="0"/>
            </a:spcBef>
            <a:spcAft>
              <a:spcPct val="15000"/>
            </a:spcAft>
            <a:buChar char="•"/>
          </a:pPr>
          <a:r>
            <a:rPr lang="en-US" sz="1800" kern="1200"/>
            <a:t>Binning</a:t>
          </a:r>
        </a:p>
        <a:p>
          <a:pPr marL="171450" lvl="1" indent="-171450" algn="l" defTabSz="800100">
            <a:lnSpc>
              <a:spcPct val="90000"/>
            </a:lnSpc>
            <a:spcBef>
              <a:spcPct val="0"/>
            </a:spcBef>
            <a:spcAft>
              <a:spcPct val="15000"/>
            </a:spcAft>
            <a:buChar char="•"/>
          </a:pPr>
          <a:r>
            <a:rPr lang="en-US" sz="1800" kern="1200"/>
            <a:t>Mean variance</a:t>
          </a:r>
        </a:p>
      </dsp:txBody>
      <dsp:txXfrm>
        <a:off x="4929" y="1619604"/>
        <a:ext cx="1889521" cy="1630529"/>
      </dsp:txXfrm>
    </dsp:sp>
    <dsp:sp modelId="{01CC214E-FAB0-41D6-ACD5-F7AF423EE095}">
      <dsp:nvSpPr>
        <dsp:cNvPr id="0" name=""/>
        <dsp:cNvSpPr/>
      </dsp:nvSpPr>
      <dsp:spPr>
        <a:xfrm>
          <a:off x="2158984" y="1101204"/>
          <a:ext cx="1889521" cy="518400"/>
        </a:xfrm>
        <a:prstGeom prst="rect">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US" sz="1800" kern="1200"/>
            <a:t>Missing Values</a:t>
          </a:r>
        </a:p>
      </dsp:txBody>
      <dsp:txXfrm>
        <a:off x="2158984" y="1101204"/>
        <a:ext cx="1889521" cy="518400"/>
      </dsp:txXfrm>
    </dsp:sp>
    <dsp:sp modelId="{361BAC0C-1932-458D-AB28-5EB5D4D1D329}">
      <dsp:nvSpPr>
        <dsp:cNvPr id="0" name=""/>
        <dsp:cNvSpPr/>
      </dsp:nvSpPr>
      <dsp:spPr>
        <a:xfrm>
          <a:off x="2158984" y="1619604"/>
          <a:ext cx="1889521" cy="1630529"/>
        </a:xfrm>
        <a:prstGeom prst="rect">
          <a:avLst/>
        </a:prstGeom>
        <a:solidFill>
          <a:schemeClr val="lt1">
            <a:alpha val="90000"/>
            <a:tint val="40000"/>
            <a:hueOff val="0"/>
            <a:satOff val="0"/>
            <a:lumOff val="0"/>
            <a:alphaOff val="0"/>
          </a:schemeClr>
        </a:solidFill>
        <a:ln w="12700" cap="flat" cmpd="sng" algn="ctr">
          <a:solidFill>
            <a:schemeClr val="accent3">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n-US" sz="1800" kern="1200"/>
            <a:t>Indicate</a:t>
          </a:r>
        </a:p>
        <a:p>
          <a:pPr marL="171450" lvl="1" indent="-171450" algn="l" defTabSz="800100">
            <a:lnSpc>
              <a:spcPct val="90000"/>
            </a:lnSpc>
            <a:spcBef>
              <a:spcPct val="0"/>
            </a:spcBef>
            <a:spcAft>
              <a:spcPct val="15000"/>
            </a:spcAft>
            <a:buChar char="•"/>
          </a:pPr>
          <a:r>
            <a:rPr lang="en-US" sz="1800" kern="1200"/>
            <a:t>Replace</a:t>
          </a:r>
        </a:p>
      </dsp:txBody>
      <dsp:txXfrm>
        <a:off x="2158984" y="1619604"/>
        <a:ext cx="1889521" cy="1630529"/>
      </dsp:txXfrm>
    </dsp:sp>
    <dsp:sp modelId="{238BBDAA-2FF6-4D52-A7CE-D70428B0FFBC}">
      <dsp:nvSpPr>
        <dsp:cNvPr id="0" name=""/>
        <dsp:cNvSpPr/>
      </dsp:nvSpPr>
      <dsp:spPr>
        <a:xfrm>
          <a:off x="4313039" y="1101204"/>
          <a:ext cx="1889521" cy="518400"/>
        </a:xfrm>
        <a:prstGeom prst="rect">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US" sz="1800" kern="1200" err="1"/>
            <a:t>ColumnMapping</a:t>
          </a:r>
          <a:endParaRPr lang="en-US" sz="1800" kern="1200"/>
        </a:p>
      </dsp:txBody>
      <dsp:txXfrm>
        <a:off x="4313039" y="1101204"/>
        <a:ext cx="1889521" cy="518400"/>
      </dsp:txXfrm>
    </dsp:sp>
    <dsp:sp modelId="{9149D87E-53EB-4C11-9BB3-BB9F9EB3ABE4}">
      <dsp:nvSpPr>
        <dsp:cNvPr id="0" name=""/>
        <dsp:cNvSpPr/>
      </dsp:nvSpPr>
      <dsp:spPr>
        <a:xfrm>
          <a:off x="4313039" y="1619604"/>
          <a:ext cx="1889521" cy="1630529"/>
        </a:xfrm>
        <a:prstGeom prst="rect">
          <a:avLst/>
        </a:prstGeom>
        <a:solidFill>
          <a:schemeClr val="lt1">
            <a:alpha val="90000"/>
            <a:tint val="40000"/>
            <a:hueOff val="0"/>
            <a:satOff val="0"/>
            <a:lumOff val="0"/>
            <a:alphaOff val="0"/>
          </a:schemeClr>
        </a:solidFill>
        <a:ln w="12700" cap="flat" cmpd="sng" algn="ctr">
          <a:solidFill>
            <a:schemeClr val="accent3">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n-US" sz="1800" kern="1200"/>
            <a:t>Concatenate</a:t>
          </a:r>
        </a:p>
        <a:p>
          <a:pPr marL="171450" lvl="1" indent="-171450" algn="l" defTabSz="800100">
            <a:lnSpc>
              <a:spcPct val="90000"/>
            </a:lnSpc>
            <a:spcBef>
              <a:spcPct val="0"/>
            </a:spcBef>
            <a:spcAft>
              <a:spcPct val="15000"/>
            </a:spcAft>
            <a:buChar char="•"/>
          </a:pPr>
          <a:r>
            <a:rPr lang="en-US" sz="1800" kern="1200"/>
            <a:t>Copy columns</a:t>
          </a:r>
        </a:p>
        <a:p>
          <a:pPr marL="171450" lvl="1" indent="-171450" algn="l" defTabSz="800100">
            <a:lnSpc>
              <a:spcPct val="90000"/>
            </a:lnSpc>
            <a:spcBef>
              <a:spcPct val="0"/>
            </a:spcBef>
            <a:spcAft>
              <a:spcPct val="15000"/>
            </a:spcAft>
            <a:buChar char="•"/>
          </a:pPr>
          <a:r>
            <a:rPr lang="en-US" sz="1800" kern="1200"/>
            <a:t>Drop columns</a:t>
          </a:r>
        </a:p>
      </dsp:txBody>
      <dsp:txXfrm>
        <a:off x="4313039" y="1619604"/>
        <a:ext cx="1889521" cy="1630529"/>
      </dsp:txXfrm>
    </dsp:sp>
    <dsp:sp modelId="{CE6EBB00-E532-444D-A05C-88F1FCD2BE0D}">
      <dsp:nvSpPr>
        <dsp:cNvPr id="0" name=""/>
        <dsp:cNvSpPr/>
      </dsp:nvSpPr>
      <dsp:spPr>
        <a:xfrm>
          <a:off x="6467094" y="1101204"/>
          <a:ext cx="1889521" cy="518400"/>
        </a:xfrm>
        <a:prstGeom prst="rect">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US" sz="1800" kern="1200"/>
            <a:t>Type Conversion</a:t>
          </a:r>
        </a:p>
      </dsp:txBody>
      <dsp:txXfrm>
        <a:off x="6467094" y="1101204"/>
        <a:ext cx="1889521" cy="518400"/>
      </dsp:txXfrm>
    </dsp:sp>
    <dsp:sp modelId="{049C89FE-F6B5-4849-B743-E00C903593C4}">
      <dsp:nvSpPr>
        <dsp:cNvPr id="0" name=""/>
        <dsp:cNvSpPr/>
      </dsp:nvSpPr>
      <dsp:spPr>
        <a:xfrm>
          <a:off x="6467094" y="1619604"/>
          <a:ext cx="1889521" cy="1630529"/>
        </a:xfrm>
        <a:prstGeom prst="rect">
          <a:avLst/>
        </a:prstGeom>
        <a:solidFill>
          <a:schemeClr val="lt1">
            <a:alpha val="90000"/>
            <a:tint val="40000"/>
            <a:hueOff val="0"/>
            <a:satOff val="0"/>
            <a:lumOff val="0"/>
            <a:alphaOff val="0"/>
          </a:schemeClr>
        </a:solidFill>
        <a:ln w="12700" cap="flat" cmpd="sng" algn="ctr">
          <a:solidFill>
            <a:schemeClr val="accent3">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n-US" sz="1800" kern="1200"/>
            <a:t>Convert type</a:t>
          </a:r>
        </a:p>
        <a:p>
          <a:pPr marL="171450" lvl="1" indent="-171450" algn="l" defTabSz="800100">
            <a:lnSpc>
              <a:spcPct val="90000"/>
            </a:lnSpc>
            <a:spcBef>
              <a:spcPct val="0"/>
            </a:spcBef>
            <a:spcAft>
              <a:spcPct val="15000"/>
            </a:spcAft>
            <a:buChar char="•"/>
          </a:pPr>
          <a:r>
            <a:rPr lang="en-US" sz="1800" kern="1200"/>
            <a:t>Map value to key</a:t>
          </a:r>
        </a:p>
        <a:p>
          <a:pPr marL="171450" lvl="1" indent="-171450" algn="l" defTabSz="800100">
            <a:lnSpc>
              <a:spcPct val="90000"/>
            </a:lnSpc>
            <a:spcBef>
              <a:spcPct val="0"/>
            </a:spcBef>
            <a:spcAft>
              <a:spcPct val="15000"/>
            </a:spcAft>
            <a:buChar char="•"/>
          </a:pPr>
          <a:r>
            <a:rPr lang="en-US" sz="1800" kern="1200"/>
            <a:t>Hash</a:t>
          </a:r>
        </a:p>
        <a:p>
          <a:pPr marL="171450" lvl="1" indent="-171450" algn="l" defTabSz="800100">
            <a:lnSpc>
              <a:spcPct val="90000"/>
            </a:lnSpc>
            <a:spcBef>
              <a:spcPct val="0"/>
            </a:spcBef>
            <a:spcAft>
              <a:spcPct val="15000"/>
            </a:spcAft>
            <a:buChar char="•"/>
          </a:pPr>
          <a:endParaRPr lang="en-US" sz="1800" kern="1200"/>
        </a:p>
      </dsp:txBody>
      <dsp:txXfrm>
        <a:off x="6467094" y="1619604"/>
        <a:ext cx="1889521" cy="1630529"/>
      </dsp:txXfrm>
    </dsp:sp>
    <dsp:sp modelId="{A262416D-B6CB-41EA-9BDF-BD9EC048B8BC}">
      <dsp:nvSpPr>
        <dsp:cNvPr id="0" name=""/>
        <dsp:cNvSpPr/>
      </dsp:nvSpPr>
      <dsp:spPr>
        <a:xfrm>
          <a:off x="8621148" y="1101204"/>
          <a:ext cx="1889521" cy="518400"/>
        </a:xfrm>
        <a:prstGeom prst="rect">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lang="en-US" sz="1800" kern="1200"/>
            <a:t>Text Transforms</a:t>
          </a:r>
        </a:p>
      </dsp:txBody>
      <dsp:txXfrm>
        <a:off x="8621148" y="1101204"/>
        <a:ext cx="1889521" cy="518400"/>
      </dsp:txXfrm>
    </dsp:sp>
    <dsp:sp modelId="{0CE58400-2442-43DC-B19F-987D4CACC578}">
      <dsp:nvSpPr>
        <dsp:cNvPr id="0" name=""/>
        <dsp:cNvSpPr/>
      </dsp:nvSpPr>
      <dsp:spPr>
        <a:xfrm>
          <a:off x="8621148" y="1619604"/>
          <a:ext cx="1889521" cy="1630529"/>
        </a:xfrm>
        <a:prstGeom prst="rect">
          <a:avLst/>
        </a:prstGeom>
        <a:solidFill>
          <a:schemeClr val="lt1">
            <a:alpha val="90000"/>
            <a:tint val="40000"/>
            <a:hueOff val="0"/>
            <a:satOff val="0"/>
            <a:lumOff val="0"/>
            <a:alphaOff val="0"/>
          </a:schemeClr>
        </a:solidFill>
        <a:ln w="12700" cap="flat" cmpd="sng" algn="ctr">
          <a:solidFill>
            <a:schemeClr val="accent3">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lang="en-US" sz="1800" kern="1200"/>
            <a:t>Featurize text</a:t>
          </a:r>
        </a:p>
        <a:p>
          <a:pPr marL="171450" lvl="1" indent="-171450" algn="l" defTabSz="800100">
            <a:lnSpc>
              <a:spcPct val="90000"/>
            </a:lnSpc>
            <a:spcBef>
              <a:spcPct val="0"/>
            </a:spcBef>
            <a:spcAft>
              <a:spcPct val="15000"/>
            </a:spcAft>
            <a:buChar char="•"/>
          </a:pPr>
          <a:r>
            <a:rPr lang="en-US" sz="1800" kern="1200"/>
            <a:t>Remove stop words</a:t>
          </a:r>
        </a:p>
        <a:p>
          <a:pPr marL="171450" lvl="1" indent="-171450" algn="l" defTabSz="800100">
            <a:lnSpc>
              <a:spcPct val="90000"/>
            </a:lnSpc>
            <a:spcBef>
              <a:spcPct val="0"/>
            </a:spcBef>
            <a:spcAft>
              <a:spcPct val="15000"/>
            </a:spcAft>
            <a:buChar char="•"/>
          </a:pPr>
          <a:r>
            <a:rPr lang="en-US" sz="1800" kern="1200"/>
            <a:t>N-grams</a:t>
          </a:r>
        </a:p>
        <a:p>
          <a:pPr marL="171450" lvl="1" indent="-171450" algn="l" defTabSz="800100">
            <a:lnSpc>
              <a:spcPct val="90000"/>
            </a:lnSpc>
            <a:spcBef>
              <a:spcPct val="0"/>
            </a:spcBef>
            <a:spcAft>
              <a:spcPct val="15000"/>
            </a:spcAft>
            <a:buChar char="•"/>
          </a:pPr>
          <a:r>
            <a:rPr lang="en-US" sz="1800" kern="1200"/>
            <a:t>Word bags</a:t>
          </a:r>
        </a:p>
      </dsp:txBody>
      <dsp:txXfrm>
        <a:off x="8621148" y="1619604"/>
        <a:ext cx="1889521" cy="1630529"/>
      </dsp:txXfrm>
    </dsp:sp>
  </dsp:spTree>
</dsp:drawing>
</file>

<file path=ppt/diagrams/layout1.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6C161F4-35FD-42B1-ADA0-F425E6CC231B}" type="datetimeFigureOut">
              <a:rPr lang="en-US" smtClean="0"/>
              <a:t>5/31/2020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E541DA6-75EE-4C7B-8ABF-475418F61499}" type="slidenum">
              <a:rPr lang="en-US" smtClean="0"/>
              <a:t>‹#›</a:t>
            </a:fld>
            <a:endParaRPr lang="en-US"/>
          </a:p>
        </p:txBody>
      </p:sp>
    </p:spTree>
    <p:extLst>
      <p:ext uri="{BB962C8B-B14F-4D97-AF65-F5344CB8AC3E}">
        <p14:creationId xmlns:p14="http://schemas.microsoft.com/office/powerpoint/2010/main" val="27014389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github.com/luisquintanilla/mlnet-workshop/blob/master/data/flipkart_com-ecommerce_sample.csv" TargetMode="External"/><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docs.microsoft.com/en-us/dotnet/machine-learning/resources/transforms#feature-transformations" TargetMode="External"/><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s://docs.microsoft.com/en-us/dotnet/machine-learning/resources/transforms#feature-transformations" TargetMode="External"/><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s://docs.microsoft.com/en-us/dotnet/machine-learning/how-to-guides/train-machine-learning-model-cross-validation-ml-net" TargetMode="External"/><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E541DA6-75EE-4C7B-8ABF-475418F61499}" type="slidenum">
              <a:rPr lang="en-US" smtClean="0"/>
              <a:t>1</a:t>
            </a:fld>
            <a:endParaRPr lang="en-US"/>
          </a:p>
        </p:txBody>
      </p:sp>
    </p:spTree>
    <p:extLst>
      <p:ext uri="{BB962C8B-B14F-4D97-AF65-F5344CB8AC3E}">
        <p14:creationId xmlns:p14="http://schemas.microsoft.com/office/powerpoint/2010/main" val="35807065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E541DA6-75EE-4C7B-8ABF-475418F61499}" type="slidenum">
              <a:rPr lang="en-US" smtClean="0"/>
              <a:t>15</a:t>
            </a:fld>
            <a:endParaRPr lang="en-US"/>
          </a:p>
        </p:txBody>
      </p:sp>
    </p:spTree>
    <p:extLst>
      <p:ext uri="{BB962C8B-B14F-4D97-AF65-F5344CB8AC3E}">
        <p14:creationId xmlns:p14="http://schemas.microsoft.com/office/powerpoint/2010/main" val="3645649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Data Source</a:t>
            </a:r>
          </a:p>
          <a:p>
            <a:pPr marL="628650" lvl="1" indent="-171450">
              <a:buFont typeface="Arial" panose="020B0604020202020204" pitchFamily="34" charset="0"/>
              <a:buChar char="•"/>
            </a:pPr>
            <a:r>
              <a:rPr lang="en-US" dirty="0"/>
              <a:t>Database</a:t>
            </a:r>
          </a:p>
          <a:p>
            <a:pPr marL="628650" lvl="1" indent="-171450">
              <a:buFont typeface="Arial" panose="020B0604020202020204" pitchFamily="34" charset="0"/>
              <a:buChar char="•"/>
            </a:pPr>
            <a:r>
              <a:rPr lang="en-US" dirty="0"/>
              <a:t>Files</a:t>
            </a:r>
          </a:p>
          <a:p>
            <a:pPr marL="171450" indent="-171450">
              <a:buFont typeface="Arial" panose="020B0604020202020204" pitchFamily="34" charset="0"/>
              <a:buChar char="•"/>
            </a:pPr>
            <a:r>
              <a:rPr lang="en-US" dirty="0"/>
              <a:t>Pipeline</a:t>
            </a:r>
          </a:p>
          <a:p>
            <a:pPr marL="628650" lvl="1" indent="-171450">
              <a:buFont typeface="Arial" panose="020B0604020202020204" pitchFamily="34" charset="0"/>
              <a:buChar char="•"/>
            </a:pPr>
            <a:r>
              <a:rPr lang="en-US" dirty="0"/>
              <a:t>Streaming</a:t>
            </a:r>
          </a:p>
          <a:p>
            <a:pPr marL="628650" lvl="1" indent="-171450">
              <a:buFont typeface="Arial" panose="020B0604020202020204" pitchFamily="34" charset="0"/>
              <a:buChar char="•"/>
            </a:pPr>
            <a:r>
              <a:rPr lang="en-US" dirty="0"/>
              <a:t>Batch</a:t>
            </a:r>
          </a:p>
          <a:p>
            <a:pPr marL="171450" indent="-171450">
              <a:buFont typeface="Arial" panose="020B0604020202020204" pitchFamily="34" charset="0"/>
              <a:buChar char="•"/>
            </a:pPr>
            <a:r>
              <a:rPr lang="en-US" dirty="0"/>
              <a:t>Environment</a:t>
            </a:r>
          </a:p>
          <a:p>
            <a:pPr marL="628650" lvl="1" indent="-171450">
              <a:buFont typeface="Arial" panose="020B0604020202020204" pitchFamily="34" charset="0"/>
              <a:buChar char="•"/>
            </a:pPr>
            <a:r>
              <a:rPr lang="en-US" dirty="0"/>
              <a:t>On-Premises</a:t>
            </a:r>
          </a:p>
          <a:p>
            <a:pPr marL="628650" lvl="1" indent="-171450">
              <a:buFont typeface="Arial" panose="020B0604020202020204" pitchFamily="34" charset="0"/>
              <a:buChar char="•"/>
            </a:pPr>
            <a:r>
              <a:rPr lang="en-US" dirty="0"/>
              <a:t>Cloud</a:t>
            </a:r>
          </a:p>
          <a:p>
            <a:pPr marL="171450" indent="-171450">
              <a:buFont typeface="Arial" panose="020B0604020202020204" pitchFamily="34" charset="0"/>
              <a:buChar char="•"/>
            </a:pPr>
            <a:r>
              <a:rPr lang="en-US" dirty="0"/>
              <a:t>Exploratory Data Analysis</a:t>
            </a:r>
          </a:p>
          <a:p>
            <a:pPr marL="628650" lvl="1" indent="-171450">
              <a:buFont typeface="Arial" panose="020B0604020202020204" pitchFamily="34" charset="0"/>
              <a:buChar char="•"/>
            </a:pPr>
            <a:r>
              <a:rPr lang="en-US" dirty="0"/>
              <a:t>Visualization</a:t>
            </a:r>
          </a:p>
          <a:p>
            <a:pPr marL="628650" lvl="1" indent="-171450">
              <a:buFont typeface="Arial" panose="020B0604020202020204" pitchFamily="34" charset="0"/>
              <a:buChar char="•"/>
            </a:pPr>
            <a:r>
              <a:rPr lang="en-US" dirty="0"/>
              <a:t>Cleanup</a:t>
            </a:r>
          </a:p>
          <a:p>
            <a:pPr marL="628650" lvl="1" indent="-171450">
              <a:buFont typeface="Arial" panose="020B0604020202020204" pitchFamily="34" charset="0"/>
              <a:buChar char="•"/>
            </a:pPr>
            <a:r>
              <a:rPr lang="en-US" dirty="0"/>
              <a:t>Validation</a:t>
            </a:r>
          </a:p>
        </p:txBody>
      </p:sp>
      <p:sp>
        <p:nvSpPr>
          <p:cNvPr id="4" name="Slide Number Placeholder 3"/>
          <p:cNvSpPr>
            <a:spLocks noGrp="1"/>
          </p:cNvSpPr>
          <p:nvPr>
            <p:ph type="sldNum" sz="quarter" idx="5"/>
          </p:nvPr>
        </p:nvSpPr>
        <p:spPr/>
        <p:txBody>
          <a:bodyPr/>
          <a:lstStyle/>
          <a:p>
            <a:fld id="{9E541DA6-75EE-4C7B-8ABF-475418F61499}" type="slidenum">
              <a:rPr lang="en-US" smtClean="0"/>
              <a:t>16</a:t>
            </a:fld>
            <a:endParaRPr lang="en-US"/>
          </a:p>
        </p:txBody>
      </p:sp>
    </p:spTree>
    <p:extLst>
      <p:ext uri="{BB962C8B-B14F-4D97-AF65-F5344CB8AC3E}">
        <p14:creationId xmlns:p14="http://schemas.microsoft.com/office/powerpoint/2010/main" val="12098387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t>Date exploration</a:t>
            </a:r>
          </a:p>
          <a:p>
            <a:pPr marL="628650" lvl="1" indent="-171450">
              <a:buFont typeface="Arial" panose="020B0604020202020204" pitchFamily="34" charset="0"/>
              <a:buChar char="•"/>
              <a:defRPr/>
            </a:pPr>
            <a:r>
              <a:rPr lang="en-US"/>
              <a:t>Distribution of the data</a:t>
            </a:r>
          </a:p>
          <a:p>
            <a:pPr marL="628650" lvl="1" indent="-171450">
              <a:buFont typeface="Arial" panose="020B0604020202020204" pitchFamily="34" charset="0"/>
              <a:buChar char="•"/>
              <a:defRPr/>
            </a:pPr>
            <a:r>
              <a:rPr lang="en-US"/>
              <a:t>What are the ranges (age?)</a:t>
            </a:r>
          </a:p>
          <a:p>
            <a:pPr marL="171450" indent="-171450">
              <a:buFont typeface="Arial" panose="020B0604020202020204" pitchFamily="34" charset="0"/>
              <a:buChar char="•"/>
              <a:defRPr/>
            </a:pPr>
            <a:r>
              <a:rPr lang="en-US"/>
              <a:t>Data cleaning</a:t>
            </a:r>
          </a:p>
          <a:p>
            <a:pPr marL="628650" lvl="1" indent="-171450">
              <a:buFont typeface="Arial" panose="020B0604020202020204" pitchFamily="34" charset="0"/>
              <a:buChar char="•"/>
              <a:defRPr/>
            </a:pPr>
            <a:r>
              <a:rPr lang="en-US"/>
              <a:t>Remove null values</a:t>
            </a:r>
          </a:p>
          <a:p>
            <a:pPr marL="171450" indent="-171450">
              <a:buFont typeface="Arial" panose="020B0604020202020204" pitchFamily="34" charset="0"/>
              <a:buChar char="•"/>
              <a:defRPr/>
            </a:pPr>
            <a:r>
              <a:rPr lang="en-US"/>
              <a:t>Visualization</a:t>
            </a:r>
          </a:p>
          <a:p>
            <a:pPr marL="628650" lvl="1" indent="-171450">
              <a:buFont typeface="Arial" panose="020B0604020202020204" pitchFamily="34" charset="0"/>
              <a:buChar char="•"/>
              <a:defRPr/>
            </a:pPr>
            <a:r>
              <a:rPr lang="en-US"/>
              <a:t>Try to identify patterns in your data</a:t>
            </a:r>
          </a:p>
        </p:txBody>
      </p:sp>
      <p:sp>
        <p:nvSpPr>
          <p:cNvPr id="4" name="Slide Number Placeholder 3"/>
          <p:cNvSpPr>
            <a:spLocks noGrp="1"/>
          </p:cNvSpPr>
          <p:nvPr>
            <p:ph type="sldNum" sz="quarter" idx="5"/>
          </p:nvPr>
        </p:nvSpPr>
        <p:spPr/>
        <p:txBody>
          <a:bodyPr/>
          <a:lstStyle/>
          <a:p>
            <a:fld id="{9E541DA6-75EE-4C7B-8ABF-475418F61499}" type="slidenum">
              <a:rPr lang="en-US" smtClean="0"/>
              <a:t>17</a:t>
            </a:fld>
            <a:endParaRPr lang="en-US"/>
          </a:p>
        </p:txBody>
      </p:sp>
    </p:spTree>
    <p:extLst>
      <p:ext uri="{BB962C8B-B14F-4D97-AF65-F5344CB8AC3E}">
        <p14:creationId xmlns:p14="http://schemas.microsoft.com/office/powerpoint/2010/main" val="40521830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Training a model consists of providing data examples to an algorithm that learns the mappings from the inputs to outputs. This is like a function that maintains an internal state. You can then reuse this model to make predictions on new data.</a:t>
            </a:r>
          </a:p>
        </p:txBody>
      </p:sp>
      <p:sp>
        <p:nvSpPr>
          <p:cNvPr id="4" name="Slide Number Placeholder 3"/>
          <p:cNvSpPr>
            <a:spLocks noGrp="1"/>
          </p:cNvSpPr>
          <p:nvPr>
            <p:ph type="sldNum" sz="quarter" idx="5"/>
          </p:nvPr>
        </p:nvSpPr>
        <p:spPr/>
        <p:txBody>
          <a:bodyPr/>
          <a:lstStyle/>
          <a:p>
            <a:fld id="{9E541DA6-75EE-4C7B-8ABF-475418F61499}" type="slidenum">
              <a:rPr lang="en-US" smtClean="0"/>
              <a:t>18</a:t>
            </a:fld>
            <a:endParaRPr lang="en-US"/>
          </a:p>
        </p:txBody>
      </p:sp>
    </p:spTree>
    <p:extLst>
      <p:ext uri="{BB962C8B-B14F-4D97-AF65-F5344CB8AC3E}">
        <p14:creationId xmlns:p14="http://schemas.microsoft.com/office/powerpoint/2010/main" val="36350115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Metrics – These are there to see whether your model is performing accurately</a:t>
            </a:r>
          </a:p>
          <a:p>
            <a:endParaRPr lang="en-US"/>
          </a:p>
          <a:p>
            <a:r>
              <a:rPr lang="en-US" err="1"/>
              <a:t>Explainability</a:t>
            </a:r>
            <a:r>
              <a:rPr lang="en-US"/>
              <a:t> – How easy is it to interpret the model</a:t>
            </a:r>
          </a:p>
          <a:p>
            <a:endParaRPr lang="en-US"/>
          </a:p>
          <a:p>
            <a:r>
              <a:rPr lang="en-US"/>
              <a:t>Training effort – Does it take too long to prepare the data for the model or does it take too long to train the model? If it takes a week to gather the data for a particular model maybe it might be best to trade accuracy for ease of use and training.</a:t>
            </a:r>
          </a:p>
        </p:txBody>
      </p:sp>
      <p:sp>
        <p:nvSpPr>
          <p:cNvPr id="4" name="Slide Number Placeholder 3"/>
          <p:cNvSpPr>
            <a:spLocks noGrp="1"/>
          </p:cNvSpPr>
          <p:nvPr>
            <p:ph type="sldNum" sz="quarter" idx="5"/>
          </p:nvPr>
        </p:nvSpPr>
        <p:spPr/>
        <p:txBody>
          <a:bodyPr/>
          <a:lstStyle/>
          <a:p>
            <a:fld id="{9E541DA6-75EE-4C7B-8ABF-475418F61499}" type="slidenum">
              <a:rPr lang="en-US" smtClean="0"/>
              <a:t>19</a:t>
            </a:fld>
            <a:endParaRPr lang="en-US"/>
          </a:p>
        </p:txBody>
      </p:sp>
    </p:spTree>
    <p:extLst>
      <p:ext uri="{BB962C8B-B14F-4D97-AF65-F5344CB8AC3E}">
        <p14:creationId xmlns:p14="http://schemas.microsoft.com/office/powerpoint/2010/main" val="15313306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Deployment can mean many things</a:t>
            </a:r>
          </a:p>
          <a:p>
            <a:endParaRPr lang="en-US"/>
          </a:p>
          <a:p>
            <a:r>
              <a:rPr lang="en-US"/>
              <a:t>Deployment can mean uploading a file</a:t>
            </a:r>
          </a:p>
          <a:p>
            <a:endParaRPr lang="en-US"/>
          </a:p>
          <a:p>
            <a:r>
              <a:rPr lang="en-US"/>
              <a:t>This also means that you can then deploy the model to multiple deployment targets</a:t>
            </a:r>
          </a:p>
        </p:txBody>
      </p:sp>
      <p:sp>
        <p:nvSpPr>
          <p:cNvPr id="4" name="Slide Number Placeholder 3"/>
          <p:cNvSpPr>
            <a:spLocks noGrp="1"/>
          </p:cNvSpPr>
          <p:nvPr>
            <p:ph type="sldNum" sz="quarter" idx="5"/>
          </p:nvPr>
        </p:nvSpPr>
        <p:spPr/>
        <p:txBody>
          <a:bodyPr/>
          <a:lstStyle/>
          <a:p>
            <a:fld id="{9E541DA6-75EE-4C7B-8ABF-475418F61499}" type="slidenum">
              <a:rPr lang="en-US" smtClean="0"/>
              <a:t>20</a:t>
            </a:fld>
            <a:endParaRPr lang="en-US"/>
          </a:p>
        </p:txBody>
      </p:sp>
    </p:spTree>
    <p:extLst>
      <p:ext uri="{BB962C8B-B14F-4D97-AF65-F5344CB8AC3E}">
        <p14:creationId xmlns:p14="http://schemas.microsoft.com/office/powerpoint/2010/main" val="3206635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600450"/>
          </a:xfrm>
        </p:spPr>
        <p:txBody>
          <a:bodyPr/>
          <a:lstStyle/>
          <a:p>
            <a:r>
              <a:rPr lang="en-US"/>
              <a:t>ML is very experimental / trial and error</a:t>
            </a:r>
          </a:p>
          <a:p>
            <a:endParaRPr lang="en-US"/>
          </a:p>
          <a:p>
            <a:r>
              <a:rPr lang="en-US"/>
              <a:t>Preparing the data</a:t>
            </a:r>
          </a:p>
          <a:p>
            <a:r>
              <a:rPr lang="en-US"/>
              <a:t>Training</a:t>
            </a:r>
          </a:p>
          <a:p>
            <a:r>
              <a:rPr lang="en-US"/>
              <a:t>Evaluating is an art as much as a science</a:t>
            </a:r>
          </a:p>
          <a:p>
            <a:endParaRPr lang="en-US"/>
          </a:p>
          <a:p>
            <a:r>
              <a:rPr lang="en-US"/>
              <a:t>You can’t just say, “classification, use Naïve Bayes”. Your data has a lot to do with what works and doesn’t work. </a:t>
            </a:r>
          </a:p>
        </p:txBody>
      </p:sp>
      <p:sp>
        <p:nvSpPr>
          <p:cNvPr id="4" name="Slide Number Placeholder 3"/>
          <p:cNvSpPr>
            <a:spLocks noGrp="1"/>
          </p:cNvSpPr>
          <p:nvPr>
            <p:ph type="sldNum" sz="quarter" idx="5"/>
          </p:nvPr>
        </p:nvSpPr>
        <p:spPr/>
        <p:txBody>
          <a:bodyPr/>
          <a:lstStyle/>
          <a:p>
            <a:fld id="{9E541DA6-75EE-4C7B-8ABF-475418F61499}" type="slidenum">
              <a:rPr lang="en-US" smtClean="0"/>
              <a:t>21</a:t>
            </a:fld>
            <a:endParaRPr lang="en-US"/>
          </a:p>
        </p:txBody>
      </p:sp>
    </p:spTree>
    <p:extLst>
      <p:ext uri="{BB962C8B-B14F-4D97-AF65-F5344CB8AC3E}">
        <p14:creationId xmlns:p14="http://schemas.microsoft.com/office/powerpoint/2010/main" val="6797531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Scikit Learn – Traditional / Classical Machine Learning</a:t>
            </a:r>
          </a:p>
          <a:p>
            <a:r>
              <a:rPr lang="en-US"/>
              <a:t>TensorFlow – ML Deep Learning</a:t>
            </a:r>
          </a:p>
          <a:p>
            <a:r>
              <a:rPr lang="en-US" err="1"/>
              <a:t>PyTorch</a:t>
            </a:r>
            <a:r>
              <a:rPr lang="en-US"/>
              <a:t> – ML Deep Learning</a:t>
            </a:r>
          </a:p>
          <a:p>
            <a:r>
              <a:rPr lang="en-US" err="1"/>
              <a:t>Keras</a:t>
            </a:r>
            <a:r>
              <a:rPr lang="en-US"/>
              <a:t> – Higher level API for building ML that can use a variety of backends to actually build the models and computations</a:t>
            </a:r>
          </a:p>
        </p:txBody>
      </p:sp>
      <p:sp>
        <p:nvSpPr>
          <p:cNvPr id="4" name="Slide Number Placeholder 3"/>
          <p:cNvSpPr>
            <a:spLocks noGrp="1"/>
          </p:cNvSpPr>
          <p:nvPr>
            <p:ph type="sldNum" sz="quarter" idx="5"/>
          </p:nvPr>
        </p:nvSpPr>
        <p:spPr/>
        <p:txBody>
          <a:bodyPr/>
          <a:lstStyle/>
          <a:p>
            <a:fld id="{9E541DA6-75EE-4C7B-8ABF-475418F61499}" type="slidenum">
              <a:rPr lang="en-US" smtClean="0"/>
              <a:t>22</a:t>
            </a:fld>
            <a:endParaRPr lang="en-US"/>
          </a:p>
        </p:txBody>
      </p:sp>
    </p:spTree>
    <p:extLst>
      <p:ext uri="{BB962C8B-B14F-4D97-AF65-F5344CB8AC3E}">
        <p14:creationId xmlns:p14="http://schemas.microsoft.com/office/powerpoint/2010/main" val="13456154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E541DA6-75EE-4C7B-8ABF-475418F61499}" type="slidenum">
              <a:rPr lang="en-US" smtClean="0"/>
              <a:t>24</a:t>
            </a:fld>
            <a:endParaRPr lang="en-US"/>
          </a:p>
        </p:txBody>
      </p:sp>
    </p:spTree>
    <p:extLst>
      <p:ext uri="{BB962C8B-B14F-4D97-AF65-F5344CB8AC3E}">
        <p14:creationId xmlns:p14="http://schemas.microsoft.com/office/powerpoint/2010/main" val="7092529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E541DA6-75EE-4C7B-8ABF-475418F61499}" type="slidenum">
              <a:rPr lang="en-US" smtClean="0"/>
              <a:t>27</a:t>
            </a:fld>
            <a:endParaRPr lang="en-US"/>
          </a:p>
        </p:txBody>
      </p:sp>
    </p:spTree>
    <p:extLst>
      <p:ext uri="{BB962C8B-B14F-4D97-AF65-F5344CB8AC3E}">
        <p14:creationId xmlns:p14="http://schemas.microsoft.com/office/powerpoint/2010/main" val="26970902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a:solidFill>
                  <a:schemeClr val="bg1"/>
                </a:solidFill>
              </a:rPr>
              <a:t>AI = machines imitating human abilities and behaviors</a:t>
            </a:r>
          </a:p>
          <a:p>
            <a:endParaRPr lang="en-US"/>
          </a:p>
        </p:txBody>
      </p:sp>
      <p:sp>
        <p:nvSpPr>
          <p:cNvPr id="4" name="Slide Number Placeholder 3"/>
          <p:cNvSpPr>
            <a:spLocks noGrp="1"/>
          </p:cNvSpPr>
          <p:nvPr>
            <p:ph type="sldNum" sz="quarter" idx="5"/>
          </p:nvPr>
        </p:nvSpPr>
        <p:spPr/>
        <p:txBody>
          <a:bodyPr/>
          <a:lstStyle/>
          <a:p>
            <a:fld id="{9E541DA6-75EE-4C7B-8ABF-475418F61499}" type="slidenum">
              <a:rPr lang="en-US" smtClean="0"/>
              <a:t>7</a:t>
            </a:fld>
            <a:endParaRPr lang="en-US"/>
          </a:p>
        </p:txBody>
      </p:sp>
    </p:spTree>
    <p:extLst>
      <p:ext uri="{BB962C8B-B14F-4D97-AF65-F5344CB8AC3E}">
        <p14:creationId xmlns:p14="http://schemas.microsoft.com/office/powerpoint/2010/main" val="254176559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E541DA6-75EE-4C7B-8ABF-475418F61499}" type="slidenum">
              <a:rPr lang="en-US" smtClean="0"/>
              <a:t>30</a:t>
            </a:fld>
            <a:endParaRPr lang="en-US"/>
          </a:p>
        </p:txBody>
      </p:sp>
    </p:spTree>
    <p:extLst>
      <p:ext uri="{BB962C8B-B14F-4D97-AF65-F5344CB8AC3E}">
        <p14:creationId xmlns:p14="http://schemas.microsoft.com/office/powerpoint/2010/main" val="374242421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Classification – sentiment analysis, </a:t>
            </a:r>
            <a:r>
              <a:rPr lang="en-US" b="0" i="0" dirty="0">
                <a:solidFill>
                  <a:srgbClr val="24292E"/>
                </a:solidFill>
                <a:effectLst/>
                <a:latin typeface="-apple-system"/>
              </a:rPr>
              <a:t>Categorizing e-mail as spam or not spam, classify law documents</a:t>
            </a:r>
          </a:p>
          <a:p>
            <a:r>
              <a:rPr lang="en-US" b="0" i="0" dirty="0">
                <a:solidFill>
                  <a:srgbClr val="24292E"/>
                </a:solidFill>
                <a:effectLst/>
                <a:latin typeface="-apple-system"/>
              </a:rPr>
              <a:t>Regression – price prediction, predict sales of product based on advertising budgets</a:t>
            </a:r>
          </a:p>
          <a:p>
            <a:pPr algn="l">
              <a:buFont typeface="Arial" panose="020B0604020202020204" pitchFamily="34" charset="0"/>
              <a:buNone/>
            </a:pPr>
            <a:r>
              <a:rPr lang="en-US" dirty="0"/>
              <a:t>Forecasting - </a:t>
            </a:r>
            <a:r>
              <a:rPr lang="en-US" b="0" i="0" dirty="0">
                <a:solidFill>
                  <a:srgbClr val="24292E"/>
                </a:solidFill>
                <a:effectLst/>
                <a:latin typeface="-apple-system"/>
              </a:rPr>
              <a:t>Predicting future sales based on past sales, Predictive maintenance, Weather forecasting</a:t>
            </a:r>
          </a:p>
          <a:p>
            <a:pPr algn="l">
              <a:buFont typeface="Arial" panose="020B0604020202020204" pitchFamily="34" charset="0"/>
              <a:buNone/>
            </a:pPr>
            <a:r>
              <a:rPr lang="en-US" b="0" i="0" dirty="0">
                <a:solidFill>
                  <a:srgbClr val="24292E"/>
                </a:solidFill>
                <a:effectLst/>
                <a:latin typeface="-apple-system"/>
              </a:rPr>
              <a:t>Anomaly detection - Identifying transactions that are potentially fraudulent., Learning patterns that indicate that a network intrusion has occurred., Finding abnormal clusters of patients., Checking values entered into a system.</a:t>
            </a:r>
          </a:p>
          <a:p>
            <a:pPr algn="l">
              <a:buFont typeface="Arial" panose="020B0604020202020204" pitchFamily="34" charset="0"/>
              <a:buNone/>
            </a:pPr>
            <a:endParaRPr lang="en-US" b="0" i="0" dirty="0">
              <a:solidFill>
                <a:srgbClr val="24292E"/>
              </a:solidFill>
              <a:effectLst/>
              <a:latin typeface="-apple-system"/>
            </a:endParaRPr>
          </a:p>
          <a:p>
            <a:endParaRPr lang="en-US" dirty="0"/>
          </a:p>
        </p:txBody>
      </p:sp>
      <p:sp>
        <p:nvSpPr>
          <p:cNvPr id="4" name="Slide Number Placeholder 3"/>
          <p:cNvSpPr>
            <a:spLocks noGrp="1"/>
          </p:cNvSpPr>
          <p:nvPr>
            <p:ph type="sldNum" sz="quarter" idx="5"/>
          </p:nvPr>
        </p:nvSpPr>
        <p:spPr/>
        <p:txBody>
          <a:bodyPr/>
          <a:lstStyle/>
          <a:p>
            <a:fld id="{9E541DA6-75EE-4C7B-8ABF-475418F61499}" type="slidenum">
              <a:rPr lang="en-US" smtClean="0"/>
              <a:t>32</a:t>
            </a:fld>
            <a:endParaRPr lang="en-US"/>
          </a:p>
        </p:txBody>
      </p:sp>
    </p:spTree>
    <p:extLst>
      <p:ext uri="{BB962C8B-B14F-4D97-AF65-F5344CB8AC3E}">
        <p14:creationId xmlns:p14="http://schemas.microsoft.com/office/powerpoint/2010/main" val="413577223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Dataset: (</a:t>
            </a:r>
            <a:r>
              <a:rPr lang="en-US" b="0" i="0" u="none" strike="noStrike">
                <a:solidFill>
                  <a:srgbClr val="0366D6"/>
                </a:solidFill>
                <a:effectLst/>
                <a:latin typeface="-apple-system"/>
                <a:hlinkClick r:id="rId3" tooltip="flipkart_com-ecommerce_sample.csv"/>
              </a:rPr>
              <a:t>flipkart_com-ecommerce_sample.csv</a:t>
            </a:r>
            <a:r>
              <a:rPr lang="en-US" b="0" i="0" u="none" strike="noStrike">
                <a:solidFill>
                  <a:srgbClr val="0366D6"/>
                </a:solidFill>
                <a:effectLst/>
                <a:latin typeface="-apple-system"/>
              </a:rPr>
              <a:t>)</a:t>
            </a:r>
            <a:endParaRPr lang="en-US"/>
          </a:p>
        </p:txBody>
      </p:sp>
      <p:sp>
        <p:nvSpPr>
          <p:cNvPr id="4" name="Slide Number Placeholder 3"/>
          <p:cNvSpPr>
            <a:spLocks noGrp="1"/>
          </p:cNvSpPr>
          <p:nvPr>
            <p:ph type="sldNum" sz="quarter" idx="5"/>
          </p:nvPr>
        </p:nvSpPr>
        <p:spPr/>
        <p:txBody>
          <a:bodyPr/>
          <a:lstStyle/>
          <a:p>
            <a:fld id="{9E541DA6-75EE-4C7B-8ABF-475418F61499}" type="slidenum">
              <a:rPr lang="en-US" smtClean="0"/>
              <a:t>38</a:t>
            </a:fld>
            <a:endParaRPr lang="en-US"/>
          </a:p>
        </p:txBody>
      </p:sp>
    </p:spTree>
    <p:extLst>
      <p:ext uri="{BB962C8B-B14F-4D97-AF65-F5344CB8AC3E}">
        <p14:creationId xmlns:p14="http://schemas.microsoft.com/office/powerpoint/2010/main" val="115607301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E541DA6-75EE-4C7B-8ABF-475418F61499}" type="slidenum">
              <a:rPr lang="en-US" smtClean="0"/>
              <a:t>39</a:t>
            </a:fld>
            <a:endParaRPr lang="en-US"/>
          </a:p>
        </p:txBody>
      </p:sp>
    </p:spTree>
    <p:extLst>
      <p:ext uri="{BB962C8B-B14F-4D97-AF65-F5344CB8AC3E}">
        <p14:creationId xmlns:p14="http://schemas.microsoft.com/office/powerpoint/2010/main" val="277003627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https://github.com/luisquintanilla/mlnet-workshop-guide/blob/172620570512c5a458a8f1ea391ef4e14d568e91/src/TrainConsole/Program.cs#L15-L17</a:t>
            </a:r>
          </a:p>
        </p:txBody>
      </p:sp>
      <p:sp>
        <p:nvSpPr>
          <p:cNvPr id="4" name="Slide Number Placeholder 3"/>
          <p:cNvSpPr>
            <a:spLocks noGrp="1"/>
          </p:cNvSpPr>
          <p:nvPr>
            <p:ph type="sldNum" sz="quarter" idx="5"/>
          </p:nvPr>
        </p:nvSpPr>
        <p:spPr/>
        <p:txBody>
          <a:bodyPr/>
          <a:lstStyle/>
          <a:p>
            <a:fld id="{9E541DA6-75EE-4C7B-8ABF-475418F61499}" type="slidenum">
              <a:rPr lang="en-US" smtClean="0"/>
              <a:t>40</a:t>
            </a:fld>
            <a:endParaRPr lang="en-US"/>
          </a:p>
        </p:txBody>
      </p:sp>
    </p:spTree>
    <p:extLst>
      <p:ext uri="{BB962C8B-B14F-4D97-AF65-F5344CB8AC3E}">
        <p14:creationId xmlns:p14="http://schemas.microsoft.com/office/powerpoint/2010/main" val="125861423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a:latin typeface="Segoe UI" panose="020B0502040204020203" pitchFamily="34" charset="0"/>
              </a:rPr>
              <a:t>https://github.com/dotnet/machinelearning/blob/master/docs/code/MlNetHighLevelConcepts.md#mlcontext</a:t>
            </a:r>
          </a:p>
        </p:txBody>
      </p:sp>
      <p:sp>
        <p:nvSpPr>
          <p:cNvPr id="4" name="Slide Number Placeholder 3"/>
          <p:cNvSpPr>
            <a:spLocks noGrp="1"/>
          </p:cNvSpPr>
          <p:nvPr>
            <p:ph type="sldNum" sz="quarter" idx="5"/>
          </p:nvPr>
        </p:nvSpPr>
        <p:spPr/>
        <p:txBody>
          <a:bodyPr/>
          <a:lstStyle/>
          <a:p>
            <a:fld id="{9E541DA6-75EE-4C7B-8ABF-475418F61499}" type="slidenum">
              <a:rPr lang="en-US" smtClean="0"/>
              <a:t>45</a:t>
            </a:fld>
            <a:endParaRPr lang="en-US"/>
          </a:p>
        </p:txBody>
      </p:sp>
    </p:spTree>
    <p:extLst>
      <p:ext uri="{BB962C8B-B14F-4D97-AF65-F5344CB8AC3E}">
        <p14:creationId xmlns:p14="http://schemas.microsoft.com/office/powerpoint/2010/main" val="309757079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solidFill>
                  <a:schemeClr val="bg1"/>
                </a:solidFill>
              </a:rPr>
              <a:t>IDV = Flexible, efficient way of describing tabular data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a:solidFill>
                <a:srgbClr val="333333"/>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a:solidFill>
                  <a:srgbClr val="333333"/>
                </a:solidFill>
                <a:effectLst/>
                <a:latin typeface="Segoe UI" panose="020B0502040204020203" pitchFamily="34" charset="0"/>
              </a:rPr>
              <a:t>The </a:t>
            </a:r>
            <a:r>
              <a:rPr lang="en-US" err="1">
                <a:effectLst/>
              </a:rPr>
              <a:t>IDataView</a:t>
            </a:r>
            <a:r>
              <a:rPr lang="en-US" b="0" i="0">
                <a:solidFill>
                  <a:srgbClr val="333333"/>
                </a:solidFill>
                <a:effectLst/>
                <a:latin typeface="Segoe UI" panose="020B0502040204020203" pitchFamily="34" charset="0"/>
              </a:rPr>
              <a:t> component provides a very efficient, compositional processing of tabular data (columns and rows) </a:t>
            </a:r>
            <a:r>
              <a:rPr lang="en-US" b="0" i="0" err="1">
                <a:solidFill>
                  <a:srgbClr val="333333"/>
                </a:solidFill>
                <a:effectLst/>
                <a:latin typeface="Segoe UI" panose="020B0502040204020203" pitchFamily="34" charset="0"/>
              </a:rPr>
              <a:t>especialy</a:t>
            </a:r>
            <a:r>
              <a:rPr lang="en-US" b="0" i="0">
                <a:solidFill>
                  <a:srgbClr val="333333"/>
                </a:solidFill>
                <a:effectLst/>
                <a:latin typeface="Segoe UI" panose="020B0502040204020203" pitchFamily="34" charset="0"/>
              </a:rPr>
              <a:t> made for machine learning and advanced analytics applications. It is designed to efficiently handle high dimensional data and large data sets. It is also suitable for single node processing of data partitions belonging to larger distributed data sets.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a:solidFill>
                <a:srgbClr val="333333"/>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a:solidFill>
                  <a:srgbClr val="333333"/>
                </a:solidFill>
                <a:effectLst/>
                <a:latin typeface="Segoe UI" panose="020B0502040204020203" pitchFamily="34" charset="0"/>
              </a:rPr>
              <a:t>Immutable – can’t change it – have to create a copy</a:t>
            </a:r>
            <a:r>
              <a:rPr lang="en-US" b="0" i="0">
                <a:solidFill>
                  <a:schemeClr val="bg1"/>
                </a:solidFill>
                <a:effectLst/>
                <a:latin typeface="Segoe UI" panose="020B0502040204020203" pitchFamily="34" charset="0"/>
              </a:rPr>
              <a:t> – not directly accessing the </a:t>
            </a:r>
            <a:r>
              <a:rPr lang="en-US" b="0" i="0" err="1">
                <a:solidFill>
                  <a:schemeClr val="bg1"/>
                </a:solidFill>
                <a:effectLst/>
                <a:latin typeface="Segoe UI" panose="020B0502040204020203" pitchFamily="34" charset="0"/>
              </a:rPr>
              <a:t>idv</a:t>
            </a:r>
            <a:r>
              <a:rPr lang="en-US" b="0" i="0">
                <a:solidFill>
                  <a:schemeClr val="bg1"/>
                </a:solidFill>
                <a:effectLst/>
                <a:latin typeface="Segoe UI" panose="020B0502040204020203" pitchFamily="34" charset="0"/>
              </a:rPr>
              <a:t> and changing it – making new copy of it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a:solidFill>
                <a:schemeClr val="bg1"/>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a:solidFill>
                  <a:schemeClr val="bg1"/>
                </a:solidFill>
                <a:effectLst/>
                <a:latin typeface="Segoe UI" panose="020B0502040204020203" pitchFamily="34" charset="0"/>
              </a:rPr>
              <a:t>Lazy – as needed go through it, not all in memory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a:solidFill>
                <a:schemeClr val="bg1"/>
              </a:solidFill>
              <a:effectLst/>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latin typeface="Segoe UI" panose="020B0502040204020203" pitchFamily="34" charset="0"/>
              </a:rPr>
              <a:t>https://github.com/dotnet/machinelearning/blob/master/docs/code/IDataViewDesignPrinciples.md</a:t>
            </a:r>
            <a:r>
              <a:rPr lang="en-US" sz="1800" b="0" i="0">
                <a:solidFill>
                  <a:schemeClr val="bg1"/>
                </a:solidFill>
                <a:effectLst/>
                <a:latin typeface="Segoe UI" panose="020B0502040204020203" pitchFamily="34" charset="0"/>
              </a:rPr>
              <a:t> </a:t>
            </a:r>
            <a:endParaRPr lang="en-US" b="0" i="0">
              <a:solidFill>
                <a:schemeClr val="bg1"/>
              </a:solidFill>
              <a:effectLst/>
              <a:latin typeface="Segoe UI" panose="020B0502040204020203" pitchFamily="34" charset="0"/>
            </a:endParaRPr>
          </a:p>
        </p:txBody>
      </p:sp>
      <p:sp>
        <p:nvSpPr>
          <p:cNvPr id="4" name="Slide Number Placeholder 3"/>
          <p:cNvSpPr>
            <a:spLocks noGrp="1"/>
          </p:cNvSpPr>
          <p:nvPr>
            <p:ph type="sldNum" sz="quarter" idx="5"/>
          </p:nvPr>
        </p:nvSpPr>
        <p:spPr/>
        <p:txBody>
          <a:bodyPr/>
          <a:lstStyle/>
          <a:p>
            <a:fld id="{9E541DA6-75EE-4C7B-8ABF-475418F61499}" type="slidenum">
              <a:rPr lang="en-US" smtClean="0"/>
              <a:t>48</a:t>
            </a:fld>
            <a:endParaRPr lang="en-US"/>
          </a:p>
        </p:txBody>
      </p:sp>
    </p:spTree>
    <p:extLst>
      <p:ext uri="{BB962C8B-B14F-4D97-AF65-F5344CB8AC3E}">
        <p14:creationId xmlns:p14="http://schemas.microsoft.com/office/powerpoint/2010/main" val="248934187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err="1">
                <a:latin typeface="Segoe UI" panose="020B0502040204020203" pitchFamily="34" charset="0"/>
              </a:rPr>
              <a:t>FlowerType</a:t>
            </a:r>
            <a:r>
              <a:rPr lang="en-US" sz="1800" dirty="0">
                <a:latin typeface="Segoe UI" panose="020B0502040204020203" pitchFamily="34" charset="0"/>
              </a:rPr>
              <a:t> is what we’re trying to predict. This becomes the Label property. This Label is the label or target variable. In an </a:t>
            </a:r>
            <a:r>
              <a:rPr lang="en-US" sz="1800" dirty="0" err="1">
                <a:latin typeface="Segoe UI" panose="020B0502040204020203" pitchFamily="34" charset="0"/>
              </a:rPr>
              <a:t>IDataView</a:t>
            </a:r>
            <a:r>
              <a:rPr lang="en-US" sz="1800" dirty="0">
                <a:latin typeface="Segoe UI" panose="020B0502040204020203" pitchFamily="34" charset="0"/>
              </a:rPr>
              <a:t> the column names are the names of the properties. The way in which data is loaded is determined by </a:t>
            </a:r>
            <a:r>
              <a:rPr lang="en-US" sz="1800" dirty="0" err="1">
                <a:latin typeface="Segoe UI" panose="020B0502040204020203" pitchFamily="34" charset="0"/>
              </a:rPr>
              <a:t>LoadColumn</a:t>
            </a:r>
            <a:r>
              <a:rPr lang="en-US" sz="1800" dirty="0">
                <a:latin typeface="Segoe UI" panose="020B0502040204020203" pitchFamily="34" charset="0"/>
              </a:rPr>
              <a:t> which specifies the index where to find that data point in the file.</a:t>
            </a:r>
          </a:p>
          <a:p>
            <a:endParaRPr lang="en-US" sz="1800" dirty="0">
              <a:latin typeface="Segoe UI" panose="020B0502040204020203" pitchFamily="34" charset="0"/>
            </a:endParaRPr>
          </a:p>
          <a:p>
            <a:endParaRPr lang="en-US" sz="1800" dirty="0">
              <a:latin typeface="Segoe UI" panose="020B0502040204020203" pitchFamily="34" charset="0"/>
            </a:endParaRPr>
          </a:p>
          <a:p>
            <a:r>
              <a:rPr lang="en-US" sz="1800" dirty="0">
                <a:latin typeface="Segoe UI" panose="020B0502040204020203" pitchFamily="34" charset="0"/>
              </a:rPr>
              <a:t>https://github.com/dotnet/machinelearning/blob/master/docs/code/IDataViewDesignPrinciples.md</a:t>
            </a:r>
          </a:p>
          <a:p>
            <a:endParaRPr lang="en-US" sz="1800" dirty="0">
              <a:latin typeface="Segoe UI" panose="020B0502040204020203" pitchFamily="34" charset="0"/>
            </a:endParaRPr>
          </a:p>
          <a:p>
            <a:r>
              <a:rPr lang="en-US" sz="1800" dirty="0">
                <a:latin typeface="Segoe UI" panose="020B0502040204020203" pitchFamily="34" charset="0"/>
              </a:rPr>
              <a:t>https://github.com/dotnet/machinelearning/blob/master/docs/code/SchemaComprehension.md</a:t>
            </a:r>
          </a:p>
          <a:p>
            <a:endParaRPr lang="en-US" dirty="0"/>
          </a:p>
        </p:txBody>
      </p:sp>
      <p:sp>
        <p:nvSpPr>
          <p:cNvPr id="4" name="Slide Number Placeholder 3"/>
          <p:cNvSpPr>
            <a:spLocks noGrp="1"/>
          </p:cNvSpPr>
          <p:nvPr>
            <p:ph type="sldNum" sz="quarter" idx="5"/>
          </p:nvPr>
        </p:nvSpPr>
        <p:spPr/>
        <p:txBody>
          <a:bodyPr/>
          <a:lstStyle/>
          <a:p>
            <a:fld id="{9E541DA6-75EE-4C7B-8ABF-475418F61499}" type="slidenum">
              <a:rPr lang="en-US" smtClean="0"/>
              <a:t>49</a:t>
            </a:fld>
            <a:endParaRPr lang="en-US"/>
          </a:p>
        </p:txBody>
      </p:sp>
    </p:spTree>
    <p:extLst>
      <p:ext uri="{BB962C8B-B14F-4D97-AF65-F5344CB8AC3E}">
        <p14:creationId xmlns:p14="http://schemas.microsoft.com/office/powerpoint/2010/main" val="247292775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E541DA6-75EE-4C7B-8ABF-475418F61499}" type="slidenum">
              <a:rPr lang="en-US" smtClean="0"/>
              <a:t>50</a:t>
            </a:fld>
            <a:endParaRPr lang="en-US"/>
          </a:p>
        </p:txBody>
      </p:sp>
    </p:spTree>
    <p:extLst>
      <p:ext uri="{BB962C8B-B14F-4D97-AF65-F5344CB8AC3E}">
        <p14:creationId xmlns:p14="http://schemas.microsoft.com/office/powerpoint/2010/main" val="159668575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https://github.com/luisquintanilla/mlnet-workshop-guide/blob/172620570512c5a458a8f1ea391ef4e14d568e91/src/TrainConsole/Program.cs#L15-L17</a:t>
            </a:r>
          </a:p>
        </p:txBody>
      </p:sp>
      <p:sp>
        <p:nvSpPr>
          <p:cNvPr id="4" name="Slide Number Placeholder 3"/>
          <p:cNvSpPr>
            <a:spLocks noGrp="1"/>
          </p:cNvSpPr>
          <p:nvPr>
            <p:ph type="sldNum" sz="quarter" idx="5"/>
          </p:nvPr>
        </p:nvSpPr>
        <p:spPr/>
        <p:txBody>
          <a:bodyPr/>
          <a:lstStyle/>
          <a:p>
            <a:fld id="{9E541DA6-75EE-4C7B-8ABF-475418F61499}" type="slidenum">
              <a:rPr lang="en-US" smtClean="0"/>
              <a:t>52</a:t>
            </a:fld>
            <a:endParaRPr lang="en-US"/>
          </a:p>
        </p:txBody>
      </p:sp>
    </p:spTree>
    <p:extLst>
      <p:ext uri="{BB962C8B-B14F-4D97-AF65-F5344CB8AC3E}">
        <p14:creationId xmlns:p14="http://schemas.microsoft.com/office/powerpoint/2010/main" val="12586142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E541DA6-75EE-4C7B-8ABF-475418F61499}" type="slidenum">
              <a:rPr lang="en-US" smtClean="0"/>
              <a:t>8</a:t>
            </a:fld>
            <a:endParaRPr lang="en-US"/>
          </a:p>
        </p:txBody>
      </p:sp>
    </p:spTree>
    <p:extLst>
      <p:ext uri="{BB962C8B-B14F-4D97-AF65-F5344CB8AC3E}">
        <p14:creationId xmlns:p14="http://schemas.microsoft.com/office/powerpoint/2010/main" val="254176559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rtl="0">
              <a:spcBef>
                <a:spcPts val="0"/>
              </a:spcBef>
              <a:spcAft>
                <a:spcPts val="0"/>
              </a:spcAft>
            </a:pPr>
            <a:r>
              <a:rPr lang="en-US" sz="1800">
                <a:effectLst/>
                <a:latin typeface="Calibri" panose="020F0502020204030204" pitchFamily="34" charset="0"/>
              </a:rPr>
              <a:t>-Talk about the most common transforms</a:t>
            </a:r>
          </a:p>
          <a:p>
            <a:pPr marL="0" marR="0" rtl="0">
              <a:spcBef>
                <a:spcPts val="0"/>
              </a:spcBef>
              <a:spcAft>
                <a:spcPts val="0"/>
              </a:spcAft>
            </a:pPr>
            <a:r>
              <a:rPr lang="en-US" sz="1800">
                <a:effectLst/>
                <a:latin typeface="Calibri" panose="020F0502020204030204" pitchFamily="34" charset="0"/>
              </a:rPr>
              <a:t>-Break down </a:t>
            </a:r>
            <a:r>
              <a:rPr lang="en-US" sz="1800" err="1">
                <a:effectLst/>
                <a:latin typeface="Calibri" panose="020F0502020204030204" pitchFamily="34" charset="0"/>
              </a:rPr>
              <a:t>featurize</a:t>
            </a:r>
            <a:r>
              <a:rPr lang="en-US" sz="1800">
                <a:effectLst/>
                <a:latin typeface="Calibri" panose="020F0502020204030204" pitchFamily="34" charset="0"/>
              </a:rPr>
              <a:t> text (convenience API for text data), maybe normalize minmax</a:t>
            </a:r>
          </a:p>
          <a:p>
            <a:pPr marL="0" marR="0" rtl="0">
              <a:spcBef>
                <a:spcPts val="0"/>
              </a:spcBef>
              <a:spcAft>
                <a:spcPts val="0"/>
              </a:spcAft>
            </a:pPr>
            <a:r>
              <a:rPr lang="en-US" sz="1800">
                <a:effectLst/>
                <a:latin typeface="Calibri" panose="020F0502020204030204" pitchFamily="34" charset="0"/>
              </a:rPr>
              <a:t>-Talk about different algos for ML tasks -- iterative, experimental process -- don't know what will work, try all of them (or use </a:t>
            </a:r>
            <a:r>
              <a:rPr lang="en-US" sz="1800" err="1">
                <a:effectLst/>
                <a:latin typeface="Calibri" panose="020F0502020204030204" pitchFamily="34" charset="0"/>
              </a:rPr>
              <a:t>AutoML</a:t>
            </a:r>
            <a:r>
              <a:rPr lang="en-US" sz="1800">
                <a:effectLst/>
                <a:latin typeface="Calibri" panose="020F0502020204030204" pitchFamily="34" charset="0"/>
              </a:rPr>
              <a:t>)</a:t>
            </a:r>
          </a:p>
          <a:p>
            <a:pPr marL="0" marR="0" rtl="0">
              <a:spcBef>
                <a:spcPts val="0"/>
              </a:spcBef>
              <a:spcAft>
                <a:spcPts val="0"/>
              </a:spcAft>
            </a:pPr>
            <a:r>
              <a:rPr lang="en-US" sz="1800">
                <a:effectLst/>
                <a:latin typeface="Calibri" panose="020F0502020204030204" pitchFamily="34" charset="0"/>
              </a:rPr>
              <a:t>-Briefly talk about algo options</a:t>
            </a:r>
          </a:p>
          <a:p>
            <a:pPr marL="0" marR="0" rtl="0">
              <a:spcBef>
                <a:spcPts val="0"/>
              </a:spcBef>
              <a:spcAft>
                <a:spcPts val="0"/>
              </a:spcAft>
            </a:pPr>
            <a:r>
              <a:rPr lang="en-US" sz="1800">
                <a:effectLst/>
                <a:latin typeface="Calibri" panose="020F0502020204030204" pitchFamily="34" charset="0"/>
              </a:rPr>
              <a:t>-Fit method, lazy loading, what's happening when you call Fit()</a:t>
            </a:r>
          </a:p>
          <a:p>
            <a:pPr marL="0" marR="0" rtl="0">
              <a:spcBef>
                <a:spcPts val="0"/>
              </a:spcBef>
              <a:spcAft>
                <a:spcPts val="0"/>
              </a:spcAft>
            </a:pPr>
            <a:r>
              <a:rPr lang="en-US" sz="1800">
                <a:effectLst/>
                <a:latin typeface="Calibri" panose="020F0502020204030204" pitchFamily="34" charset="0"/>
              </a:rPr>
              <a:t>-</a:t>
            </a:r>
            <a:r>
              <a:rPr lang="en-US" sz="1800" err="1">
                <a:effectLst/>
                <a:latin typeface="Calibri" panose="020F0502020204030204" pitchFamily="34" charset="0"/>
              </a:rPr>
              <a:t>ITransfomer</a:t>
            </a:r>
            <a:r>
              <a:rPr lang="en-US" sz="1800">
                <a:effectLst/>
                <a:latin typeface="Calibri" panose="020F0502020204030204" pitchFamily="34" charset="0"/>
              </a:rPr>
              <a:t> + </a:t>
            </a:r>
            <a:r>
              <a:rPr lang="en-US" sz="1800" err="1">
                <a:effectLst/>
                <a:latin typeface="Calibri" panose="020F0502020204030204" pitchFamily="34" charset="0"/>
              </a:rPr>
              <a:t>IEstimator</a:t>
            </a:r>
            <a:r>
              <a:rPr lang="en-US" sz="1800">
                <a:effectLst/>
                <a:latin typeface="Calibri" panose="020F0502020204030204" pitchFamily="34" charset="0"/>
              </a:rPr>
              <a:t> --- Fit() returns model, which is an </a:t>
            </a:r>
            <a:r>
              <a:rPr lang="en-US" sz="1800" err="1">
                <a:effectLst/>
                <a:latin typeface="Calibri" panose="020F0502020204030204" pitchFamily="34" charset="0"/>
              </a:rPr>
              <a:t>Itransformer</a:t>
            </a:r>
            <a:endParaRPr lang="en-US" sz="1800">
              <a:effectLst/>
              <a:latin typeface="Calibri" panose="020F0502020204030204" pitchFamily="34" charset="0"/>
            </a:endParaRPr>
          </a:p>
          <a:p>
            <a:pPr marL="0" marR="0" rtl="0">
              <a:spcBef>
                <a:spcPts val="0"/>
              </a:spcBef>
              <a:spcAft>
                <a:spcPts val="0"/>
              </a:spcAft>
            </a:pPr>
            <a:r>
              <a:rPr lang="en-US" sz="1800">
                <a:effectLst/>
                <a:latin typeface="Calibri" panose="020F0502020204030204" pitchFamily="34" charset="0"/>
              </a:rPr>
              <a:t>-algo has pre-defined / default columns for input -- you can change those names if you want / how</a:t>
            </a:r>
          </a:p>
          <a:p>
            <a:pPr marL="0" marR="0" rtl="0">
              <a:spcBef>
                <a:spcPts val="0"/>
              </a:spcBef>
              <a:spcAft>
                <a:spcPts val="0"/>
              </a:spcAft>
            </a:pPr>
            <a:r>
              <a:rPr lang="en-US" sz="1800">
                <a:effectLst/>
                <a:latin typeface="Calibri" panose="020F0502020204030204" pitchFamily="34" charset="0"/>
              </a:rPr>
              <a:t>-</a:t>
            </a:r>
            <a:r>
              <a:rPr lang="en-US" sz="1800" err="1">
                <a:effectLst/>
                <a:latin typeface="Calibri" panose="020F0502020204030204" pitchFamily="34" charset="0"/>
              </a:rPr>
              <a:t>onnx</a:t>
            </a:r>
            <a:r>
              <a:rPr lang="en-US" sz="1800">
                <a:effectLst/>
                <a:latin typeface="Calibri" panose="020F0502020204030204" pitchFamily="34" charset="0"/>
              </a:rPr>
              <a:t> export (sometimes)</a:t>
            </a:r>
          </a:p>
          <a:p>
            <a:endParaRPr lang="en-US"/>
          </a:p>
        </p:txBody>
      </p:sp>
      <p:sp>
        <p:nvSpPr>
          <p:cNvPr id="4" name="Slide Number Placeholder 3"/>
          <p:cNvSpPr>
            <a:spLocks noGrp="1"/>
          </p:cNvSpPr>
          <p:nvPr>
            <p:ph type="sldNum" sz="quarter" idx="5"/>
          </p:nvPr>
        </p:nvSpPr>
        <p:spPr/>
        <p:txBody>
          <a:bodyPr/>
          <a:lstStyle/>
          <a:p>
            <a:fld id="{9E541DA6-75EE-4C7B-8ABF-475418F61499}" type="slidenum">
              <a:rPr lang="en-US" smtClean="0"/>
              <a:t>53</a:t>
            </a:fld>
            <a:endParaRPr lang="en-US"/>
          </a:p>
        </p:txBody>
      </p:sp>
    </p:spTree>
    <p:extLst>
      <p:ext uri="{BB962C8B-B14F-4D97-AF65-F5344CB8AC3E}">
        <p14:creationId xmlns:p14="http://schemas.microsoft.com/office/powerpoint/2010/main" val="152834367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hlinkClick r:id="rId3"/>
              </a:rPr>
              <a:t>https://docs.microsoft.com/en-us/dotnet/machine-learning/resources/transforms#feature-transformations</a:t>
            </a:r>
            <a:endParaRPr lang="en-US"/>
          </a:p>
          <a:p>
            <a:endParaRPr lang="en-US"/>
          </a:p>
          <a:p>
            <a:r>
              <a:rPr lang="en-US" sz="1800">
                <a:latin typeface="Segoe UI" panose="020B0502040204020203" pitchFamily="34" charset="0"/>
              </a:rPr>
              <a:t>https://docs.microsoft.com/en-us/dotnet/machine-learning/resources/transforms#feature-transformations</a:t>
            </a:r>
          </a:p>
          <a:p>
            <a:endParaRPr lang="en-US" sz="1800">
              <a:latin typeface="Segoe UI" panose="020B0502040204020203" pitchFamily="34" charset="0"/>
            </a:endParaRPr>
          </a:p>
          <a:p>
            <a:r>
              <a:rPr lang="en-US"/>
              <a:t>Estimators and transformers: </a:t>
            </a:r>
            <a:r>
              <a:rPr lang="en-US" sz="1800">
                <a:latin typeface="Segoe UI" panose="020B0502040204020203" pitchFamily="34" charset="0"/>
              </a:rPr>
              <a:t>https://github.com/dotnet/machinelearning/blob/master/docs/code/MlNetHighLevelConcepts.md#transformer</a:t>
            </a:r>
          </a:p>
          <a:p>
            <a:endParaRPr lang="en-US" sz="1800">
              <a:latin typeface="Segoe UI" panose="020B0502040204020203" pitchFamily="34" charset="0"/>
            </a:endParaRPr>
          </a:p>
          <a:p>
            <a:r>
              <a:rPr lang="en-US" sz="1800">
                <a:latin typeface="Segoe UI" panose="020B0502040204020203" pitchFamily="34" charset="0"/>
              </a:rPr>
              <a:t>https://github.com/dotnet/machinelearning/blob/master/docs/code/MlNetHighLevelConcepts.md#estimator</a:t>
            </a:r>
          </a:p>
          <a:p>
            <a:endParaRPr lang="en-US" sz="1800">
              <a:latin typeface="Segoe UI" panose="020B0502040204020203" pitchFamily="34" charset="0"/>
            </a:endParaRPr>
          </a:p>
          <a:p>
            <a:endParaRPr lang="en-US" sz="1800">
              <a:latin typeface="Segoe UI" panose="020B0502040204020203" pitchFamily="34" charset="0"/>
            </a:endParaRPr>
          </a:p>
          <a:p>
            <a:r>
              <a:rPr lang="en-US">
                <a:solidFill>
                  <a:schemeClr val="bg1"/>
                </a:solidFill>
              </a:rPr>
              <a:t>Estimators</a:t>
            </a:r>
          </a:p>
          <a:p>
            <a:pPr lvl="1"/>
            <a:r>
              <a:rPr lang="en-US">
                <a:solidFill>
                  <a:schemeClr val="bg1"/>
                </a:solidFill>
              </a:rPr>
              <a:t>Untrained transformer</a:t>
            </a:r>
          </a:p>
          <a:p>
            <a:pPr lvl="1"/>
            <a:r>
              <a:rPr lang="en-US">
                <a:solidFill>
                  <a:schemeClr val="bg1"/>
                </a:solidFill>
              </a:rPr>
              <a:t>Definition of the operations that are to take place</a:t>
            </a:r>
          </a:p>
          <a:p>
            <a:r>
              <a:rPr lang="en-US">
                <a:solidFill>
                  <a:schemeClr val="bg1"/>
                </a:solidFill>
              </a:rPr>
              <a:t>Transformers</a:t>
            </a:r>
          </a:p>
          <a:p>
            <a:pPr lvl="1"/>
            <a:r>
              <a:rPr lang="en-US">
                <a:solidFill>
                  <a:schemeClr val="bg1"/>
                </a:solidFill>
              </a:rPr>
              <a:t>Component that realizes the transformations defined by the estimators</a:t>
            </a:r>
          </a:p>
          <a:p>
            <a:endParaRPr lang="en-US" sz="1800">
              <a:latin typeface="Segoe UI" panose="020B0502040204020203" pitchFamily="34" charset="0"/>
            </a:endParaRPr>
          </a:p>
          <a:p>
            <a:endParaRPr lang="en-US"/>
          </a:p>
        </p:txBody>
      </p:sp>
      <p:sp>
        <p:nvSpPr>
          <p:cNvPr id="4" name="Slide Number Placeholder 3"/>
          <p:cNvSpPr>
            <a:spLocks noGrp="1"/>
          </p:cNvSpPr>
          <p:nvPr>
            <p:ph type="sldNum" sz="quarter" idx="5"/>
          </p:nvPr>
        </p:nvSpPr>
        <p:spPr/>
        <p:txBody>
          <a:bodyPr/>
          <a:lstStyle/>
          <a:p>
            <a:fld id="{9E541DA6-75EE-4C7B-8ABF-475418F61499}" type="slidenum">
              <a:rPr lang="en-US" smtClean="0"/>
              <a:t>55</a:t>
            </a:fld>
            <a:endParaRPr lang="en-US"/>
          </a:p>
        </p:txBody>
      </p:sp>
    </p:spTree>
    <p:extLst>
      <p:ext uri="{BB962C8B-B14F-4D97-AF65-F5344CB8AC3E}">
        <p14:creationId xmlns:p14="http://schemas.microsoft.com/office/powerpoint/2010/main" val="398863871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hlinkClick r:id="rId3"/>
              </a:rPr>
              <a:t>https://docs.microsoft.com/en-us/dotnet/machine-learning/resources/transforms#feature-transformations</a:t>
            </a:r>
            <a:endParaRPr lang="en-US"/>
          </a:p>
        </p:txBody>
      </p:sp>
      <p:sp>
        <p:nvSpPr>
          <p:cNvPr id="4" name="Slide Number Placeholder 3"/>
          <p:cNvSpPr>
            <a:spLocks noGrp="1"/>
          </p:cNvSpPr>
          <p:nvPr>
            <p:ph type="sldNum" sz="quarter" idx="5"/>
          </p:nvPr>
        </p:nvSpPr>
        <p:spPr/>
        <p:txBody>
          <a:bodyPr/>
          <a:lstStyle/>
          <a:p>
            <a:fld id="{9E541DA6-75EE-4C7B-8ABF-475418F61499}" type="slidenum">
              <a:rPr lang="en-US" smtClean="0"/>
              <a:t>56</a:t>
            </a:fld>
            <a:endParaRPr lang="en-US"/>
          </a:p>
        </p:txBody>
      </p:sp>
    </p:spTree>
    <p:extLst>
      <p:ext uri="{BB962C8B-B14F-4D97-AF65-F5344CB8AC3E}">
        <p14:creationId xmlns:p14="http://schemas.microsoft.com/office/powerpoint/2010/main" val="103694527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b="0" i="0">
                <a:solidFill>
                  <a:srgbClr val="171717"/>
                </a:solidFill>
                <a:effectLst/>
                <a:latin typeface="Segoe UI" panose="020B0502040204020203" pitchFamily="34" charset="0"/>
              </a:rPr>
              <a:t>With ML.NET, the same algorithm can be applied to different tasks. For example, Stochastic Dual Coordinated Ascent can be used for Binary Classification, Multiclass Classification, and Regression. The difference is in how the output of the algorithm is interpreted to match the task.</a:t>
            </a:r>
            <a:endParaRPr lang="en-US" sz="1800">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latin typeface="Segoe UI" panose="020B0502040204020203" pitchFamily="34" charset="0"/>
              </a:rPr>
              <a:t>https://docs.microsoft.com/en-us/dotnet/machine-learning/how-to-choose-an-ml-net-algorithm</a:t>
            </a:r>
          </a:p>
          <a:p>
            <a:endParaRPr lang="en-US"/>
          </a:p>
        </p:txBody>
      </p:sp>
      <p:sp>
        <p:nvSpPr>
          <p:cNvPr id="4" name="Slide Number Placeholder 3"/>
          <p:cNvSpPr>
            <a:spLocks noGrp="1"/>
          </p:cNvSpPr>
          <p:nvPr>
            <p:ph type="sldNum" sz="quarter" idx="5"/>
          </p:nvPr>
        </p:nvSpPr>
        <p:spPr/>
        <p:txBody>
          <a:bodyPr/>
          <a:lstStyle/>
          <a:p>
            <a:fld id="{9E541DA6-75EE-4C7B-8ABF-475418F61499}" type="slidenum">
              <a:rPr lang="en-US" smtClean="0"/>
              <a:t>57</a:t>
            </a:fld>
            <a:endParaRPr lang="en-US"/>
          </a:p>
        </p:txBody>
      </p:sp>
    </p:spTree>
    <p:extLst>
      <p:ext uri="{BB962C8B-B14F-4D97-AF65-F5344CB8AC3E}">
        <p14:creationId xmlns:p14="http://schemas.microsoft.com/office/powerpoint/2010/main" val="46129292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a:latin typeface="Segoe UI" panose="020B0502040204020203" pitchFamily="34" charset="0"/>
              </a:rPr>
              <a:t>https://github.com/dotnet/machinelearning/blob/master/docs/code/MlNetHighLevelConcepts.md#prediction-function</a:t>
            </a:r>
            <a:endParaRPr lang="en-US"/>
          </a:p>
        </p:txBody>
      </p:sp>
      <p:sp>
        <p:nvSpPr>
          <p:cNvPr id="4" name="Slide Number Placeholder 3"/>
          <p:cNvSpPr>
            <a:spLocks noGrp="1"/>
          </p:cNvSpPr>
          <p:nvPr>
            <p:ph type="sldNum" sz="quarter" idx="5"/>
          </p:nvPr>
        </p:nvSpPr>
        <p:spPr/>
        <p:txBody>
          <a:bodyPr/>
          <a:lstStyle/>
          <a:p>
            <a:fld id="{9E541DA6-75EE-4C7B-8ABF-475418F61499}" type="slidenum">
              <a:rPr lang="en-US" smtClean="0"/>
              <a:t>59</a:t>
            </a:fld>
            <a:endParaRPr lang="en-US"/>
          </a:p>
        </p:txBody>
      </p:sp>
    </p:spTree>
    <p:extLst>
      <p:ext uri="{BB962C8B-B14F-4D97-AF65-F5344CB8AC3E}">
        <p14:creationId xmlns:p14="http://schemas.microsoft.com/office/powerpoint/2010/main" val="41617398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a:t>https://github.com/luisquintanilla/mlnet-workshop-guide/blob/e6f0ebf11b72c629a269af4bce646dca585a3280/src/TrainConsole/Program.cs#L19-L36</a:t>
            </a:r>
          </a:p>
        </p:txBody>
      </p:sp>
      <p:sp>
        <p:nvSpPr>
          <p:cNvPr id="4" name="Slide Number Placeholder 3"/>
          <p:cNvSpPr>
            <a:spLocks noGrp="1"/>
          </p:cNvSpPr>
          <p:nvPr>
            <p:ph type="sldNum" sz="quarter" idx="5"/>
          </p:nvPr>
        </p:nvSpPr>
        <p:spPr/>
        <p:txBody>
          <a:bodyPr/>
          <a:lstStyle/>
          <a:p>
            <a:fld id="{9E541DA6-75EE-4C7B-8ABF-475418F61499}" type="slidenum">
              <a:rPr lang="en-US" smtClean="0"/>
              <a:t>61</a:t>
            </a:fld>
            <a:endParaRPr lang="en-US"/>
          </a:p>
        </p:txBody>
      </p:sp>
    </p:spTree>
    <p:extLst>
      <p:ext uri="{BB962C8B-B14F-4D97-AF65-F5344CB8AC3E}">
        <p14:creationId xmlns:p14="http://schemas.microsoft.com/office/powerpoint/2010/main" val="380255614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a:latin typeface="Segoe UI" panose="020B0502040204020203" pitchFamily="34" charset="0"/>
              </a:rPr>
              <a:t>https://docs.microsoft.com/en-us/dotnet/machine-learning/how-to-guides/train-machine-learning-model-ml-net</a:t>
            </a:r>
          </a:p>
          <a:p>
            <a:endParaRPr lang="en-US"/>
          </a:p>
        </p:txBody>
      </p:sp>
      <p:sp>
        <p:nvSpPr>
          <p:cNvPr id="4" name="Slide Number Placeholder 3"/>
          <p:cNvSpPr>
            <a:spLocks noGrp="1"/>
          </p:cNvSpPr>
          <p:nvPr>
            <p:ph type="sldNum" sz="quarter" idx="5"/>
          </p:nvPr>
        </p:nvSpPr>
        <p:spPr/>
        <p:txBody>
          <a:bodyPr/>
          <a:lstStyle/>
          <a:p>
            <a:fld id="{9E541DA6-75EE-4C7B-8ABF-475418F61499}" type="slidenum">
              <a:rPr lang="en-US" smtClean="0"/>
              <a:t>63</a:t>
            </a:fld>
            <a:endParaRPr lang="en-US"/>
          </a:p>
        </p:txBody>
      </p:sp>
    </p:spTree>
    <p:extLst>
      <p:ext uri="{BB962C8B-B14F-4D97-AF65-F5344CB8AC3E}">
        <p14:creationId xmlns:p14="http://schemas.microsoft.com/office/powerpoint/2010/main" val="237909781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4000" b="0" i="0" dirty="0">
                <a:effectLst/>
                <a:latin typeface="Roboto"/>
              </a:rPr>
              <a:t>A statistical model or a machine learning algorithm is said to have underfitting when it cannot capture the underlying trend of the data. Its occurrence simply means that our model or the algorithm does not fit the data well enough..</a:t>
            </a:r>
            <a:endParaRPr lang="en-US" sz="2800" b="0" i="0" dirty="0">
              <a:solidFill>
                <a:srgbClr val="3C3C3B"/>
              </a:solidFill>
              <a:effectLst/>
              <a:latin typeface="IBM Plex San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800" b="0" i="0" dirty="0">
              <a:solidFill>
                <a:srgbClr val="3C3C3B"/>
              </a:solidFill>
              <a:effectLst/>
              <a:latin typeface="IBM Plex San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b="0" i="0" dirty="0">
                <a:solidFill>
                  <a:srgbClr val="3C3C3B"/>
                </a:solidFill>
                <a:effectLst/>
                <a:latin typeface="IBM Plex Sans"/>
              </a:rPr>
              <a:t>The word </a:t>
            </a:r>
            <a:r>
              <a:rPr lang="en-US" sz="2800" b="1" i="0" dirty="0">
                <a:solidFill>
                  <a:srgbClr val="3C3C3B"/>
                </a:solidFill>
                <a:effectLst/>
                <a:latin typeface="IBM Plex Sans"/>
              </a:rPr>
              <a:t>overfitting</a:t>
            </a:r>
            <a:r>
              <a:rPr lang="en-US" sz="2800" b="0" i="0" dirty="0">
                <a:solidFill>
                  <a:srgbClr val="3C3C3B"/>
                </a:solidFill>
                <a:effectLst/>
                <a:latin typeface="IBM Plex Sans"/>
              </a:rPr>
              <a:t> refers to a model that models the training data too well. Instead of learning the </a:t>
            </a:r>
            <a:r>
              <a:rPr lang="en-US" sz="2800" b="0" i="0" dirty="0" err="1">
                <a:solidFill>
                  <a:srgbClr val="3C3C3B"/>
                </a:solidFill>
                <a:effectLst/>
                <a:latin typeface="IBM Plex Sans"/>
              </a:rPr>
              <a:t>genral</a:t>
            </a:r>
            <a:r>
              <a:rPr lang="en-US" sz="2800" b="0" i="0" dirty="0">
                <a:solidFill>
                  <a:srgbClr val="3C3C3B"/>
                </a:solidFill>
                <a:effectLst/>
                <a:latin typeface="IBM Plex Sans"/>
              </a:rPr>
              <a:t> </a:t>
            </a:r>
            <a:r>
              <a:rPr lang="en-US" sz="2800" b="1" i="0" dirty="0">
                <a:solidFill>
                  <a:srgbClr val="3C3C3B"/>
                </a:solidFill>
                <a:effectLst/>
                <a:latin typeface="IBM Plex Sans"/>
              </a:rPr>
              <a:t>distribution</a:t>
            </a:r>
            <a:r>
              <a:rPr lang="en-US" sz="2800" b="0" i="0" dirty="0">
                <a:solidFill>
                  <a:srgbClr val="3C3C3B"/>
                </a:solidFill>
                <a:effectLst/>
                <a:latin typeface="IBM Plex Sans"/>
              </a:rPr>
              <a:t> of the data, the model learns the </a:t>
            </a:r>
            <a:r>
              <a:rPr lang="en-US" sz="2800" b="0" i="1" dirty="0">
                <a:solidFill>
                  <a:srgbClr val="3C3C3B"/>
                </a:solidFill>
                <a:effectLst/>
                <a:latin typeface="IBM Plex Sans"/>
              </a:rPr>
              <a:t>expected</a:t>
            </a:r>
            <a:r>
              <a:rPr lang="en-US" sz="2800" b="0" i="0" dirty="0">
                <a:solidFill>
                  <a:srgbClr val="3C3C3B"/>
                </a:solidFill>
                <a:effectLst/>
                <a:latin typeface="IBM Plex Sans"/>
              </a:rPr>
              <a:t> </a:t>
            </a:r>
            <a:r>
              <a:rPr lang="en-US" sz="2800" b="0" i="1" dirty="0">
                <a:solidFill>
                  <a:srgbClr val="3C3C3B"/>
                </a:solidFill>
                <a:effectLst/>
                <a:latin typeface="IBM Plex Sans"/>
              </a:rPr>
              <a:t>output</a:t>
            </a:r>
            <a:r>
              <a:rPr lang="en-US" sz="2800" b="0" i="0" dirty="0">
                <a:solidFill>
                  <a:srgbClr val="3C3C3B"/>
                </a:solidFill>
                <a:effectLst/>
                <a:latin typeface="IBM Plex Sans"/>
              </a:rPr>
              <a:t> for every data point.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800" b="0" i="0" dirty="0">
              <a:solidFill>
                <a:srgbClr val="3C3C3B"/>
              </a:solidFill>
              <a:effectLst/>
              <a:latin typeface="IBM Plex San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b="0" i="0" dirty="0">
                <a:solidFill>
                  <a:srgbClr val="3C3C3B"/>
                </a:solidFill>
                <a:effectLst/>
                <a:latin typeface="IBM Plex Sans"/>
              </a:rPr>
              <a:t>This is the same a </a:t>
            </a:r>
            <a:r>
              <a:rPr lang="en-US" sz="2800" b="1" i="0" dirty="0">
                <a:solidFill>
                  <a:srgbClr val="3C3C3B"/>
                </a:solidFill>
                <a:effectLst/>
                <a:latin typeface="IBM Plex Sans"/>
              </a:rPr>
              <a:t>memorizing</a:t>
            </a:r>
            <a:r>
              <a:rPr lang="en-US" sz="2800" b="0" i="0" dirty="0">
                <a:solidFill>
                  <a:srgbClr val="3C3C3B"/>
                </a:solidFill>
                <a:effectLst/>
                <a:latin typeface="IBM Plex Sans"/>
              </a:rPr>
              <a:t> </a:t>
            </a:r>
            <a:r>
              <a:rPr lang="en-US" sz="2800" b="1" i="0" dirty="0">
                <a:solidFill>
                  <a:srgbClr val="3C3C3B"/>
                </a:solidFill>
                <a:effectLst/>
                <a:latin typeface="IBM Plex Sans"/>
              </a:rPr>
              <a:t>the answers</a:t>
            </a:r>
            <a:r>
              <a:rPr lang="en-US" sz="2800" b="0" i="0" dirty="0">
                <a:solidFill>
                  <a:srgbClr val="3C3C3B"/>
                </a:solidFill>
                <a:effectLst/>
                <a:latin typeface="IBM Plex Sans"/>
              </a:rPr>
              <a:t> to a </a:t>
            </a:r>
            <a:r>
              <a:rPr lang="en-US" sz="2800" b="0" i="0" dirty="0" err="1">
                <a:solidFill>
                  <a:srgbClr val="3C3C3B"/>
                </a:solidFill>
                <a:effectLst/>
                <a:latin typeface="IBM Plex Sans"/>
              </a:rPr>
              <a:t>maths</a:t>
            </a:r>
            <a:r>
              <a:rPr lang="en-US" sz="2800" b="0" i="0" dirty="0">
                <a:solidFill>
                  <a:srgbClr val="3C3C3B"/>
                </a:solidFill>
                <a:effectLst/>
                <a:latin typeface="IBM Plex Sans"/>
              </a:rPr>
              <a:t> </a:t>
            </a:r>
            <a:r>
              <a:rPr lang="en-US" sz="2800" b="0" i="0" dirty="0" err="1">
                <a:solidFill>
                  <a:srgbClr val="3C3C3B"/>
                </a:solidFill>
                <a:effectLst/>
                <a:latin typeface="IBM Plex Sans"/>
              </a:rPr>
              <a:t>quizz</a:t>
            </a:r>
            <a:r>
              <a:rPr lang="en-US" sz="2800" b="0" i="0" dirty="0">
                <a:solidFill>
                  <a:srgbClr val="3C3C3B"/>
                </a:solidFill>
                <a:effectLst/>
                <a:latin typeface="IBM Plex Sans"/>
              </a:rPr>
              <a:t> instead of </a:t>
            </a:r>
            <a:r>
              <a:rPr lang="en-US" sz="2800" b="1" i="0" dirty="0">
                <a:solidFill>
                  <a:srgbClr val="3C3C3B"/>
                </a:solidFill>
                <a:effectLst/>
                <a:latin typeface="IBM Plex Sans"/>
              </a:rPr>
              <a:t>knowing</a:t>
            </a:r>
            <a:r>
              <a:rPr lang="en-US" sz="2800" b="0" i="0" dirty="0">
                <a:solidFill>
                  <a:srgbClr val="3C3C3B"/>
                </a:solidFill>
                <a:effectLst/>
                <a:latin typeface="IBM Plex Sans"/>
              </a:rPr>
              <a:t> </a:t>
            </a:r>
            <a:r>
              <a:rPr lang="en-US" sz="2800" b="1" i="0" dirty="0">
                <a:solidFill>
                  <a:srgbClr val="3C3C3B"/>
                </a:solidFill>
                <a:effectLst/>
                <a:latin typeface="IBM Plex Sans"/>
              </a:rPr>
              <a:t>the</a:t>
            </a:r>
            <a:r>
              <a:rPr lang="en-US" sz="2800" b="0" i="0" dirty="0">
                <a:solidFill>
                  <a:srgbClr val="3C3C3B"/>
                </a:solidFill>
                <a:effectLst/>
                <a:latin typeface="IBM Plex Sans"/>
              </a:rPr>
              <a:t> </a:t>
            </a:r>
            <a:r>
              <a:rPr lang="en-US" sz="2800" b="1" i="0" dirty="0">
                <a:solidFill>
                  <a:srgbClr val="3C3C3B"/>
                </a:solidFill>
                <a:effectLst/>
                <a:latin typeface="IBM Plex Sans"/>
              </a:rPr>
              <a:t>formulas</a:t>
            </a:r>
            <a:r>
              <a:rPr lang="en-US" sz="2800" b="0" i="0" dirty="0">
                <a:solidFill>
                  <a:srgbClr val="3C3C3B"/>
                </a:solidFill>
                <a:effectLst/>
                <a:latin typeface="IBM Plex Sans"/>
              </a:rPr>
              <a:t>. Because of this, the model cannot </a:t>
            </a:r>
            <a:r>
              <a:rPr lang="en-US" sz="2800" b="0" i="1" dirty="0">
                <a:solidFill>
                  <a:srgbClr val="3C3C3B"/>
                </a:solidFill>
                <a:effectLst/>
                <a:latin typeface="IBM Plex Sans"/>
              </a:rPr>
              <a:t>generalize</a:t>
            </a:r>
            <a:r>
              <a:rPr lang="en-US" sz="2800" b="0" i="0" dirty="0">
                <a:solidFill>
                  <a:srgbClr val="3C3C3B"/>
                </a:solidFill>
                <a:effectLst/>
                <a:latin typeface="IBM Plex Sans"/>
              </a:rPr>
              <a:t>. Everything is all good as long as you are in </a:t>
            </a:r>
            <a:r>
              <a:rPr lang="en-US" sz="2800" b="0" i="1" dirty="0">
                <a:solidFill>
                  <a:srgbClr val="3C3C3B"/>
                </a:solidFill>
                <a:effectLst/>
                <a:latin typeface="IBM Plex Sans"/>
              </a:rPr>
              <a:t>familiar</a:t>
            </a:r>
            <a:r>
              <a:rPr lang="en-US" sz="2800" b="0" i="0" dirty="0">
                <a:solidFill>
                  <a:srgbClr val="3C3C3B"/>
                </a:solidFill>
                <a:effectLst/>
                <a:latin typeface="IBM Plex Sans"/>
              </a:rPr>
              <a:t> </a:t>
            </a:r>
            <a:r>
              <a:rPr lang="en-US" sz="2800" b="0" i="1" dirty="0">
                <a:solidFill>
                  <a:srgbClr val="3C3C3B"/>
                </a:solidFill>
                <a:effectLst/>
                <a:latin typeface="IBM Plex Sans"/>
              </a:rPr>
              <a:t>territory</a:t>
            </a:r>
            <a:r>
              <a:rPr lang="en-US" sz="2800" b="0" i="0" dirty="0">
                <a:solidFill>
                  <a:srgbClr val="3C3C3B"/>
                </a:solidFill>
                <a:effectLst/>
                <a:latin typeface="IBM Plex Sans"/>
              </a:rPr>
              <a:t>, but as soon as you step outside, you’re lost.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800" b="0" i="0" dirty="0">
              <a:solidFill>
                <a:srgbClr val="3C3C3B"/>
              </a:solidFill>
              <a:effectLst/>
              <a:latin typeface="IBM Plex San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2800" b="0" i="0" dirty="0">
                <a:solidFill>
                  <a:srgbClr val="3C3C3B"/>
                </a:solidFill>
                <a:effectLst/>
                <a:latin typeface="IBM Plex Sans"/>
              </a:rPr>
              <a:t>Overfitting can be pretty </a:t>
            </a:r>
            <a:r>
              <a:rPr lang="en-US" sz="2800" b="0" i="1" dirty="0">
                <a:solidFill>
                  <a:srgbClr val="3C3C3B"/>
                </a:solidFill>
                <a:effectLst/>
                <a:latin typeface="IBM Plex Sans"/>
              </a:rPr>
              <a:t>discouraging</a:t>
            </a:r>
            <a:r>
              <a:rPr lang="en-US" sz="2800" b="0" i="0" dirty="0">
                <a:solidFill>
                  <a:srgbClr val="3C3C3B"/>
                </a:solidFill>
                <a:effectLst/>
                <a:latin typeface="IBM Plex Sans"/>
              </a:rPr>
              <a:t> because it </a:t>
            </a:r>
            <a:r>
              <a:rPr lang="en-US" sz="2800" b="1" i="0" dirty="0">
                <a:solidFill>
                  <a:srgbClr val="3C3C3B"/>
                </a:solidFill>
                <a:effectLst/>
                <a:latin typeface="IBM Plex Sans"/>
              </a:rPr>
              <a:t>raises</a:t>
            </a:r>
            <a:r>
              <a:rPr lang="en-US" sz="2800" b="0" i="0" dirty="0">
                <a:solidFill>
                  <a:srgbClr val="3C3C3B"/>
                </a:solidFill>
                <a:effectLst/>
                <a:latin typeface="IBM Plex Sans"/>
              </a:rPr>
              <a:t> your </a:t>
            </a:r>
            <a:r>
              <a:rPr lang="en-US" sz="2800" b="1" i="0" dirty="0">
                <a:solidFill>
                  <a:srgbClr val="3C3C3B"/>
                </a:solidFill>
                <a:effectLst/>
                <a:latin typeface="IBM Plex Sans"/>
              </a:rPr>
              <a:t>hopes</a:t>
            </a:r>
            <a:r>
              <a:rPr lang="en-US" sz="2800" b="0" i="0" dirty="0">
                <a:solidFill>
                  <a:srgbClr val="3C3C3B"/>
                </a:solidFill>
                <a:effectLst/>
                <a:latin typeface="IBM Plex Sans"/>
              </a:rPr>
              <a:t> just before </a:t>
            </a:r>
            <a:r>
              <a:rPr lang="en-US" sz="2800" b="0" i="1" dirty="0">
                <a:solidFill>
                  <a:srgbClr val="3C3C3B"/>
                </a:solidFill>
                <a:effectLst/>
                <a:latin typeface="IBM Plex Sans"/>
              </a:rPr>
              <a:t>brutally crushing </a:t>
            </a:r>
            <a:r>
              <a:rPr lang="en-US" sz="2800" b="0" i="0" dirty="0">
                <a:solidFill>
                  <a:srgbClr val="3C3C3B"/>
                </a:solidFill>
                <a:effectLst/>
                <a:latin typeface="IBM Plex Sans"/>
              </a:rPr>
              <a:t>them. </a:t>
            </a:r>
            <a:endParaRPr lang="en-US" sz="1800" dirty="0">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latin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latin typeface="Segoe UI" panose="020B0502040204020203" pitchFamily="34" charset="0"/>
              </a:rPr>
              <a:t>https://docs.microsoft.com/en-us/dotnet/machine-learning/how-to-guides/train-machine-learning-model-ml-net</a:t>
            </a:r>
          </a:p>
          <a:p>
            <a:endParaRPr lang="en-US" dirty="0"/>
          </a:p>
        </p:txBody>
      </p:sp>
      <p:sp>
        <p:nvSpPr>
          <p:cNvPr id="4" name="Slide Number Placeholder 3"/>
          <p:cNvSpPr>
            <a:spLocks noGrp="1"/>
          </p:cNvSpPr>
          <p:nvPr>
            <p:ph type="sldNum" sz="quarter" idx="5"/>
          </p:nvPr>
        </p:nvSpPr>
        <p:spPr/>
        <p:txBody>
          <a:bodyPr/>
          <a:lstStyle/>
          <a:p>
            <a:fld id="{9E541DA6-75EE-4C7B-8ABF-475418F61499}" type="slidenum">
              <a:rPr lang="en-US" smtClean="0"/>
              <a:t>64</a:t>
            </a:fld>
            <a:endParaRPr lang="en-US"/>
          </a:p>
        </p:txBody>
      </p:sp>
    </p:spTree>
    <p:extLst>
      <p:ext uri="{BB962C8B-B14F-4D97-AF65-F5344CB8AC3E}">
        <p14:creationId xmlns:p14="http://schemas.microsoft.com/office/powerpoint/2010/main" val="237909781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hlinkClick r:id="rId3"/>
              </a:rPr>
              <a:t>https://docs.microsoft.com/en-us/dotnet/machine-learning/how-to-guides/train-machine-learning-model-cross-validation-ml-net</a:t>
            </a:r>
            <a:endParaRPr lang="en-US"/>
          </a:p>
          <a:p>
            <a:endParaRPr lang="en-US"/>
          </a:p>
          <a:p>
            <a:r>
              <a:rPr lang="en-US" sz="1800">
                <a:latin typeface="Segoe UI" panose="020B0502040204020203" pitchFamily="34" charset="0"/>
              </a:rPr>
              <a:t>https://github.com/dotnet/machinelearning/blob/master/docs/code/MlNetCookBook.md#how-do-i-train-using-cross-validation</a:t>
            </a:r>
            <a:endParaRPr lang="en-US"/>
          </a:p>
        </p:txBody>
      </p:sp>
      <p:sp>
        <p:nvSpPr>
          <p:cNvPr id="4" name="Slide Number Placeholder 3"/>
          <p:cNvSpPr>
            <a:spLocks noGrp="1"/>
          </p:cNvSpPr>
          <p:nvPr>
            <p:ph type="sldNum" sz="quarter" idx="5"/>
          </p:nvPr>
        </p:nvSpPr>
        <p:spPr/>
        <p:txBody>
          <a:bodyPr/>
          <a:lstStyle/>
          <a:p>
            <a:fld id="{9E541DA6-75EE-4C7B-8ABF-475418F61499}" type="slidenum">
              <a:rPr lang="en-US" smtClean="0"/>
              <a:t>65</a:t>
            </a:fld>
            <a:endParaRPr lang="en-US"/>
          </a:p>
        </p:txBody>
      </p:sp>
    </p:spTree>
    <p:extLst>
      <p:ext uri="{BB962C8B-B14F-4D97-AF65-F5344CB8AC3E}">
        <p14:creationId xmlns:p14="http://schemas.microsoft.com/office/powerpoint/2010/main" val="98507190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800" b="0" i="0">
                <a:solidFill>
                  <a:srgbClr val="333333"/>
                </a:solidFill>
                <a:effectLst/>
                <a:latin typeface="Segoe UI" panose="020B0502040204020203" pitchFamily="34" charset="0"/>
              </a:rPr>
              <a:t>PFI measures feature importance by asking the question, </a:t>
            </a:r>
            <a:r>
              <a:rPr lang="en-US" sz="2800" b="0" i="1">
                <a:solidFill>
                  <a:srgbClr val="333333"/>
                </a:solidFill>
                <a:effectLst/>
                <a:latin typeface="Segoe UI" panose="020B0502040204020203" pitchFamily="34" charset="0"/>
              </a:rPr>
              <a:t>“What would the effect on the model be if the values for a feature were set to a random value (permuted across the set of examples)?”</a:t>
            </a:r>
          </a:p>
          <a:p>
            <a:endParaRPr lang="en-US" sz="2800" b="0" i="1">
              <a:solidFill>
                <a:srgbClr val="333333"/>
              </a:solidFill>
              <a:effectLst/>
              <a:latin typeface="Segoe UI" panose="020B0502040204020203" pitchFamily="34" charset="0"/>
            </a:endParaRPr>
          </a:p>
          <a:p>
            <a:r>
              <a:rPr lang="en-US" sz="2800" b="0" i="0">
                <a:solidFill>
                  <a:srgbClr val="333333"/>
                </a:solidFill>
                <a:effectLst/>
                <a:latin typeface="Segoe UI" panose="020B0502040204020203" pitchFamily="34" charset="0"/>
              </a:rPr>
              <a:t>FCC works by </a:t>
            </a:r>
            <a:r>
              <a:rPr lang="en-US" sz="4000" b="0" i="0">
                <a:solidFill>
                  <a:srgbClr val="333333"/>
                </a:solidFill>
                <a:effectLst/>
                <a:latin typeface="Segoe UI" panose="020B0502040204020203" pitchFamily="34" charset="0"/>
              </a:rPr>
              <a:t>determining the amount each feature contributed to the model’s score for that particular data sample</a:t>
            </a:r>
            <a:endParaRPr lang="en-US" sz="2800" b="0" i="0">
              <a:solidFill>
                <a:srgbClr val="333333"/>
              </a:solidFill>
              <a:effectLst/>
              <a:latin typeface="Segoe UI" panose="020B0502040204020203" pitchFamily="34" charset="0"/>
            </a:endParaRPr>
          </a:p>
          <a:p>
            <a:endParaRPr lang="en-US" sz="1800">
              <a:latin typeface="Segoe UI" panose="020B0502040204020203" pitchFamily="34" charset="0"/>
            </a:endParaRPr>
          </a:p>
          <a:p>
            <a:r>
              <a:rPr lang="en-US" sz="1800">
                <a:latin typeface="Segoe UI" panose="020B0502040204020203" pitchFamily="34" charset="0"/>
              </a:rPr>
              <a:t>https://docs.microsoft.com/en-us/dotnet/machine-learning/how-to-guides/explain-machine-learning-model-permutation-feature-importance-ml-net</a:t>
            </a:r>
          </a:p>
          <a:p>
            <a:endParaRPr lang="en-US" sz="1800">
              <a:latin typeface="Segoe UI" panose="020B0502040204020203" pitchFamily="34" charset="0"/>
            </a:endParaRPr>
          </a:p>
          <a:p>
            <a:r>
              <a:rPr lang="en-US" sz="1800">
                <a:latin typeface="Segoe UI" panose="020B0502040204020203" pitchFamily="34" charset="0"/>
              </a:rPr>
              <a:t>https://github.com/dotnet/machinelearning/blob/master/docs/code/MlNetCookBook.md#i-want-to-look-at-my-models-coefficients</a:t>
            </a:r>
          </a:p>
          <a:p>
            <a:endParaRPr lang="en-US" sz="1800">
              <a:latin typeface="Segoe UI" panose="020B0502040204020203" pitchFamily="34" charset="0"/>
            </a:endParaRPr>
          </a:p>
          <a:p>
            <a:r>
              <a:rPr lang="en-US" sz="1800">
                <a:latin typeface="Segoe UI" panose="020B0502040204020203" pitchFamily="34" charset="0"/>
              </a:rPr>
              <a:t>https://github.com/dotnet/machinelearning/blob/master/docs/code/MlNetCookBook.md#i-want-to-look-at-my-models-coefficients</a:t>
            </a:r>
          </a:p>
          <a:p>
            <a:endParaRPr lang="en-US" sz="1800">
              <a:latin typeface="Segoe UI" panose="020B0502040204020203" pitchFamily="34" charset="0"/>
            </a:endParaRPr>
          </a:p>
          <a:p>
            <a:r>
              <a:rPr lang="en-US" sz="1800">
                <a:latin typeface="Segoe UI" panose="020B0502040204020203" pitchFamily="34" charset="0"/>
              </a:rPr>
              <a:t>https://github.com/dotnet/machinelearning/blob/master/docs/code/MlNetCookBook.md#i-want-to-look-at-my-models-coefficients</a:t>
            </a:r>
          </a:p>
          <a:p>
            <a:endParaRPr lang="en-US" sz="1800">
              <a:latin typeface="Segoe UI" panose="020B0502040204020203" pitchFamily="34" charset="0"/>
            </a:endParaRPr>
          </a:p>
          <a:p>
            <a:r>
              <a:rPr lang="en-US" sz="1800">
                <a:latin typeface="Segoe UI" panose="020B0502040204020203" pitchFamily="34" charset="0"/>
              </a:rPr>
              <a:t>https://github.com/dotnet/machinelearning/blob/master/docs/code/MlNetCookBook.md#how-do-i-look-at-the-local-feature-importance-per-example</a:t>
            </a:r>
          </a:p>
          <a:p>
            <a:endParaRPr lang="en-US"/>
          </a:p>
        </p:txBody>
      </p:sp>
      <p:sp>
        <p:nvSpPr>
          <p:cNvPr id="4" name="Slide Number Placeholder 3"/>
          <p:cNvSpPr>
            <a:spLocks noGrp="1"/>
          </p:cNvSpPr>
          <p:nvPr>
            <p:ph type="sldNum" sz="quarter" idx="5"/>
          </p:nvPr>
        </p:nvSpPr>
        <p:spPr/>
        <p:txBody>
          <a:bodyPr/>
          <a:lstStyle/>
          <a:p>
            <a:fld id="{9E541DA6-75EE-4C7B-8ABF-475418F61499}" type="slidenum">
              <a:rPr lang="en-US" smtClean="0"/>
              <a:t>66</a:t>
            </a:fld>
            <a:endParaRPr lang="en-US"/>
          </a:p>
        </p:txBody>
      </p:sp>
    </p:spTree>
    <p:extLst>
      <p:ext uri="{BB962C8B-B14F-4D97-AF65-F5344CB8AC3E}">
        <p14:creationId xmlns:p14="http://schemas.microsoft.com/office/powerpoint/2010/main" val="5303016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E541DA6-75EE-4C7B-8ABF-475418F61499}" type="slidenum">
              <a:rPr lang="en-US" smtClean="0"/>
              <a:t>9</a:t>
            </a:fld>
            <a:endParaRPr lang="en-US"/>
          </a:p>
        </p:txBody>
      </p:sp>
    </p:spTree>
    <p:extLst>
      <p:ext uri="{BB962C8B-B14F-4D97-AF65-F5344CB8AC3E}">
        <p14:creationId xmlns:p14="http://schemas.microsoft.com/office/powerpoint/2010/main" val="254176559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E541DA6-75EE-4C7B-8ABF-475418F61499}" type="slidenum">
              <a:rPr lang="en-US" smtClean="0"/>
              <a:t>68</a:t>
            </a:fld>
            <a:endParaRPr lang="en-US"/>
          </a:p>
        </p:txBody>
      </p:sp>
    </p:spTree>
    <p:extLst>
      <p:ext uri="{BB962C8B-B14F-4D97-AF65-F5344CB8AC3E}">
        <p14:creationId xmlns:p14="http://schemas.microsoft.com/office/powerpoint/2010/main" val="297480531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https://github.com/luisquintanilla/mlnet-workshop-guide/blob/783f770dc7044386e8089bb3dadcf85b43abf747/src/TrainConsole/Program.cs#L39-L52</a:t>
            </a:r>
          </a:p>
        </p:txBody>
      </p:sp>
      <p:sp>
        <p:nvSpPr>
          <p:cNvPr id="4" name="Slide Number Placeholder 3"/>
          <p:cNvSpPr>
            <a:spLocks noGrp="1"/>
          </p:cNvSpPr>
          <p:nvPr>
            <p:ph type="sldNum" sz="quarter" idx="5"/>
          </p:nvPr>
        </p:nvSpPr>
        <p:spPr/>
        <p:txBody>
          <a:bodyPr/>
          <a:lstStyle/>
          <a:p>
            <a:fld id="{9E541DA6-75EE-4C7B-8ABF-475418F61499}" type="slidenum">
              <a:rPr lang="en-US" smtClean="0"/>
              <a:t>70</a:t>
            </a:fld>
            <a:endParaRPr lang="en-US"/>
          </a:p>
        </p:txBody>
      </p:sp>
    </p:spTree>
    <p:extLst>
      <p:ext uri="{BB962C8B-B14F-4D97-AF65-F5344CB8AC3E}">
        <p14:creationId xmlns:p14="http://schemas.microsoft.com/office/powerpoint/2010/main" val="52398657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https://github.com/luisquintanilla/mlnet-workshop-guide/blob/5a650fa028346ee78611efa72acd582aac257e2a/src/TrainConsole/Program.cs#L55-L57</a:t>
            </a:r>
          </a:p>
        </p:txBody>
      </p:sp>
      <p:sp>
        <p:nvSpPr>
          <p:cNvPr id="4" name="Slide Number Placeholder 3"/>
          <p:cNvSpPr>
            <a:spLocks noGrp="1"/>
          </p:cNvSpPr>
          <p:nvPr>
            <p:ph type="sldNum" sz="quarter" idx="5"/>
          </p:nvPr>
        </p:nvSpPr>
        <p:spPr/>
        <p:txBody>
          <a:bodyPr/>
          <a:lstStyle/>
          <a:p>
            <a:fld id="{9E541DA6-75EE-4C7B-8ABF-475418F61499}" type="slidenum">
              <a:rPr lang="en-US" smtClean="0"/>
              <a:t>74</a:t>
            </a:fld>
            <a:endParaRPr lang="en-US"/>
          </a:p>
        </p:txBody>
      </p:sp>
    </p:spTree>
    <p:extLst>
      <p:ext uri="{BB962C8B-B14F-4D97-AF65-F5344CB8AC3E}">
        <p14:creationId xmlns:p14="http://schemas.microsoft.com/office/powerpoint/2010/main" val="221968112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1. First, we installed the Microsoft.Extensions.ML NuGet package to </a:t>
            </a:r>
          </a:p>
          <a:p>
            <a:r>
              <a:rPr lang="en-US"/>
              <a:t>1. . Define Model Output Schema: https://github.com/luisquintanilla/mlnet-workshop-guide/blob/881ff8dac7d2293e82548573db6d1579f432915b/src/Shared/ModelOutput.cs#L5-L11</a:t>
            </a:r>
          </a:p>
          <a:p>
            <a:endParaRPr lang="en-US"/>
          </a:p>
          <a:p>
            <a:r>
              <a:rPr lang="en-US"/>
              <a:t>Then, we define the schema of the model output so we can access the predictions made</a:t>
            </a:r>
          </a:p>
          <a:p>
            <a:endParaRPr lang="en-US"/>
          </a:p>
          <a:p>
            <a:r>
              <a:rPr lang="en-US"/>
              <a:t>2. After that, we register the </a:t>
            </a:r>
            <a:r>
              <a:rPr lang="en-US" err="1"/>
              <a:t>PredictionEnginePool</a:t>
            </a:r>
            <a:r>
              <a:rPr lang="en-US"/>
              <a:t> engine service in our </a:t>
            </a:r>
            <a:r>
              <a:rPr lang="en-US" err="1"/>
              <a:t>Startup.cs</a:t>
            </a:r>
            <a:r>
              <a:rPr lang="en-US"/>
              <a:t> file just like we would any other service.</a:t>
            </a:r>
          </a:p>
          <a:p>
            <a:endParaRPr lang="en-US"/>
          </a:p>
          <a:p>
            <a:r>
              <a:rPr lang="en-US"/>
              <a:t>https://github.com/luisquintanilla/mlnet-workshop-guide/blob/881ff8dac7d2293e82548573db6d1579f432915b/src/Web/Startup.cs#L38</a:t>
            </a:r>
          </a:p>
          <a:p>
            <a:endParaRPr lang="en-US"/>
          </a:p>
          <a:p>
            <a:r>
              <a:rPr lang="en-US"/>
              <a:t>3. We then inject the </a:t>
            </a:r>
            <a:r>
              <a:rPr lang="en-US" err="1"/>
              <a:t>PredictionEnginePool</a:t>
            </a:r>
            <a:r>
              <a:rPr lang="en-US"/>
              <a:t> service in our Index </a:t>
            </a:r>
            <a:r>
              <a:rPr lang="en-US" err="1"/>
              <a:t>PageModel</a:t>
            </a:r>
            <a:endParaRPr lang="en-US"/>
          </a:p>
          <a:p>
            <a:endParaRPr lang="en-US"/>
          </a:p>
          <a:p>
            <a:r>
              <a:rPr lang="en-US"/>
              <a:t>https://github.com/luisquintanilla/mlnet-workshop-guide/blob/881ff8dac7d2293e82548573db6d1579f432915b/src/Web/Pages/Index.cshtml.cs#L43</a:t>
            </a:r>
          </a:p>
          <a:p>
            <a:endParaRPr lang="en-US"/>
          </a:p>
          <a:p>
            <a:r>
              <a:rPr lang="en-US"/>
              <a:t>4. Finally, we use the </a:t>
            </a:r>
            <a:r>
              <a:rPr lang="en-US" err="1"/>
              <a:t>PredictionEnginePool</a:t>
            </a:r>
            <a:r>
              <a:rPr lang="en-US"/>
              <a:t> service in the </a:t>
            </a:r>
            <a:r>
              <a:rPr lang="en-US" err="1"/>
              <a:t>OnPost</a:t>
            </a:r>
            <a:r>
              <a:rPr lang="en-US"/>
              <a:t> method to make predictions</a:t>
            </a:r>
          </a:p>
          <a:p>
            <a:endParaRPr lang="en-US"/>
          </a:p>
          <a:p>
            <a:r>
              <a:rPr lang="en-US"/>
              <a:t>https://github.com/luisquintanilla/mlnet-workshop-guide/blob/881ff8dac7d2293e82548573db6d1579f432915b/src/Web/Pages/Index.cshtml.cs#L66</a:t>
            </a:r>
          </a:p>
          <a:p>
            <a:endParaRPr lang="en-US"/>
          </a:p>
          <a:p>
            <a:endParaRPr lang="en-US"/>
          </a:p>
          <a:p>
            <a:endParaRPr lang="en-US"/>
          </a:p>
          <a:p>
            <a:endParaRPr lang="en-US"/>
          </a:p>
          <a:p>
            <a:endParaRPr lang="en-US"/>
          </a:p>
          <a:p>
            <a:endParaRPr lang="en-US"/>
          </a:p>
        </p:txBody>
      </p:sp>
      <p:sp>
        <p:nvSpPr>
          <p:cNvPr id="4" name="Slide Number Placeholder 3"/>
          <p:cNvSpPr>
            <a:spLocks noGrp="1"/>
          </p:cNvSpPr>
          <p:nvPr>
            <p:ph type="sldNum" sz="quarter" idx="5"/>
          </p:nvPr>
        </p:nvSpPr>
        <p:spPr/>
        <p:txBody>
          <a:bodyPr/>
          <a:lstStyle/>
          <a:p>
            <a:fld id="{9E541DA6-75EE-4C7B-8ABF-475418F61499}" type="slidenum">
              <a:rPr lang="en-US" smtClean="0"/>
              <a:t>82</a:t>
            </a:fld>
            <a:endParaRPr lang="en-US"/>
          </a:p>
        </p:txBody>
      </p:sp>
    </p:spTree>
    <p:extLst>
      <p:ext uri="{BB962C8B-B14F-4D97-AF65-F5344CB8AC3E}">
        <p14:creationId xmlns:p14="http://schemas.microsoft.com/office/powerpoint/2010/main" val="394097714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E541DA6-75EE-4C7B-8ABF-475418F61499}" type="slidenum">
              <a:rPr lang="en-US" smtClean="0"/>
              <a:t>84</a:t>
            </a:fld>
            <a:endParaRPr lang="en-US"/>
          </a:p>
        </p:txBody>
      </p:sp>
    </p:spTree>
    <p:extLst>
      <p:ext uri="{BB962C8B-B14F-4D97-AF65-F5344CB8AC3E}">
        <p14:creationId xmlns:p14="http://schemas.microsoft.com/office/powerpoint/2010/main" val="421681801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E541DA6-75EE-4C7B-8ABF-475418F61499}" type="slidenum">
              <a:rPr lang="en-US" smtClean="0"/>
              <a:t>85</a:t>
            </a:fld>
            <a:endParaRPr lang="en-US"/>
          </a:p>
        </p:txBody>
      </p:sp>
    </p:spTree>
    <p:extLst>
      <p:ext uri="{BB962C8B-B14F-4D97-AF65-F5344CB8AC3E}">
        <p14:creationId xmlns:p14="http://schemas.microsoft.com/office/powerpoint/2010/main" val="109486116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E541DA6-75EE-4C7B-8ABF-475418F61499}" type="slidenum">
              <a:rPr lang="en-US" smtClean="0"/>
              <a:t>86</a:t>
            </a:fld>
            <a:endParaRPr lang="en-US"/>
          </a:p>
        </p:txBody>
      </p:sp>
    </p:spTree>
    <p:extLst>
      <p:ext uri="{BB962C8B-B14F-4D97-AF65-F5344CB8AC3E}">
        <p14:creationId xmlns:p14="http://schemas.microsoft.com/office/powerpoint/2010/main" val="5333718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E541DA6-75EE-4C7B-8ABF-475418F61499}" type="slidenum">
              <a:rPr lang="en-US" smtClean="0"/>
              <a:t>87</a:t>
            </a:fld>
            <a:endParaRPr lang="en-US"/>
          </a:p>
        </p:txBody>
      </p:sp>
    </p:spTree>
    <p:extLst>
      <p:ext uri="{BB962C8B-B14F-4D97-AF65-F5344CB8AC3E}">
        <p14:creationId xmlns:p14="http://schemas.microsoft.com/office/powerpoint/2010/main" val="208957168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E541DA6-75EE-4C7B-8ABF-475418F61499}" type="slidenum">
              <a:rPr lang="en-US" smtClean="0"/>
              <a:t>94</a:t>
            </a:fld>
            <a:endParaRPr lang="en-US"/>
          </a:p>
        </p:txBody>
      </p:sp>
    </p:spTree>
    <p:extLst>
      <p:ext uri="{BB962C8B-B14F-4D97-AF65-F5344CB8AC3E}">
        <p14:creationId xmlns:p14="http://schemas.microsoft.com/office/powerpoint/2010/main" val="30869456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E541DA6-75EE-4C7B-8ABF-475418F61499}" type="slidenum">
              <a:rPr lang="en-US" smtClean="0"/>
              <a:t>10</a:t>
            </a:fld>
            <a:endParaRPr lang="en-US"/>
          </a:p>
        </p:txBody>
      </p:sp>
    </p:spTree>
    <p:extLst>
      <p:ext uri="{BB962C8B-B14F-4D97-AF65-F5344CB8AC3E}">
        <p14:creationId xmlns:p14="http://schemas.microsoft.com/office/powerpoint/2010/main" val="25417655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E541DA6-75EE-4C7B-8ABF-475418F61499}" type="slidenum">
              <a:rPr lang="en-US" smtClean="0"/>
              <a:t>11</a:t>
            </a:fld>
            <a:endParaRPr lang="en-US"/>
          </a:p>
        </p:txBody>
      </p:sp>
    </p:spTree>
    <p:extLst>
      <p:ext uri="{BB962C8B-B14F-4D97-AF65-F5344CB8AC3E}">
        <p14:creationId xmlns:p14="http://schemas.microsoft.com/office/powerpoint/2010/main" val="25417655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E541DA6-75EE-4C7B-8ABF-475418F61499}" type="slidenum">
              <a:rPr lang="en-US" smtClean="0"/>
              <a:t>12</a:t>
            </a:fld>
            <a:endParaRPr lang="en-US"/>
          </a:p>
        </p:txBody>
      </p:sp>
    </p:spTree>
    <p:extLst>
      <p:ext uri="{BB962C8B-B14F-4D97-AF65-F5344CB8AC3E}">
        <p14:creationId xmlns:p14="http://schemas.microsoft.com/office/powerpoint/2010/main" val="25417655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E541DA6-75EE-4C7B-8ABF-475418F61499}" type="slidenum">
              <a:rPr lang="en-US" smtClean="0"/>
              <a:t>13</a:t>
            </a:fld>
            <a:endParaRPr lang="en-US"/>
          </a:p>
        </p:txBody>
      </p:sp>
    </p:spTree>
    <p:extLst>
      <p:ext uri="{BB962C8B-B14F-4D97-AF65-F5344CB8AC3E}">
        <p14:creationId xmlns:p14="http://schemas.microsoft.com/office/powerpoint/2010/main" val="22772374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a:solidFill>
                  <a:schemeClr val="bg1"/>
                </a:solidFill>
              </a:rPr>
              <a:t>Classification:</a:t>
            </a:r>
          </a:p>
          <a:p>
            <a:r>
              <a:rPr lang="en-US" sz="1200" dirty="0">
                <a:solidFill>
                  <a:schemeClr val="bg1"/>
                </a:solidFill>
              </a:rPr>
              <a:t>Categorize e-mail as spam or not spam</a:t>
            </a:r>
          </a:p>
          <a:p>
            <a:r>
              <a:rPr lang="en-US" sz="1200" dirty="0">
                <a:solidFill>
                  <a:schemeClr val="bg1"/>
                </a:solidFill>
              </a:rPr>
              <a:t>Automatically add labels to GitHub issues</a:t>
            </a:r>
          </a:p>
          <a:p>
            <a:r>
              <a:rPr lang="en-US" sz="1200" dirty="0">
                <a:solidFill>
                  <a:schemeClr val="bg1"/>
                </a:solidFill>
              </a:rPr>
              <a:t>Predict of sentiment of a comment is positive or negative</a:t>
            </a:r>
          </a:p>
          <a:p>
            <a:r>
              <a:rPr lang="en-US" sz="1200" dirty="0">
                <a:solidFill>
                  <a:schemeClr val="bg1"/>
                </a:solidFill>
              </a:rPr>
              <a:t>Diagnose if a patient has a disease or not</a:t>
            </a:r>
          </a:p>
          <a:p>
            <a:r>
              <a:rPr lang="en-US" sz="1200" dirty="0">
                <a:solidFill>
                  <a:schemeClr val="bg1"/>
                </a:solidFill>
              </a:rPr>
              <a:t>Categorize hotel reviews into location, price, cleanliness, etc.</a:t>
            </a:r>
          </a:p>
          <a:p>
            <a:endParaRPr lang="en-US" dirty="0"/>
          </a:p>
          <a:p>
            <a:pPr marL="0" indent="0">
              <a:buFont typeface="Arial" panose="020B0604020202020204" pitchFamily="34" charset="0"/>
              <a:buNone/>
            </a:pPr>
            <a:r>
              <a:rPr lang="en-US" b="1" dirty="0">
                <a:solidFill>
                  <a:schemeClr val="bg1"/>
                </a:solidFill>
              </a:rPr>
              <a:t>Regression</a:t>
            </a:r>
          </a:p>
          <a:p>
            <a:r>
              <a:rPr lang="en-US" sz="1200" dirty="0">
                <a:solidFill>
                  <a:schemeClr val="bg1"/>
                </a:solidFill>
              </a:rPr>
              <a:t>Predict the price of a house based on house features</a:t>
            </a:r>
          </a:p>
          <a:p>
            <a:r>
              <a:rPr lang="en-US" sz="1200" dirty="0">
                <a:solidFill>
                  <a:schemeClr val="bg1"/>
                </a:solidFill>
              </a:rPr>
              <a:t>Predict sales of a product based on advertising budgets</a:t>
            </a:r>
          </a:p>
          <a:p>
            <a:r>
              <a:rPr lang="en-US" sz="1200" dirty="0">
                <a:solidFill>
                  <a:schemeClr val="bg1"/>
                </a:solidFill>
              </a:rPr>
              <a:t>Predict number of goals a player will scare in upcoming match based on previous perf</a:t>
            </a:r>
          </a:p>
          <a:p>
            <a:endParaRPr lang="en-US" dirty="0"/>
          </a:p>
          <a:p>
            <a:pPr marL="0" indent="0">
              <a:buFont typeface="Arial" panose="020B0604020202020204" pitchFamily="34" charset="0"/>
              <a:buNone/>
            </a:pPr>
            <a:r>
              <a:rPr lang="en-US" b="1" dirty="0">
                <a:solidFill>
                  <a:schemeClr val="bg1"/>
                </a:solidFill>
              </a:rPr>
              <a:t>Recommendation</a:t>
            </a:r>
          </a:p>
          <a:p>
            <a:r>
              <a:rPr lang="en-US" sz="1200" dirty="0">
                <a:solidFill>
                  <a:schemeClr val="bg1"/>
                </a:solidFill>
              </a:rPr>
              <a:t>Recommend products to shoppers</a:t>
            </a:r>
          </a:p>
          <a:p>
            <a:r>
              <a:rPr lang="en-US" sz="1200" dirty="0">
                <a:solidFill>
                  <a:schemeClr val="bg1"/>
                </a:solidFill>
              </a:rPr>
              <a:t>Recommends movies or songs to users</a:t>
            </a:r>
          </a:p>
          <a:p>
            <a:endParaRPr lang="en-US" sz="1200" dirty="0">
              <a:solidFill>
                <a:schemeClr val="bg1"/>
              </a:solidFill>
            </a:endParaRPr>
          </a:p>
          <a:p>
            <a:pPr marL="0" indent="0">
              <a:buFont typeface="Arial" panose="020B0604020202020204" pitchFamily="34" charset="0"/>
              <a:buNone/>
            </a:pPr>
            <a:r>
              <a:rPr lang="en-US" b="1" dirty="0">
                <a:solidFill>
                  <a:schemeClr val="bg1"/>
                </a:solidFill>
              </a:rPr>
              <a:t>Forecasting</a:t>
            </a:r>
          </a:p>
          <a:p>
            <a:r>
              <a:rPr lang="en-US" sz="1200" dirty="0">
                <a:solidFill>
                  <a:schemeClr val="bg1"/>
                </a:solidFill>
              </a:rPr>
              <a:t>Predict future sales based on past sales</a:t>
            </a:r>
          </a:p>
          <a:p>
            <a:r>
              <a:rPr lang="en-US" sz="1200" dirty="0">
                <a:solidFill>
                  <a:schemeClr val="bg1"/>
                </a:solidFill>
              </a:rPr>
              <a:t>Predictive maintenance</a:t>
            </a:r>
          </a:p>
          <a:p>
            <a:r>
              <a:rPr lang="en-US" sz="1200" dirty="0">
                <a:solidFill>
                  <a:schemeClr val="bg1"/>
                </a:solidFill>
              </a:rPr>
              <a:t>Weather forecasting</a:t>
            </a:r>
          </a:p>
          <a:p>
            <a:r>
              <a:rPr lang="en-US" sz="1200" dirty="0">
                <a:solidFill>
                  <a:schemeClr val="bg1"/>
                </a:solidFill>
              </a:rPr>
              <a:t>Product demand forecasting</a:t>
            </a:r>
          </a:p>
          <a:p>
            <a:endParaRPr lang="en-US" sz="1200" dirty="0">
              <a:solidFill>
                <a:schemeClr val="bg1"/>
              </a:solidFill>
            </a:endParaRPr>
          </a:p>
          <a:p>
            <a:pPr marL="0" indent="0">
              <a:buFont typeface="Arial" panose="020B0604020202020204" pitchFamily="34" charset="0"/>
              <a:buNone/>
            </a:pPr>
            <a:r>
              <a:rPr lang="en-US" b="1" dirty="0">
                <a:solidFill>
                  <a:schemeClr val="bg1"/>
                </a:solidFill>
              </a:rPr>
              <a:t>Anomaly detection</a:t>
            </a:r>
          </a:p>
          <a:p>
            <a:r>
              <a:rPr lang="en-US" sz="1200" dirty="0">
                <a:solidFill>
                  <a:schemeClr val="bg1"/>
                </a:solidFill>
              </a:rPr>
              <a:t>Identify fraudulent transactions</a:t>
            </a:r>
          </a:p>
          <a:p>
            <a:r>
              <a:rPr lang="en-US" sz="1200" dirty="0">
                <a:solidFill>
                  <a:schemeClr val="bg1"/>
                </a:solidFill>
              </a:rPr>
              <a:t>Alert when there are predicted network intrusions</a:t>
            </a:r>
          </a:p>
          <a:p>
            <a:r>
              <a:rPr lang="en-US" sz="1200" dirty="0">
                <a:solidFill>
                  <a:schemeClr val="bg1"/>
                </a:solidFill>
              </a:rPr>
              <a:t>Find abnormal cluster of patients</a:t>
            </a:r>
          </a:p>
          <a:p>
            <a:endParaRPr lang="en-US" dirty="0"/>
          </a:p>
          <a:p>
            <a:pPr marL="0" indent="0">
              <a:buFont typeface="Arial" panose="020B0604020202020204" pitchFamily="34" charset="0"/>
              <a:buNone/>
            </a:pPr>
            <a:r>
              <a:rPr lang="en-US" b="1" dirty="0">
                <a:solidFill>
                  <a:schemeClr val="bg1"/>
                </a:solidFill>
              </a:rPr>
              <a:t>Clustering</a:t>
            </a:r>
          </a:p>
          <a:p>
            <a:r>
              <a:rPr lang="en-US" sz="1200" dirty="0">
                <a:solidFill>
                  <a:schemeClr val="bg1"/>
                </a:solidFill>
              </a:rPr>
              <a:t>Customer segmentation</a:t>
            </a:r>
          </a:p>
          <a:p>
            <a:endParaRPr lang="en-US" dirty="0"/>
          </a:p>
          <a:p>
            <a:pPr marL="0" indent="0">
              <a:buFont typeface="Arial" panose="020B0604020202020204" pitchFamily="34" charset="0"/>
              <a:buNone/>
            </a:pPr>
            <a:r>
              <a:rPr lang="en-US" b="1" dirty="0">
                <a:solidFill>
                  <a:schemeClr val="bg1"/>
                </a:solidFill>
              </a:rPr>
              <a:t>Ranking</a:t>
            </a:r>
          </a:p>
          <a:p>
            <a:r>
              <a:rPr lang="en-US" sz="1200" dirty="0">
                <a:solidFill>
                  <a:schemeClr val="bg1"/>
                </a:solidFill>
              </a:rPr>
              <a:t>Search results ranking</a:t>
            </a:r>
          </a:p>
          <a:p>
            <a:endParaRPr lang="en-US" dirty="0"/>
          </a:p>
          <a:p>
            <a:endParaRPr lang="en-US" dirty="0"/>
          </a:p>
        </p:txBody>
      </p:sp>
      <p:sp>
        <p:nvSpPr>
          <p:cNvPr id="4" name="Slide Number Placeholder 3"/>
          <p:cNvSpPr>
            <a:spLocks noGrp="1"/>
          </p:cNvSpPr>
          <p:nvPr>
            <p:ph type="sldNum" sz="quarter" idx="5"/>
          </p:nvPr>
        </p:nvSpPr>
        <p:spPr/>
        <p:txBody>
          <a:bodyPr/>
          <a:lstStyle/>
          <a:p>
            <a:fld id="{9E541DA6-75EE-4C7B-8ABF-475418F61499}" type="slidenum">
              <a:rPr lang="en-US" smtClean="0"/>
              <a:t>14</a:t>
            </a:fld>
            <a:endParaRPr lang="en-US"/>
          </a:p>
        </p:txBody>
      </p:sp>
    </p:spTree>
    <p:extLst>
      <p:ext uri="{BB962C8B-B14F-4D97-AF65-F5344CB8AC3E}">
        <p14:creationId xmlns:p14="http://schemas.microsoft.com/office/powerpoint/2010/main" val="5018340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2975EE-D049-42A3-83F9-FE34D8BF3D1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AF5E82C-979C-49D8-9562-29F65EB4701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30E29D8-7280-4533-8DEC-8A22D03509FD}"/>
              </a:ext>
            </a:extLst>
          </p:cNvPr>
          <p:cNvSpPr>
            <a:spLocks noGrp="1"/>
          </p:cNvSpPr>
          <p:nvPr>
            <p:ph type="dt" sz="half" idx="10"/>
          </p:nvPr>
        </p:nvSpPr>
        <p:spPr/>
        <p:txBody>
          <a:bodyPr/>
          <a:lstStyle/>
          <a:p>
            <a:fld id="{6E8F5F02-C538-4200-BF5A-D05DC29FC374}" type="datetimeFigureOut">
              <a:rPr lang="en-US" smtClean="0"/>
              <a:t>5/31/2020</a:t>
            </a:fld>
            <a:endParaRPr lang="en-US"/>
          </a:p>
        </p:txBody>
      </p:sp>
      <p:sp>
        <p:nvSpPr>
          <p:cNvPr id="5" name="Footer Placeholder 4">
            <a:extLst>
              <a:ext uri="{FF2B5EF4-FFF2-40B4-BE49-F238E27FC236}">
                <a16:creationId xmlns:a16="http://schemas.microsoft.com/office/drawing/2014/main" id="{D624F5C8-2F64-48DF-9EC2-646083094E1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0CA229C-5A27-4378-91EE-1B57D32B589B}"/>
              </a:ext>
            </a:extLst>
          </p:cNvPr>
          <p:cNvSpPr>
            <a:spLocks noGrp="1"/>
          </p:cNvSpPr>
          <p:nvPr>
            <p:ph type="sldNum" sz="quarter" idx="12"/>
          </p:nvPr>
        </p:nvSpPr>
        <p:spPr/>
        <p:txBody>
          <a:bodyPr/>
          <a:lstStyle/>
          <a:p>
            <a:fld id="{450E837B-86A7-4B42-A6A2-53568EE9F326}" type="slidenum">
              <a:rPr lang="en-US" smtClean="0"/>
              <a:t>‹#›</a:t>
            </a:fld>
            <a:endParaRPr lang="en-US"/>
          </a:p>
        </p:txBody>
      </p:sp>
    </p:spTree>
    <p:extLst>
      <p:ext uri="{BB962C8B-B14F-4D97-AF65-F5344CB8AC3E}">
        <p14:creationId xmlns:p14="http://schemas.microsoft.com/office/powerpoint/2010/main" val="26581756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FCA9AB-2F8D-4E8B-B6C5-40FE1631F4C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2508838-B799-440C-8A95-52A918F9C77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784D0F6-F532-4EAF-9D97-2DC1C63F1916}"/>
              </a:ext>
            </a:extLst>
          </p:cNvPr>
          <p:cNvSpPr>
            <a:spLocks noGrp="1"/>
          </p:cNvSpPr>
          <p:nvPr>
            <p:ph type="dt" sz="half" idx="10"/>
          </p:nvPr>
        </p:nvSpPr>
        <p:spPr/>
        <p:txBody>
          <a:bodyPr/>
          <a:lstStyle/>
          <a:p>
            <a:fld id="{6E8F5F02-C538-4200-BF5A-D05DC29FC374}" type="datetimeFigureOut">
              <a:rPr lang="en-US" smtClean="0"/>
              <a:t>5/31/2020</a:t>
            </a:fld>
            <a:endParaRPr lang="en-US"/>
          </a:p>
        </p:txBody>
      </p:sp>
      <p:sp>
        <p:nvSpPr>
          <p:cNvPr id="5" name="Footer Placeholder 4">
            <a:extLst>
              <a:ext uri="{FF2B5EF4-FFF2-40B4-BE49-F238E27FC236}">
                <a16:creationId xmlns:a16="http://schemas.microsoft.com/office/drawing/2014/main" id="{79A8DC27-9A76-4DBB-91F1-24C45D2503C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B810FA7-11AC-4961-AE31-CD5E53A6DD12}"/>
              </a:ext>
            </a:extLst>
          </p:cNvPr>
          <p:cNvSpPr>
            <a:spLocks noGrp="1"/>
          </p:cNvSpPr>
          <p:nvPr>
            <p:ph type="sldNum" sz="quarter" idx="12"/>
          </p:nvPr>
        </p:nvSpPr>
        <p:spPr/>
        <p:txBody>
          <a:bodyPr/>
          <a:lstStyle/>
          <a:p>
            <a:fld id="{450E837B-86A7-4B42-A6A2-53568EE9F326}" type="slidenum">
              <a:rPr lang="en-US" smtClean="0"/>
              <a:t>‹#›</a:t>
            </a:fld>
            <a:endParaRPr lang="en-US"/>
          </a:p>
        </p:txBody>
      </p:sp>
    </p:spTree>
    <p:extLst>
      <p:ext uri="{BB962C8B-B14F-4D97-AF65-F5344CB8AC3E}">
        <p14:creationId xmlns:p14="http://schemas.microsoft.com/office/powerpoint/2010/main" val="2012134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50FEF5A-9E8D-4C26-B235-8904B019CC2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1DD983A-284F-4302-973A-58C94F1EC5D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B8B3D6A-0E7F-4A01-B85D-898777A0D5D6}"/>
              </a:ext>
            </a:extLst>
          </p:cNvPr>
          <p:cNvSpPr>
            <a:spLocks noGrp="1"/>
          </p:cNvSpPr>
          <p:nvPr>
            <p:ph type="dt" sz="half" idx="10"/>
          </p:nvPr>
        </p:nvSpPr>
        <p:spPr/>
        <p:txBody>
          <a:bodyPr/>
          <a:lstStyle/>
          <a:p>
            <a:fld id="{6E8F5F02-C538-4200-BF5A-D05DC29FC374}" type="datetimeFigureOut">
              <a:rPr lang="en-US" smtClean="0"/>
              <a:t>5/31/2020</a:t>
            </a:fld>
            <a:endParaRPr lang="en-US"/>
          </a:p>
        </p:txBody>
      </p:sp>
      <p:sp>
        <p:nvSpPr>
          <p:cNvPr id="5" name="Footer Placeholder 4">
            <a:extLst>
              <a:ext uri="{FF2B5EF4-FFF2-40B4-BE49-F238E27FC236}">
                <a16:creationId xmlns:a16="http://schemas.microsoft.com/office/drawing/2014/main" id="{D6DD724A-7DC6-498B-8A1B-E44ED169D3C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3DA25AC-B9D9-430C-A418-676E4B9F8E4D}"/>
              </a:ext>
            </a:extLst>
          </p:cNvPr>
          <p:cNvSpPr>
            <a:spLocks noGrp="1"/>
          </p:cNvSpPr>
          <p:nvPr>
            <p:ph type="sldNum" sz="quarter" idx="12"/>
          </p:nvPr>
        </p:nvSpPr>
        <p:spPr/>
        <p:txBody>
          <a:bodyPr/>
          <a:lstStyle/>
          <a:p>
            <a:fld id="{450E837B-86A7-4B42-A6A2-53568EE9F326}" type="slidenum">
              <a:rPr lang="en-US" smtClean="0"/>
              <a:t>‹#›</a:t>
            </a:fld>
            <a:endParaRPr lang="en-US"/>
          </a:p>
        </p:txBody>
      </p:sp>
    </p:spTree>
    <p:extLst>
      <p:ext uri="{BB962C8B-B14F-4D97-AF65-F5344CB8AC3E}">
        <p14:creationId xmlns:p14="http://schemas.microsoft.com/office/powerpoint/2010/main" val="35738988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711F9C-9269-4921-81F4-366786C625A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360DCA2-A17A-497C-9F54-73DAAD02885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234355F-DBB6-4D79-85E7-23AB4100C203}"/>
              </a:ext>
            </a:extLst>
          </p:cNvPr>
          <p:cNvSpPr>
            <a:spLocks noGrp="1"/>
          </p:cNvSpPr>
          <p:nvPr>
            <p:ph type="dt" sz="half" idx="10"/>
          </p:nvPr>
        </p:nvSpPr>
        <p:spPr/>
        <p:txBody>
          <a:bodyPr/>
          <a:lstStyle/>
          <a:p>
            <a:fld id="{6E8F5F02-C538-4200-BF5A-D05DC29FC374}" type="datetimeFigureOut">
              <a:rPr lang="en-US" smtClean="0"/>
              <a:t>5/31/2020</a:t>
            </a:fld>
            <a:endParaRPr lang="en-US"/>
          </a:p>
        </p:txBody>
      </p:sp>
      <p:sp>
        <p:nvSpPr>
          <p:cNvPr id="5" name="Footer Placeholder 4">
            <a:extLst>
              <a:ext uri="{FF2B5EF4-FFF2-40B4-BE49-F238E27FC236}">
                <a16:creationId xmlns:a16="http://schemas.microsoft.com/office/drawing/2014/main" id="{216209A4-EA73-4BE1-91AF-56C4E1D0735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3C5129B-20D7-4E70-9DB4-BBD60C3B92AF}"/>
              </a:ext>
            </a:extLst>
          </p:cNvPr>
          <p:cNvSpPr>
            <a:spLocks noGrp="1"/>
          </p:cNvSpPr>
          <p:nvPr>
            <p:ph type="sldNum" sz="quarter" idx="12"/>
          </p:nvPr>
        </p:nvSpPr>
        <p:spPr/>
        <p:txBody>
          <a:bodyPr/>
          <a:lstStyle/>
          <a:p>
            <a:fld id="{450E837B-86A7-4B42-A6A2-53568EE9F326}" type="slidenum">
              <a:rPr lang="en-US" smtClean="0"/>
              <a:t>‹#›</a:t>
            </a:fld>
            <a:endParaRPr lang="en-US"/>
          </a:p>
        </p:txBody>
      </p:sp>
    </p:spTree>
    <p:extLst>
      <p:ext uri="{BB962C8B-B14F-4D97-AF65-F5344CB8AC3E}">
        <p14:creationId xmlns:p14="http://schemas.microsoft.com/office/powerpoint/2010/main" val="39998005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4A73AF-C17D-4D88-AB43-A49A0B9EB2F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56F1CDA-DE72-4CD8-9A75-B625A2486AF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2DB5931-C41A-4615-ADEE-0AABD29DB7B3}"/>
              </a:ext>
            </a:extLst>
          </p:cNvPr>
          <p:cNvSpPr>
            <a:spLocks noGrp="1"/>
          </p:cNvSpPr>
          <p:nvPr>
            <p:ph type="dt" sz="half" idx="10"/>
          </p:nvPr>
        </p:nvSpPr>
        <p:spPr/>
        <p:txBody>
          <a:bodyPr/>
          <a:lstStyle/>
          <a:p>
            <a:fld id="{6E8F5F02-C538-4200-BF5A-D05DC29FC374}" type="datetimeFigureOut">
              <a:rPr lang="en-US" smtClean="0"/>
              <a:t>5/31/2020</a:t>
            </a:fld>
            <a:endParaRPr lang="en-US"/>
          </a:p>
        </p:txBody>
      </p:sp>
      <p:sp>
        <p:nvSpPr>
          <p:cNvPr id="5" name="Footer Placeholder 4">
            <a:extLst>
              <a:ext uri="{FF2B5EF4-FFF2-40B4-BE49-F238E27FC236}">
                <a16:creationId xmlns:a16="http://schemas.microsoft.com/office/drawing/2014/main" id="{2D5CB8ED-3426-4AA5-A0AB-F91B842953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7785B75-D54C-4513-9F94-60C05032AE59}"/>
              </a:ext>
            </a:extLst>
          </p:cNvPr>
          <p:cNvSpPr>
            <a:spLocks noGrp="1"/>
          </p:cNvSpPr>
          <p:nvPr>
            <p:ph type="sldNum" sz="quarter" idx="12"/>
          </p:nvPr>
        </p:nvSpPr>
        <p:spPr/>
        <p:txBody>
          <a:bodyPr/>
          <a:lstStyle/>
          <a:p>
            <a:fld id="{450E837B-86A7-4B42-A6A2-53568EE9F326}" type="slidenum">
              <a:rPr lang="en-US" smtClean="0"/>
              <a:t>‹#›</a:t>
            </a:fld>
            <a:endParaRPr lang="en-US"/>
          </a:p>
        </p:txBody>
      </p:sp>
    </p:spTree>
    <p:extLst>
      <p:ext uri="{BB962C8B-B14F-4D97-AF65-F5344CB8AC3E}">
        <p14:creationId xmlns:p14="http://schemas.microsoft.com/office/powerpoint/2010/main" val="4168831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78CB72-0742-456B-B120-E03D5916B2C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A4FE75C-57BB-445F-8D9E-CCDDEFBE69D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263E65C-C203-446F-BBFE-C4EC2B2538A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B00446B-9D1E-45AF-BE6F-3E66C234187A}"/>
              </a:ext>
            </a:extLst>
          </p:cNvPr>
          <p:cNvSpPr>
            <a:spLocks noGrp="1"/>
          </p:cNvSpPr>
          <p:nvPr>
            <p:ph type="dt" sz="half" idx="10"/>
          </p:nvPr>
        </p:nvSpPr>
        <p:spPr/>
        <p:txBody>
          <a:bodyPr/>
          <a:lstStyle/>
          <a:p>
            <a:fld id="{6E8F5F02-C538-4200-BF5A-D05DC29FC374}" type="datetimeFigureOut">
              <a:rPr lang="en-US" smtClean="0"/>
              <a:t>5/31/2020</a:t>
            </a:fld>
            <a:endParaRPr lang="en-US"/>
          </a:p>
        </p:txBody>
      </p:sp>
      <p:sp>
        <p:nvSpPr>
          <p:cNvPr id="6" name="Footer Placeholder 5">
            <a:extLst>
              <a:ext uri="{FF2B5EF4-FFF2-40B4-BE49-F238E27FC236}">
                <a16:creationId xmlns:a16="http://schemas.microsoft.com/office/drawing/2014/main" id="{2ABC38CD-DCB0-4BEA-A3F1-AD447AA7E3E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7D0C310-1F41-4D2E-A843-95C7046FE85D}"/>
              </a:ext>
            </a:extLst>
          </p:cNvPr>
          <p:cNvSpPr>
            <a:spLocks noGrp="1"/>
          </p:cNvSpPr>
          <p:nvPr>
            <p:ph type="sldNum" sz="quarter" idx="12"/>
          </p:nvPr>
        </p:nvSpPr>
        <p:spPr/>
        <p:txBody>
          <a:bodyPr/>
          <a:lstStyle/>
          <a:p>
            <a:fld id="{450E837B-86A7-4B42-A6A2-53568EE9F326}" type="slidenum">
              <a:rPr lang="en-US" smtClean="0"/>
              <a:t>‹#›</a:t>
            </a:fld>
            <a:endParaRPr lang="en-US"/>
          </a:p>
        </p:txBody>
      </p:sp>
    </p:spTree>
    <p:extLst>
      <p:ext uri="{BB962C8B-B14F-4D97-AF65-F5344CB8AC3E}">
        <p14:creationId xmlns:p14="http://schemas.microsoft.com/office/powerpoint/2010/main" val="39913684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7A18C7-97C8-41DF-BB8A-4F01788673A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3B4228F-D029-467E-A88B-FD5189026D2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54DB677-9438-4476-A1F8-1A6E2DC0778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1C1C58B-CA22-40AB-B96C-92BF0B3128A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78A40D0-5D4B-4245-8CEE-D9CA1CA4EE7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F465035-C028-4339-8461-48DD338E29CE}"/>
              </a:ext>
            </a:extLst>
          </p:cNvPr>
          <p:cNvSpPr>
            <a:spLocks noGrp="1"/>
          </p:cNvSpPr>
          <p:nvPr>
            <p:ph type="dt" sz="half" idx="10"/>
          </p:nvPr>
        </p:nvSpPr>
        <p:spPr/>
        <p:txBody>
          <a:bodyPr/>
          <a:lstStyle/>
          <a:p>
            <a:fld id="{6E8F5F02-C538-4200-BF5A-D05DC29FC374}" type="datetimeFigureOut">
              <a:rPr lang="en-US" smtClean="0"/>
              <a:t>5/31/2020</a:t>
            </a:fld>
            <a:endParaRPr lang="en-US"/>
          </a:p>
        </p:txBody>
      </p:sp>
      <p:sp>
        <p:nvSpPr>
          <p:cNvPr id="8" name="Footer Placeholder 7">
            <a:extLst>
              <a:ext uri="{FF2B5EF4-FFF2-40B4-BE49-F238E27FC236}">
                <a16:creationId xmlns:a16="http://schemas.microsoft.com/office/drawing/2014/main" id="{6509BEA8-C10A-455D-9A74-99E16F70B67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E603F31-BD13-4E5D-B2FE-A1CF56FF95F9}"/>
              </a:ext>
            </a:extLst>
          </p:cNvPr>
          <p:cNvSpPr>
            <a:spLocks noGrp="1"/>
          </p:cNvSpPr>
          <p:nvPr>
            <p:ph type="sldNum" sz="quarter" idx="12"/>
          </p:nvPr>
        </p:nvSpPr>
        <p:spPr/>
        <p:txBody>
          <a:bodyPr/>
          <a:lstStyle/>
          <a:p>
            <a:fld id="{450E837B-86A7-4B42-A6A2-53568EE9F326}" type="slidenum">
              <a:rPr lang="en-US" smtClean="0"/>
              <a:t>‹#›</a:t>
            </a:fld>
            <a:endParaRPr lang="en-US"/>
          </a:p>
        </p:txBody>
      </p:sp>
    </p:spTree>
    <p:extLst>
      <p:ext uri="{BB962C8B-B14F-4D97-AF65-F5344CB8AC3E}">
        <p14:creationId xmlns:p14="http://schemas.microsoft.com/office/powerpoint/2010/main" val="30897499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28E5B8-EC52-4528-B824-7008591ECF4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CA49627-300A-4410-A121-B7E2369B01D1}"/>
              </a:ext>
            </a:extLst>
          </p:cNvPr>
          <p:cNvSpPr>
            <a:spLocks noGrp="1"/>
          </p:cNvSpPr>
          <p:nvPr>
            <p:ph type="dt" sz="half" idx="10"/>
          </p:nvPr>
        </p:nvSpPr>
        <p:spPr/>
        <p:txBody>
          <a:bodyPr/>
          <a:lstStyle/>
          <a:p>
            <a:fld id="{6E8F5F02-C538-4200-BF5A-D05DC29FC374}" type="datetimeFigureOut">
              <a:rPr lang="en-US" smtClean="0"/>
              <a:t>5/31/2020</a:t>
            </a:fld>
            <a:endParaRPr lang="en-US"/>
          </a:p>
        </p:txBody>
      </p:sp>
      <p:sp>
        <p:nvSpPr>
          <p:cNvPr id="4" name="Footer Placeholder 3">
            <a:extLst>
              <a:ext uri="{FF2B5EF4-FFF2-40B4-BE49-F238E27FC236}">
                <a16:creationId xmlns:a16="http://schemas.microsoft.com/office/drawing/2014/main" id="{D8D2FF7E-06D7-4D59-97C1-66AEDC31E4F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BEB2787-6EB4-4DA9-A5F1-44B3188A1837}"/>
              </a:ext>
            </a:extLst>
          </p:cNvPr>
          <p:cNvSpPr>
            <a:spLocks noGrp="1"/>
          </p:cNvSpPr>
          <p:nvPr>
            <p:ph type="sldNum" sz="quarter" idx="12"/>
          </p:nvPr>
        </p:nvSpPr>
        <p:spPr/>
        <p:txBody>
          <a:bodyPr/>
          <a:lstStyle/>
          <a:p>
            <a:fld id="{450E837B-86A7-4B42-A6A2-53568EE9F326}" type="slidenum">
              <a:rPr lang="en-US" smtClean="0"/>
              <a:t>‹#›</a:t>
            </a:fld>
            <a:endParaRPr lang="en-US"/>
          </a:p>
        </p:txBody>
      </p:sp>
    </p:spTree>
    <p:extLst>
      <p:ext uri="{BB962C8B-B14F-4D97-AF65-F5344CB8AC3E}">
        <p14:creationId xmlns:p14="http://schemas.microsoft.com/office/powerpoint/2010/main" val="20614740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2FD04EA-3D77-417F-8724-51793AF501DA}"/>
              </a:ext>
            </a:extLst>
          </p:cNvPr>
          <p:cNvSpPr>
            <a:spLocks noGrp="1"/>
          </p:cNvSpPr>
          <p:nvPr>
            <p:ph type="dt" sz="half" idx="10"/>
          </p:nvPr>
        </p:nvSpPr>
        <p:spPr/>
        <p:txBody>
          <a:bodyPr/>
          <a:lstStyle/>
          <a:p>
            <a:fld id="{6E8F5F02-C538-4200-BF5A-D05DC29FC374}" type="datetimeFigureOut">
              <a:rPr lang="en-US" smtClean="0"/>
              <a:t>5/31/2020</a:t>
            </a:fld>
            <a:endParaRPr lang="en-US"/>
          </a:p>
        </p:txBody>
      </p:sp>
      <p:sp>
        <p:nvSpPr>
          <p:cNvPr id="3" name="Footer Placeholder 2">
            <a:extLst>
              <a:ext uri="{FF2B5EF4-FFF2-40B4-BE49-F238E27FC236}">
                <a16:creationId xmlns:a16="http://schemas.microsoft.com/office/drawing/2014/main" id="{4A128B19-59C6-46AC-A558-648A48AEB8A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118E06-BE25-4643-8A6F-B046A1410A55}"/>
              </a:ext>
            </a:extLst>
          </p:cNvPr>
          <p:cNvSpPr>
            <a:spLocks noGrp="1"/>
          </p:cNvSpPr>
          <p:nvPr>
            <p:ph type="sldNum" sz="quarter" idx="12"/>
          </p:nvPr>
        </p:nvSpPr>
        <p:spPr/>
        <p:txBody>
          <a:bodyPr/>
          <a:lstStyle/>
          <a:p>
            <a:fld id="{450E837B-86A7-4B42-A6A2-53568EE9F326}" type="slidenum">
              <a:rPr lang="en-US" smtClean="0"/>
              <a:t>‹#›</a:t>
            </a:fld>
            <a:endParaRPr lang="en-US"/>
          </a:p>
        </p:txBody>
      </p:sp>
    </p:spTree>
    <p:extLst>
      <p:ext uri="{BB962C8B-B14F-4D97-AF65-F5344CB8AC3E}">
        <p14:creationId xmlns:p14="http://schemas.microsoft.com/office/powerpoint/2010/main" val="24294576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43DA10-7B5B-4609-AEBC-6C8601D61E4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AB3CCCF-14A5-4894-829D-B77FABFCA94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9543135-3F0D-4DF9-B7A1-5065B6960B9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2C7982A-B9F8-45EF-9263-09A642B8B120}"/>
              </a:ext>
            </a:extLst>
          </p:cNvPr>
          <p:cNvSpPr>
            <a:spLocks noGrp="1"/>
          </p:cNvSpPr>
          <p:nvPr>
            <p:ph type="dt" sz="half" idx="10"/>
          </p:nvPr>
        </p:nvSpPr>
        <p:spPr/>
        <p:txBody>
          <a:bodyPr/>
          <a:lstStyle/>
          <a:p>
            <a:fld id="{6E8F5F02-C538-4200-BF5A-D05DC29FC374}" type="datetimeFigureOut">
              <a:rPr lang="en-US" smtClean="0"/>
              <a:t>5/31/2020</a:t>
            </a:fld>
            <a:endParaRPr lang="en-US"/>
          </a:p>
        </p:txBody>
      </p:sp>
      <p:sp>
        <p:nvSpPr>
          <p:cNvPr id="6" name="Footer Placeholder 5">
            <a:extLst>
              <a:ext uri="{FF2B5EF4-FFF2-40B4-BE49-F238E27FC236}">
                <a16:creationId xmlns:a16="http://schemas.microsoft.com/office/drawing/2014/main" id="{31A9A6D4-8E62-4CB4-A4AF-9FC5757DD01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909EDD3-2FF9-4498-BB59-D86720246088}"/>
              </a:ext>
            </a:extLst>
          </p:cNvPr>
          <p:cNvSpPr>
            <a:spLocks noGrp="1"/>
          </p:cNvSpPr>
          <p:nvPr>
            <p:ph type="sldNum" sz="quarter" idx="12"/>
          </p:nvPr>
        </p:nvSpPr>
        <p:spPr/>
        <p:txBody>
          <a:bodyPr/>
          <a:lstStyle/>
          <a:p>
            <a:fld id="{450E837B-86A7-4B42-A6A2-53568EE9F326}" type="slidenum">
              <a:rPr lang="en-US" smtClean="0"/>
              <a:t>‹#›</a:t>
            </a:fld>
            <a:endParaRPr lang="en-US"/>
          </a:p>
        </p:txBody>
      </p:sp>
    </p:spTree>
    <p:extLst>
      <p:ext uri="{BB962C8B-B14F-4D97-AF65-F5344CB8AC3E}">
        <p14:creationId xmlns:p14="http://schemas.microsoft.com/office/powerpoint/2010/main" val="35885887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2CB5BA-0BE0-4B3C-AF48-E718BA4879F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9150F09-1A0D-410A-A888-75144C367FF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A7BF3AB-C9F1-472C-A015-B100BF21811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DBF471F-279D-4B04-A7B1-EFC65434ADF2}"/>
              </a:ext>
            </a:extLst>
          </p:cNvPr>
          <p:cNvSpPr>
            <a:spLocks noGrp="1"/>
          </p:cNvSpPr>
          <p:nvPr>
            <p:ph type="dt" sz="half" idx="10"/>
          </p:nvPr>
        </p:nvSpPr>
        <p:spPr/>
        <p:txBody>
          <a:bodyPr/>
          <a:lstStyle/>
          <a:p>
            <a:fld id="{6E8F5F02-C538-4200-BF5A-D05DC29FC374}" type="datetimeFigureOut">
              <a:rPr lang="en-US" smtClean="0"/>
              <a:t>5/31/2020</a:t>
            </a:fld>
            <a:endParaRPr lang="en-US"/>
          </a:p>
        </p:txBody>
      </p:sp>
      <p:sp>
        <p:nvSpPr>
          <p:cNvPr id="6" name="Footer Placeholder 5">
            <a:extLst>
              <a:ext uri="{FF2B5EF4-FFF2-40B4-BE49-F238E27FC236}">
                <a16:creationId xmlns:a16="http://schemas.microsoft.com/office/drawing/2014/main" id="{28FDDC78-E34E-462F-8A63-A276EEB6AD5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A5A42A4-EAB7-45E6-AF42-9DCFA809CE20}"/>
              </a:ext>
            </a:extLst>
          </p:cNvPr>
          <p:cNvSpPr>
            <a:spLocks noGrp="1"/>
          </p:cNvSpPr>
          <p:nvPr>
            <p:ph type="sldNum" sz="quarter" idx="12"/>
          </p:nvPr>
        </p:nvSpPr>
        <p:spPr/>
        <p:txBody>
          <a:bodyPr/>
          <a:lstStyle/>
          <a:p>
            <a:fld id="{450E837B-86A7-4B42-A6A2-53568EE9F326}" type="slidenum">
              <a:rPr lang="en-US" smtClean="0"/>
              <a:t>‹#›</a:t>
            </a:fld>
            <a:endParaRPr lang="en-US"/>
          </a:p>
        </p:txBody>
      </p:sp>
    </p:spTree>
    <p:extLst>
      <p:ext uri="{BB962C8B-B14F-4D97-AF65-F5344CB8AC3E}">
        <p14:creationId xmlns:p14="http://schemas.microsoft.com/office/powerpoint/2010/main" val="41240859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C3B0F99-6255-4235-9EF0-EC69AAC9F20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1495AC1-CB12-4C7C-990E-35CF533D8CE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AC31F0F-53B8-415E-BA7D-801F5FD8DF8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E8F5F02-C538-4200-BF5A-D05DC29FC374}" type="datetimeFigureOut">
              <a:rPr lang="en-US" smtClean="0"/>
              <a:t>5/31/2020</a:t>
            </a:fld>
            <a:endParaRPr lang="en-US"/>
          </a:p>
        </p:txBody>
      </p:sp>
      <p:sp>
        <p:nvSpPr>
          <p:cNvPr id="5" name="Footer Placeholder 4">
            <a:extLst>
              <a:ext uri="{FF2B5EF4-FFF2-40B4-BE49-F238E27FC236}">
                <a16:creationId xmlns:a16="http://schemas.microsoft.com/office/drawing/2014/main" id="{EBBB435C-BC65-4569-92D6-847E715E610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2A05B89-9DA9-4468-B876-26AE1873D56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50E837B-86A7-4B42-A6A2-53568EE9F326}" type="slidenum">
              <a:rPr lang="en-US" smtClean="0"/>
              <a:t>‹#›</a:t>
            </a:fld>
            <a:endParaRPr lang="en-US"/>
          </a:p>
        </p:txBody>
      </p:sp>
    </p:spTree>
    <p:extLst>
      <p:ext uri="{BB962C8B-B14F-4D97-AF65-F5344CB8AC3E}">
        <p14:creationId xmlns:p14="http://schemas.microsoft.com/office/powerpoint/2010/main" val="198521180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7.jpeg"/><Relationship Id="rId13" Type="http://schemas.openxmlformats.org/officeDocument/2006/relationships/image" Target="../media/image12.jpeg"/><Relationship Id="rId18" Type="http://schemas.openxmlformats.org/officeDocument/2006/relationships/image" Target="../media/image17.jpeg"/><Relationship Id="rId3" Type="http://schemas.openxmlformats.org/officeDocument/2006/relationships/image" Target="../media/image2.png"/><Relationship Id="rId7" Type="http://schemas.openxmlformats.org/officeDocument/2006/relationships/hyperlink" Target="http://viatamaisimpla.blogspot.com/2014/08/jocuri-de-zacut.html" TargetMode="External"/><Relationship Id="rId12" Type="http://schemas.openxmlformats.org/officeDocument/2006/relationships/image" Target="../media/image11.jpeg"/><Relationship Id="rId17" Type="http://schemas.openxmlformats.org/officeDocument/2006/relationships/image" Target="../media/image16.jpeg"/><Relationship Id="rId2" Type="http://schemas.openxmlformats.org/officeDocument/2006/relationships/notesSlide" Target="../notesSlides/notesSlide5.xml"/><Relationship Id="rId16" Type="http://schemas.openxmlformats.org/officeDocument/2006/relationships/image" Target="../media/image15.jpeg"/><Relationship Id="rId1" Type="http://schemas.openxmlformats.org/officeDocument/2006/relationships/slideLayout" Target="../slideLayouts/slideLayout2.xml"/><Relationship Id="rId6" Type="http://schemas.openxmlformats.org/officeDocument/2006/relationships/image" Target="../media/image6.jpeg"/><Relationship Id="rId11" Type="http://schemas.openxmlformats.org/officeDocument/2006/relationships/image" Target="../media/image10.jpeg"/><Relationship Id="rId5" Type="http://schemas.openxmlformats.org/officeDocument/2006/relationships/hyperlink" Target="https://chinese.stackexchange.com/questions/1491/how-do-i-say-a-loaf-of-bread" TargetMode="External"/><Relationship Id="rId15" Type="http://schemas.openxmlformats.org/officeDocument/2006/relationships/image" Target="../media/image14.jpeg"/><Relationship Id="rId10" Type="http://schemas.openxmlformats.org/officeDocument/2006/relationships/image" Target="../media/image9.jpeg"/><Relationship Id="rId19" Type="http://schemas.openxmlformats.org/officeDocument/2006/relationships/image" Target="../media/image18.jpeg"/><Relationship Id="rId4" Type="http://schemas.openxmlformats.org/officeDocument/2006/relationships/image" Target="../media/image5.jpeg"/><Relationship Id="rId9" Type="http://schemas.openxmlformats.org/officeDocument/2006/relationships/image" Target="../media/image8.jpeg"/><Relationship Id="rId14" Type="http://schemas.openxmlformats.org/officeDocument/2006/relationships/image" Target="../media/image13.jpe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2.png"/><Relationship Id="rId7" Type="http://schemas.openxmlformats.org/officeDocument/2006/relationships/diagramColors" Target="../diagrams/colors1.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15.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28.svg"/><Relationship Id="rId3" Type="http://schemas.openxmlformats.org/officeDocument/2006/relationships/image" Target="../media/image2.png"/><Relationship Id="rId7" Type="http://schemas.openxmlformats.org/officeDocument/2006/relationships/image" Target="../media/image22.svg"/><Relationship Id="rId12"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1.png"/><Relationship Id="rId11" Type="http://schemas.openxmlformats.org/officeDocument/2006/relationships/image" Target="../media/image26.svg"/><Relationship Id="rId5" Type="http://schemas.openxmlformats.org/officeDocument/2006/relationships/image" Target="../media/image20.svg"/><Relationship Id="rId15" Type="http://schemas.openxmlformats.org/officeDocument/2006/relationships/image" Target="../media/image30.sv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svg"/><Relationship Id="rId14" Type="http://schemas.openxmlformats.org/officeDocument/2006/relationships/image" Target="../media/image29.png"/></Relationships>
</file>

<file path=ppt/slides/_rels/slide16.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png"/><Relationship Id="rId7" Type="http://schemas.openxmlformats.org/officeDocument/2006/relationships/image" Target="../media/image20.sv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9.png"/><Relationship Id="rId11" Type="http://schemas.openxmlformats.org/officeDocument/2006/relationships/image" Target="../media/image36.svg"/><Relationship Id="rId5" Type="http://schemas.openxmlformats.org/officeDocument/2006/relationships/image" Target="../media/image32.svg"/><Relationship Id="rId10" Type="http://schemas.openxmlformats.org/officeDocument/2006/relationships/image" Target="../media/image35.png"/><Relationship Id="rId4" Type="http://schemas.openxmlformats.org/officeDocument/2006/relationships/image" Target="../media/image31.png"/><Relationship Id="rId9" Type="http://schemas.openxmlformats.org/officeDocument/2006/relationships/image" Target="../media/image34.svg"/></Relationships>
</file>

<file path=ppt/slides/_rels/slide17.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2.png"/><Relationship Id="rId7" Type="http://schemas.openxmlformats.org/officeDocument/2006/relationships/image" Target="../media/image36.sv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8.svg"/><Relationship Id="rId4" Type="http://schemas.openxmlformats.org/officeDocument/2006/relationships/image" Target="../media/image37.png"/><Relationship Id="rId9" Type="http://schemas.openxmlformats.org/officeDocument/2006/relationships/image" Target="../media/image40.sv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2.png"/><Relationship Id="rId7" Type="http://schemas.openxmlformats.org/officeDocument/2006/relationships/image" Target="../media/image44.sv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svg"/><Relationship Id="rId4" Type="http://schemas.openxmlformats.org/officeDocument/2006/relationships/image" Target="../media/image41.png"/><Relationship Id="rId9" Type="http://schemas.openxmlformats.org/officeDocument/2006/relationships/image" Target="../media/image46.svg"/></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8" Type="http://schemas.openxmlformats.org/officeDocument/2006/relationships/image" Target="../media/image51.png"/><Relationship Id="rId13" Type="http://schemas.openxmlformats.org/officeDocument/2006/relationships/image" Target="../media/image56.svg"/><Relationship Id="rId3" Type="http://schemas.openxmlformats.org/officeDocument/2006/relationships/image" Target="../media/image2.png"/><Relationship Id="rId7" Type="http://schemas.openxmlformats.org/officeDocument/2006/relationships/image" Target="../media/image50.svg"/><Relationship Id="rId12" Type="http://schemas.openxmlformats.org/officeDocument/2006/relationships/image" Target="../media/image55.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49.png"/><Relationship Id="rId11" Type="http://schemas.openxmlformats.org/officeDocument/2006/relationships/image" Target="../media/image54.svg"/><Relationship Id="rId5" Type="http://schemas.openxmlformats.org/officeDocument/2006/relationships/image" Target="../media/image48.svg"/><Relationship Id="rId10" Type="http://schemas.openxmlformats.org/officeDocument/2006/relationships/image" Target="../media/image53.png"/><Relationship Id="rId4" Type="http://schemas.openxmlformats.org/officeDocument/2006/relationships/image" Target="../media/image47.png"/><Relationship Id="rId9" Type="http://schemas.openxmlformats.org/officeDocument/2006/relationships/image" Target="../media/image52.svg"/></Relationships>
</file>

<file path=ppt/slides/_rels/slide21.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28.svg"/><Relationship Id="rId3" Type="http://schemas.openxmlformats.org/officeDocument/2006/relationships/image" Target="../media/image2.png"/><Relationship Id="rId7" Type="http://schemas.openxmlformats.org/officeDocument/2006/relationships/image" Target="../media/image22.svg"/><Relationship Id="rId12"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1.png"/><Relationship Id="rId11" Type="http://schemas.openxmlformats.org/officeDocument/2006/relationships/image" Target="../media/image26.svg"/><Relationship Id="rId5" Type="http://schemas.openxmlformats.org/officeDocument/2006/relationships/image" Target="../media/image20.svg"/><Relationship Id="rId15" Type="http://schemas.openxmlformats.org/officeDocument/2006/relationships/image" Target="../media/image30.sv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svg"/><Relationship Id="rId14" Type="http://schemas.openxmlformats.org/officeDocument/2006/relationships/image" Target="../media/image29.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0.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2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5.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2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2.png"/><Relationship Id="rId7" Type="http://schemas.openxmlformats.org/officeDocument/2006/relationships/image" Target="../media/image70.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_rels/slide3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73.gif"/></Relationships>
</file>

<file path=ppt/slides/_rels/slide32.xml.rels><?xml version="1.0" encoding="UTF-8" standalone="yes"?>
<Relationships xmlns="http://schemas.openxmlformats.org/package/2006/relationships"><Relationship Id="rId8" Type="http://schemas.openxmlformats.org/officeDocument/2006/relationships/image" Target="../media/image78.png"/><Relationship Id="rId13" Type="http://schemas.openxmlformats.org/officeDocument/2006/relationships/image" Target="../media/image83.svg"/><Relationship Id="rId3" Type="http://schemas.openxmlformats.org/officeDocument/2006/relationships/image" Target="../media/image2.png"/><Relationship Id="rId7" Type="http://schemas.openxmlformats.org/officeDocument/2006/relationships/image" Target="../media/image77.png"/><Relationship Id="rId12" Type="http://schemas.openxmlformats.org/officeDocument/2006/relationships/image" Target="../media/image82.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76.png"/><Relationship Id="rId11" Type="http://schemas.openxmlformats.org/officeDocument/2006/relationships/image" Target="../media/image81.png"/><Relationship Id="rId5" Type="http://schemas.openxmlformats.org/officeDocument/2006/relationships/image" Target="../media/image75.png"/><Relationship Id="rId10" Type="http://schemas.openxmlformats.org/officeDocument/2006/relationships/image" Target="../media/image80.png"/><Relationship Id="rId4" Type="http://schemas.openxmlformats.org/officeDocument/2006/relationships/image" Target="../media/image74.png"/><Relationship Id="rId9" Type="http://schemas.openxmlformats.org/officeDocument/2006/relationships/image" Target="../media/image79.png"/></Relationships>
</file>

<file path=ppt/slides/_rels/slide3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61.png"/><Relationship Id="rId4" Type="http://schemas.openxmlformats.org/officeDocument/2006/relationships/image" Target="../media/image84.png"/></Relationships>
</file>

<file path=ppt/slides/_rels/slide34.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7.png"/><Relationship Id="rId5" Type="http://schemas.openxmlformats.org/officeDocument/2006/relationships/image" Target="../media/image85.png"/><Relationship Id="rId4" Type="http://schemas.openxmlformats.org/officeDocument/2006/relationships/image" Target="../media/image63.png"/></Relationships>
</file>

<file path=ppt/slides/_rels/slide35.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64.png"/><Relationship Id="rId4" Type="http://schemas.openxmlformats.org/officeDocument/2006/relationships/image" Target="../media/image61.png"/></Relationships>
</file>

<file path=ppt/slides/_rels/slide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86.gif"/></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88.png"/></Relationships>
</file>

<file path=ppt/slides/_rels/slide4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8" Type="http://schemas.openxmlformats.org/officeDocument/2006/relationships/image" Target="../media/image91.svg"/><Relationship Id="rId3" Type="http://schemas.openxmlformats.org/officeDocument/2006/relationships/image" Target="../media/image2.png"/><Relationship Id="rId7" Type="http://schemas.openxmlformats.org/officeDocument/2006/relationships/image" Target="../media/image90.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30.svg"/><Relationship Id="rId5" Type="http://schemas.openxmlformats.org/officeDocument/2006/relationships/image" Target="../media/image29.png"/><Relationship Id="rId10" Type="http://schemas.openxmlformats.org/officeDocument/2006/relationships/image" Target="../media/image93.svg"/><Relationship Id="rId4" Type="http://schemas.openxmlformats.org/officeDocument/2006/relationships/image" Target="../media/image89.png"/><Relationship Id="rId9" Type="http://schemas.openxmlformats.org/officeDocument/2006/relationships/image" Target="../media/image92.png"/></Relationships>
</file>

<file path=ppt/slides/_rels/slide4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95.png"/><Relationship Id="rId4" Type="http://schemas.openxmlformats.org/officeDocument/2006/relationships/image" Target="../media/image94.png"/></Relationships>
</file>

<file path=ppt/slides/_rels/slide5.xml.rels><?xml version="1.0" encoding="UTF-8" standalone="yes"?>
<Relationships xmlns="http://schemas.openxmlformats.org/package/2006/relationships"><Relationship Id="rId3" Type="http://schemas.openxmlformats.org/officeDocument/2006/relationships/hyperlink" Target="https://aka.ms/download-vs" TargetMode="External"/><Relationship Id="rId2" Type="http://schemas.openxmlformats.org/officeDocument/2006/relationships/image" Target="../media/image2.png"/><Relationship Id="rId1" Type="http://schemas.openxmlformats.org/officeDocument/2006/relationships/slideLayout" Target="../slideLayouts/slideLayout5.xml"/><Relationship Id="rId6" Type="http://schemas.openxmlformats.org/officeDocument/2006/relationships/hyperlink" Target="aka.ms/download-netcore-21" TargetMode="External"/><Relationship Id="rId5" Type="http://schemas.openxmlformats.org/officeDocument/2006/relationships/hyperlink" Target="aka.ms/mlnet-cli-install" TargetMode="External"/><Relationship Id="rId4" Type="http://schemas.openxmlformats.org/officeDocument/2006/relationships/hyperlink" Target="https://dotnet.microsoft.com/download" TargetMode="External"/></Relationships>
</file>

<file path=ppt/slides/_rels/slide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8.xml"/><Relationship Id="rId1" Type="http://schemas.openxmlformats.org/officeDocument/2006/relationships/slideLayout" Target="../slideLayouts/slideLayout5.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96.png"/></Relationships>
</file>

<file path=ppt/slides/_rels/slide5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8" Type="http://schemas.openxmlformats.org/officeDocument/2006/relationships/image" Target="../media/image102.svg"/><Relationship Id="rId3" Type="http://schemas.openxmlformats.org/officeDocument/2006/relationships/image" Target="../media/image99.png"/><Relationship Id="rId7" Type="http://schemas.openxmlformats.org/officeDocument/2006/relationships/image" Target="../media/image101.png"/><Relationship Id="rId12" Type="http://schemas.openxmlformats.org/officeDocument/2006/relationships/image" Target="../media/image106.sv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20.svg"/><Relationship Id="rId11" Type="http://schemas.openxmlformats.org/officeDocument/2006/relationships/image" Target="../media/image105.png"/><Relationship Id="rId5" Type="http://schemas.openxmlformats.org/officeDocument/2006/relationships/image" Target="../media/image19.png"/><Relationship Id="rId10" Type="http://schemas.openxmlformats.org/officeDocument/2006/relationships/image" Target="../media/image104.svg"/><Relationship Id="rId4" Type="http://schemas.openxmlformats.org/officeDocument/2006/relationships/image" Target="../media/image100.svg"/><Relationship Id="rId9" Type="http://schemas.openxmlformats.org/officeDocument/2006/relationships/image" Target="../media/image103.png"/></Relationships>
</file>

<file path=ppt/slides/_rels/slide55.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10.sv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109.png"/><Relationship Id="rId5" Type="http://schemas.openxmlformats.org/officeDocument/2006/relationships/image" Target="../media/image108.svg"/><Relationship Id="rId4" Type="http://schemas.openxmlformats.org/officeDocument/2006/relationships/image" Target="../media/image107.png"/></Relationships>
</file>

<file path=ppt/slides/_rels/slide56.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2.png"/><Relationship Id="rId7" Type="http://schemas.openxmlformats.org/officeDocument/2006/relationships/diagramColors" Target="../diagrams/colors2.xml"/><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5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114.sv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113.png"/><Relationship Id="rId5" Type="http://schemas.openxmlformats.org/officeDocument/2006/relationships/image" Target="../media/image112.png"/><Relationship Id="rId4" Type="http://schemas.openxmlformats.org/officeDocument/2006/relationships/image" Target="../media/image111.svg"/></Relationships>
</file>

<file path=ppt/slides/_rels/slide5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115.png"/></Relationships>
</file>

<file path=ppt/slides/_rels/slide6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117.png"/><Relationship Id="rId4" Type="http://schemas.openxmlformats.org/officeDocument/2006/relationships/image" Target="../media/image116.png"/></Relationships>
</file>

<file path=ppt/slides/_rels/slide6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118.svg"/><Relationship Id="rId4" Type="http://schemas.openxmlformats.org/officeDocument/2006/relationships/image" Target="../media/image113.png"/></Relationships>
</file>

<file path=ppt/slides/_rels/slide7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3" Type="http://schemas.openxmlformats.org/officeDocument/2006/relationships/image" Target="../media/image119.jpeg"/><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124.png"/><Relationship Id="rId5" Type="http://schemas.openxmlformats.org/officeDocument/2006/relationships/image" Target="../media/image123.png"/><Relationship Id="rId4" Type="http://schemas.openxmlformats.org/officeDocument/2006/relationships/image" Target="../media/image122.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hyperlink" Target="http://viatamaisimpla.blogspot.com/2014/08/jocuri-de-zacut.html"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6.jpeg"/><Relationship Id="rId5" Type="http://schemas.openxmlformats.org/officeDocument/2006/relationships/hyperlink" Target="https://chinese.stackexchange.com/questions/1491/how-do-i-say-a-loaf-of-bread" TargetMode="External"/><Relationship Id="rId4" Type="http://schemas.openxmlformats.org/officeDocument/2006/relationships/image" Target="../media/image5.jpeg"/></Relationships>
</file>

<file path=ppt/slides/_rels/slide80.xml.rels><?xml version="1.0" encoding="UTF-8" standalone="yes"?>
<Relationships xmlns="http://schemas.openxmlformats.org/package/2006/relationships"><Relationship Id="rId8" Type="http://schemas.openxmlformats.org/officeDocument/2006/relationships/image" Target="../media/image130.svg"/><Relationship Id="rId3" Type="http://schemas.openxmlformats.org/officeDocument/2006/relationships/image" Target="../media/image125.png"/><Relationship Id="rId7" Type="http://schemas.openxmlformats.org/officeDocument/2006/relationships/image" Target="../media/image129.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128.svg"/><Relationship Id="rId5" Type="http://schemas.openxmlformats.org/officeDocument/2006/relationships/image" Target="../media/image127.png"/><Relationship Id="rId4" Type="http://schemas.openxmlformats.org/officeDocument/2006/relationships/image" Target="../media/image126.svg"/></Relationships>
</file>

<file path=ppt/slides/_rels/slide8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4.xml"/><Relationship Id="rId1" Type="http://schemas.openxmlformats.org/officeDocument/2006/relationships/slideLayout" Target="../slideLayouts/slideLayout2.xml"/><Relationship Id="rId5" Type="http://schemas.openxmlformats.org/officeDocument/2006/relationships/hyperlink" Target="http://blog.christianperone.com/2015/08/convolutional-neural-networks-and-feature-extraction-with-python/" TargetMode="External"/><Relationship Id="rId4" Type="http://schemas.openxmlformats.org/officeDocument/2006/relationships/image" Target="../media/image131.jpeg"/></Relationships>
</file>

<file path=ppt/slides/_rels/slide8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hyperlink" Target="https://creativecommons.org/licenses/by-sa/3.0/" TargetMode="External"/><Relationship Id="rId5" Type="http://schemas.openxmlformats.org/officeDocument/2006/relationships/hyperlink" Target="https://stats.stackexchange.com/questions/146413/why-convolutional-neural-networks-belong-to-deep-learning" TargetMode="External"/><Relationship Id="rId4" Type="http://schemas.openxmlformats.org/officeDocument/2006/relationships/image" Target="../media/image132.png"/></Relationships>
</file>

<file path=ppt/slides/_rels/slide8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6.xml"/><Relationship Id="rId1" Type="http://schemas.openxmlformats.org/officeDocument/2006/relationships/slideLayout" Target="../slideLayouts/slideLayout5.xml"/><Relationship Id="rId5" Type="http://schemas.openxmlformats.org/officeDocument/2006/relationships/image" Target="../media/image134.png"/><Relationship Id="rId4" Type="http://schemas.openxmlformats.org/officeDocument/2006/relationships/image" Target="../media/image133.png"/></Relationships>
</file>

<file path=ppt/slides/_rels/slide8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36.png"/></Relationships>
</file>

<file path=ppt/slides/_rels/slide9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8" Type="http://schemas.openxmlformats.org/officeDocument/2006/relationships/image" Target="../media/image137.png"/><Relationship Id="rId3" Type="http://schemas.openxmlformats.org/officeDocument/2006/relationships/hyperlink" Target="http://dot.net/ml" TargetMode="External"/><Relationship Id="rId7" Type="http://schemas.openxmlformats.org/officeDocument/2006/relationships/hyperlink" Target="https://aka.ms/mlnetyoutube" TargetMode="Externa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hyperlink" Target="http://aka.ms/mlnet" TargetMode="External"/><Relationship Id="rId5" Type="http://schemas.openxmlformats.org/officeDocument/2006/relationships/hyperlink" Target="http://aka.ms/mlnetdocs" TargetMode="External"/><Relationship Id="rId10" Type="http://schemas.openxmlformats.org/officeDocument/2006/relationships/image" Target="../media/image139.png"/><Relationship Id="rId4" Type="http://schemas.openxmlformats.org/officeDocument/2006/relationships/hyperlink" Target="http://aka.ms/mlnetsamples" TargetMode="External"/><Relationship Id="rId9" Type="http://schemas.openxmlformats.org/officeDocument/2006/relationships/image" Target="../media/image138.sv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7000" b="-17000"/>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58EA6B5-0123-4510-9075-E66AFC6516F9}"/>
              </a:ext>
            </a:extLst>
          </p:cNvPr>
          <p:cNvSpPr txBox="1">
            <a:spLocks/>
          </p:cNvSpPr>
          <p:nvPr/>
        </p:nvSpPr>
        <p:spPr>
          <a:xfrm>
            <a:off x="3390900" y="4831080"/>
            <a:ext cx="5760720" cy="837248"/>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5400" b="1">
                <a:solidFill>
                  <a:srgbClr val="F7B548"/>
                </a:solidFill>
              </a:rPr>
              <a:t>Training Workshop</a:t>
            </a:r>
          </a:p>
        </p:txBody>
      </p:sp>
    </p:spTree>
    <p:extLst>
      <p:ext uri="{BB962C8B-B14F-4D97-AF65-F5344CB8AC3E}">
        <p14:creationId xmlns:p14="http://schemas.microsoft.com/office/powerpoint/2010/main" val="16415803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7000" b="-17000"/>
          </a:stretch>
        </a:blip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2351181-4BA7-4792-B87E-25B835D3C533}"/>
              </a:ext>
            </a:extLst>
          </p:cNvPr>
          <p:cNvSpPr txBox="1"/>
          <p:nvPr/>
        </p:nvSpPr>
        <p:spPr>
          <a:xfrm>
            <a:off x="548889" y="6481683"/>
            <a:ext cx="1730115" cy="369332"/>
          </a:xfrm>
          <a:prstGeom prst="rect">
            <a:avLst/>
          </a:prstGeom>
          <a:noFill/>
        </p:spPr>
        <p:txBody>
          <a:bodyPr wrap="square" rtlCol="0">
            <a:spAutoFit/>
          </a:bodyPr>
          <a:lstStyle/>
          <a:p>
            <a:pPr algn="ctr"/>
            <a:r>
              <a:rPr lang="en-US" b="1">
                <a:solidFill>
                  <a:schemeClr val="bg1"/>
                </a:solidFill>
              </a:rPr>
              <a:t>Phase 1.0</a:t>
            </a:r>
          </a:p>
        </p:txBody>
      </p:sp>
      <p:sp>
        <p:nvSpPr>
          <p:cNvPr id="9" name="Title 1">
            <a:extLst>
              <a:ext uri="{FF2B5EF4-FFF2-40B4-BE49-F238E27FC236}">
                <a16:creationId xmlns:a16="http://schemas.microsoft.com/office/drawing/2014/main" id="{BADAFA39-48EF-4257-819B-77E983D0D7AE}"/>
              </a:ext>
            </a:extLst>
          </p:cNvPr>
          <p:cNvSpPr txBox="1">
            <a:spLocks/>
          </p:cNvSpPr>
          <p:nvPr/>
        </p:nvSpPr>
        <p:spPr>
          <a:xfrm>
            <a:off x="0" y="78726"/>
            <a:ext cx="12192000" cy="80242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solidFill>
                  <a:schemeClr val="bg1"/>
                </a:solidFill>
              </a:rPr>
              <a:t>Machine Learning</a:t>
            </a:r>
          </a:p>
        </p:txBody>
      </p:sp>
      <p:sp>
        <p:nvSpPr>
          <p:cNvPr id="6" name="TextBox 5">
            <a:extLst>
              <a:ext uri="{FF2B5EF4-FFF2-40B4-BE49-F238E27FC236}">
                <a16:creationId xmlns:a16="http://schemas.microsoft.com/office/drawing/2014/main" id="{F675885C-4CA6-4F1A-A325-8BF29A07F7AF}"/>
              </a:ext>
            </a:extLst>
          </p:cNvPr>
          <p:cNvSpPr txBox="1"/>
          <p:nvPr/>
        </p:nvSpPr>
        <p:spPr>
          <a:xfrm>
            <a:off x="3968385" y="6858000"/>
            <a:ext cx="5965372" cy="646331"/>
          </a:xfrm>
          <a:prstGeom prst="rect">
            <a:avLst/>
          </a:prstGeom>
          <a:noFill/>
        </p:spPr>
        <p:txBody>
          <a:bodyPr wrap="square" rtlCol="0">
            <a:spAutoFit/>
          </a:bodyPr>
          <a:lstStyle/>
          <a:p>
            <a:r>
              <a:rPr lang="en-US">
                <a:solidFill>
                  <a:schemeClr val="bg1"/>
                </a:solidFill>
              </a:rPr>
              <a:t>Insert a bunch of if-else statements here to show that not scalable – insert MACHINE LEARNING</a:t>
            </a:r>
          </a:p>
        </p:txBody>
      </p:sp>
      <p:pic>
        <p:nvPicPr>
          <p:cNvPr id="12" name="Picture 11" descr="A close up of food&#10;&#10;Description automatically generated">
            <a:extLst>
              <a:ext uri="{FF2B5EF4-FFF2-40B4-BE49-F238E27FC236}">
                <a16:creationId xmlns:a16="http://schemas.microsoft.com/office/drawing/2014/main" id="{237A10AF-7E41-49B6-8650-63F7D619762C}"/>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969394" y="1013641"/>
            <a:ext cx="2619219" cy="1951318"/>
          </a:xfrm>
          <a:prstGeom prst="rect">
            <a:avLst/>
          </a:prstGeom>
        </p:spPr>
      </p:pic>
      <p:pic>
        <p:nvPicPr>
          <p:cNvPr id="15" name="Picture 14" descr="A dog lying on the ground&#10;&#10;Description automatically generated">
            <a:extLst>
              <a:ext uri="{FF2B5EF4-FFF2-40B4-BE49-F238E27FC236}">
                <a16:creationId xmlns:a16="http://schemas.microsoft.com/office/drawing/2014/main" id="{DDA61B9B-7CF4-4ECA-BB5F-7B4241A0E788}"/>
              </a:ext>
            </a:extLst>
          </p:cNvPr>
          <p:cNvPicPr>
            <a:picLocks noChangeAspect="1"/>
          </p:cNvPicPr>
          <p:nvPr/>
        </p:nvPicPr>
        <p:blipFill rotWithShape="1">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rcRect t="12642" b="12848"/>
          <a:stretch/>
        </p:blipFill>
        <p:spPr>
          <a:xfrm>
            <a:off x="969394" y="3143030"/>
            <a:ext cx="2618874" cy="1951318"/>
          </a:xfrm>
          <a:prstGeom prst="rect">
            <a:avLst/>
          </a:prstGeom>
        </p:spPr>
      </p:pic>
      <p:sp>
        <p:nvSpPr>
          <p:cNvPr id="19" name="TextBox 18">
            <a:extLst>
              <a:ext uri="{FF2B5EF4-FFF2-40B4-BE49-F238E27FC236}">
                <a16:creationId xmlns:a16="http://schemas.microsoft.com/office/drawing/2014/main" id="{097F886D-102F-4FF0-ACF3-22A313E49FA8}"/>
              </a:ext>
            </a:extLst>
          </p:cNvPr>
          <p:cNvSpPr txBox="1"/>
          <p:nvPr/>
        </p:nvSpPr>
        <p:spPr>
          <a:xfrm>
            <a:off x="5262665" y="2450532"/>
            <a:ext cx="2052536" cy="1384995"/>
          </a:xfrm>
          <a:prstGeom prst="rect">
            <a:avLst/>
          </a:prstGeom>
          <a:noFill/>
        </p:spPr>
        <p:txBody>
          <a:bodyPr wrap="square" rtlCol="0">
            <a:spAutoFit/>
          </a:bodyPr>
          <a:lstStyle/>
          <a:p>
            <a:pPr algn="ctr"/>
            <a:r>
              <a:rPr lang="en-US" sz="2800">
                <a:solidFill>
                  <a:schemeClr val="bg1"/>
                </a:solidFill>
              </a:rPr>
              <a:t>Bread </a:t>
            </a:r>
          </a:p>
          <a:p>
            <a:pPr algn="ctr"/>
            <a:r>
              <a:rPr lang="en-US" sz="2800">
                <a:solidFill>
                  <a:schemeClr val="bg1"/>
                </a:solidFill>
              </a:rPr>
              <a:t>or </a:t>
            </a:r>
          </a:p>
          <a:p>
            <a:pPr algn="ctr"/>
            <a:r>
              <a:rPr lang="en-US" sz="2800">
                <a:solidFill>
                  <a:schemeClr val="bg1"/>
                </a:solidFill>
              </a:rPr>
              <a:t>not bread?</a:t>
            </a:r>
          </a:p>
        </p:txBody>
      </p:sp>
      <p:cxnSp>
        <p:nvCxnSpPr>
          <p:cNvPr id="21" name="Straight Arrow Connector 20">
            <a:extLst>
              <a:ext uri="{FF2B5EF4-FFF2-40B4-BE49-F238E27FC236}">
                <a16:creationId xmlns:a16="http://schemas.microsoft.com/office/drawing/2014/main" id="{81D6CD64-18D5-4405-BEAF-C2336850F7D3}"/>
              </a:ext>
            </a:extLst>
          </p:cNvPr>
          <p:cNvCxnSpPr>
            <a:stCxn id="12" idx="3"/>
            <a:endCxn id="19" idx="1"/>
          </p:cNvCxnSpPr>
          <p:nvPr/>
        </p:nvCxnSpPr>
        <p:spPr>
          <a:xfrm>
            <a:off x="3588613" y="1989300"/>
            <a:ext cx="1674052" cy="1153730"/>
          </a:xfrm>
          <a:prstGeom prst="straightConnector1">
            <a:avLst/>
          </a:prstGeom>
          <a:ln w="38100">
            <a:solidFill>
              <a:srgbClr val="F8F8F8"/>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EA1E928A-3642-4DB4-BD37-35BCE4B518A0}"/>
              </a:ext>
            </a:extLst>
          </p:cNvPr>
          <p:cNvCxnSpPr>
            <a:stCxn id="15" idx="3"/>
            <a:endCxn id="19" idx="1"/>
          </p:cNvCxnSpPr>
          <p:nvPr/>
        </p:nvCxnSpPr>
        <p:spPr>
          <a:xfrm flipV="1">
            <a:off x="3588268" y="3143030"/>
            <a:ext cx="1674397" cy="975659"/>
          </a:xfrm>
          <a:prstGeom prst="straightConnector1">
            <a:avLst/>
          </a:prstGeom>
          <a:ln w="38100">
            <a:solidFill>
              <a:srgbClr val="F8F8F8"/>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679BF3F7-3A12-4308-B16D-2FFF0202F4DE}"/>
              </a:ext>
            </a:extLst>
          </p:cNvPr>
          <p:cNvCxnSpPr>
            <a:cxnSpLocks/>
            <a:stCxn id="19" idx="3"/>
          </p:cNvCxnSpPr>
          <p:nvPr/>
        </p:nvCxnSpPr>
        <p:spPr>
          <a:xfrm flipV="1">
            <a:off x="7315201" y="3143029"/>
            <a:ext cx="1482381" cy="1"/>
          </a:xfrm>
          <a:prstGeom prst="straightConnector1">
            <a:avLst/>
          </a:prstGeom>
          <a:ln w="38100">
            <a:solidFill>
              <a:srgbClr val="F8F8F8"/>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6F01B0C2-91C0-446D-9984-3E758307C820}"/>
              </a:ext>
            </a:extLst>
          </p:cNvPr>
          <p:cNvSpPr txBox="1"/>
          <p:nvPr/>
        </p:nvSpPr>
        <p:spPr>
          <a:xfrm>
            <a:off x="9469747" y="490421"/>
            <a:ext cx="2052536" cy="523220"/>
          </a:xfrm>
          <a:prstGeom prst="rect">
            <a:avLst/>
          </a:prstGeom>
          <a:noFill/>
        </p:spPr>
        <p:txBody>
          <a:bodyPr wrap="square" rtlCol="0">
            <a:spAutoFit/>
          </a:bodyPr>
          <a:lstStyle/>
          <a:p>
            <a:pPr algn="ctr"/>
            <a:r>
              <a:rPr lang="en-US" sz="2800">
                <a:solidFill>
                  <a:schemeClr val="bg1"/>
                </a:solidFill>
              </a:rPr>
              <a:t>Bread</a:t>
            </a:r>
          </a:p>
        </p:txBody>
      </p:sp>
      <p:sp>
        <p:nvSpPr>
          <p:cNvPr id="14" name="TextBox 13">
            <a:extLst>
              <a:ext uri="{FF2B5EF4-FFF2-40B4-BE49-F238E27FC236}">
                <a16:creationId xmlns:a16="http://schemas.microsoft.com/office/drawing/2014/main" id="{AFD10094-77E4-46DA-BC1A-B6CE091798B8}"/>
              </a:ext>
            </a:extLst>
          </p:cNvPr>
          <p:cNvSpPr txBox="1"/>
          <p:nvPr/>
        </p:nvSpPr>
        <p:spPr>
          <a:xfrm>
            <a:off x="9346803" y="3466867"/>
            <a:ext cx="2052536" cy="523220"/>
          </a:xfrm>
          <a:prstGeom prst="rect">
            <a:avLst/>
          </a:prstGeom>
          <a:noFill/>
        </p:spPr>
        <p:txBody>
          <a:bodyPr wrap="square" rtlCol="0">
            <a:spAutoFit/>
          </a:bodyPr>
          <a:lstStyle/>
          <a:p>
            <a:pPr algn="ctr"/>
            <a:r>
              <a:rPr lang="en-US" sz="2800">
                <a:solidFill>
                  <a:schemeClr val="bg1"/>
                </a:solidFill>
              </a:rPr>
              <a:t>Not bread</a:t>
            </a:r>
          </a:p>
        </p:txBody>
      </p:sp>
      <p:pic>
        <p:nvPicPr>
          <p:cNvPr id="1028" name="Picture 4" descr="See the source image">
            <a:extLst>
              <a:ext uri="{FF2B5EF4-FFF2-40B4-BE49-F238E27FC236}">
                <a16:creationId xmlns:a16="http://schemas.microsoft.com/office/drawing/2014/main" id="{10600FF6-D61A-4961-AA5A-059C894E4FA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135313" y="1104954"/>
            <a:ext cx="668868" cy="53658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See the source image">
            <a:extLst>
              <a:ext uri="{FF2B5EF4-FFF2-40B4-BE49-F238E27FC236}">
                <a16:creationId xmlns:a16="http://schemas.microsoft.com/office/drawing/2014/main" id="{12079178-47B0-4887-A302-F3EC1629A77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046940" y="1096971"/>
            <a:ext cx="784447" cy="52322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See the source image">
            <a:extLst>
              <a:ext uri="{FF2B5EF4-FFF2-40B4-BE49-F238E27FC236}">
                <a16:creationId xmlns:a16="http://schemas.microsoft.com/office/drawing/2014/main" id="{A20D1191-2110-46AC-8F5B-BC0063E0DD4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994046" y="1115455"/>
            <a:ext cx="810585" cy="54039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E60D126A-7A47-4586-B78B-FAFA29F17FF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117410" y="1971295"/>
            <a:ext cx="704674" cy="52322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See the source image">
            <a:extLst>
              <a:ext uri="{FF2B5EF4-FFF2-40B4-BE49-F238E27FC236}">
                <a16:creationId xmlns:a16="http://schemas.microsoft.com/office/drawing/2014/main" id="{8EECDD16-727A-481E-AD6A-CEFAAE6FB553}"/>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046940" y="1963611"/>
            <a:ext cx="803178" cy="534462"/>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See the source image">
            <a:extLst>
              <a:ext uri="{FF2B5EF4-FFF2-40B4-BE49-F238E27FC236}">
                <a16:creationId xmlns:a16="http://schemas.microsoft.com/office/drawing/2014/main" id="{5ABC827C-A71F-45E2-B84C-A7D7361C2CA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994046" y="1944438"/>
            <a:ext cx="783443" cy="522295"/>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a:extLst>
              <a:ext uri="{FF2B5EF4-FFF2-40B4-BE49-F238E27FC236}">
                <a16:creationId xmlns:a16="http://schemas.microsoft.com/office/drawing/2014/main" id="{F93395B3-2263-41DE-B2C0-843F2ABD468B}"/>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070525" y="4094765"/>
            <a:ext cx="798443" cy="598832"/>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See the source image">
            <a:extLst>
              <a:ext uri="{FF2B5EF4-FFF2-40B4-BE49-F238E27FC236}">
                <a16:creationId xmlns:a16="http://schemas.microsoft.com/office/drawing/2014/main" id="{1D493DCC-AD7C-40DD-AF15-C7CC645F96F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1004532" y="4094765"/>
            <a:ext cx="762470" cy="580520"/>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See the source image">
            <a:extLst>
              <a:ext uri="{FF2B5EF4-FFF2-40B4-BE49-F238E27FC236}">
                <a16:creationId xmlns:a16="http://schemas.microsoft.com/office/drawing/2014/main" id="{10FF7DB9-5D8E-4D1A-B993-0D827BD2C781}"/>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0046940" y="4089854"/>
            <a:ext cx="769377" cy="598832"/>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See the source image">
            <a:extLst>
              <a:ext uri="{FF2B5EF4-FFF2-40B4-BE49-F238E27FC236}">
                <a16:creationId xmlns:a16="http://schemas.microsoft.com/office/drawing/2014/main" id="{5735CDDC-D341-4E38-B3B9-0290AE6F5902}"/>
              </a:ext>
            </a:extLst>
          </p:cNvPr>
          <p:cNvPicPr>
            <a:picLocks noChangeAspect="1" noChangeArrowheads="1"/>
          </p:cNvPicPr>
          <p:nvPr/>
        </p:nvPicPr>
        <p:blipFill rotWithShape="1">
          <a:blip r:embed="rId17">
            <a:extLst>
              <a:ext uri="{28A0092B-C50C-407E-A947-70E740481C1C}">
                <a14:useLocalDpi xmlns:a14="http://schemas.microsoft.com/office/drawing/2010/main" val="0"/>
              </a:ext>
            </a:extLst>
          </a:blip>
          <a:srcRect l="64" t="6162" r="27693" b="3866"/>
          <a:stretch/>
        </p:blipFill>
        <p:spPr bwMode="auto">
          <a:xfrm>
            <a:off x="9108962" y="4958881"/>
            <a:ext cx="721568" cy="598829"/>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descr="See the source image">
            <a:extLst>
              <a:ext uri="{FF2B5EF4-FFF2-40B4-BE49-F238E27FC236}">
                <a16:creationId xmlns:a16="http://schemas.microsoft.com/office/drawing/2014/main" id="{836FAB55-0BE2-4D13-9F7E-1DB843545D35}"/>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0055510" y="4975608"/>
            <a:ext cx="752235" cy="565374"/>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26" descr="See the source image">
            <a:extLst>
              <a:ext uri="{FF2B5EF4-FFF2-40B4-BE49-F238E27FC236}">
                <a16:creationId xmlns:a16="http://schemas.microsoft.com/office/drawing/2014/main" id="{6539C2DF-70DA-40EE-AAC2-E4008F23DF39}"/>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0994046" y="4958959"/>
            <a:ext cx="769376" cy="555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2558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2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3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3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3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3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3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4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4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4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04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04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0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7000" b="-17000"/>
          </a:stretch>
        </a:blip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2351181-4BA7-4792-B87E-25B835D3C533}"/>
              </a:ext>
            </a:extLst>
          </p:cNvPr>
          <p:cNvSpPr txBox="1"/>
          <p:nvPr/>
        </p:nvSpPr>
        <p:spPr>
          <a:xfrm>
            <a:off x="548889" y="6481683"/>
            <a:ext cx="1730115" cy="369332"/>
          </a:xfrm>
          <a:prstGeom prst="rect">
            <a:avLst/>
          </a:prstGeom>
          <a:noFill/>
        </p:spPr>
        <p:txBody>
          <a:bodyPr wrap="square" rtlCol="0">
            <a:spAutoFit/>
          </a:bodyPr>
          <a:lstStyle/>
          <a:p>
            <a:pPr algn="ctr"/>
            <a:r>
              <a:rPr lang="en-US" b="1">
                <a:solidFill>
                  <a:schemeClr val="bg1"/>
                </a:solidFill>
              </a:rPr>
              <a:t>Phase 1.0</a:t>
            </a:r>
          </a:p>
        </p:txBody>
      </p:sp>
      <p:sp>
        <p:nvSpPr>
          <p:cNvPr id="9" name="Title 1">
            <a:extLst>
              <a:ext uri="{FF2B5EF4-FFF2-40B4-BE49-F238E27FC236}">
                <a16:creationId xmlns:a16="http://schemas.microsoft.com/office/drawing/2014/main" id="{BADAFA39-48EF-4257-819B-77E983D0D7AE}"/>
              </a:ext>
            </a:extLst>
          </p:cNvPr>
          <p:cNvSpPr txBox="1">
            <a:spLocks/>
          </p:cNvSpPr>
          <p:nvPr/>
        </p:nvSpPr>
        <p:spPr>
          <a:xfrm>
            <a:off x="0" y="78726"/>
            <a:ext cx="12192000" cy="80242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solidFill>
                  <a:schemeClr val="bg1"/>
                </a:solidFill>
              </a:rPr>
              <a:t>Artificial Intelligence vs. Machine Learning</a:t>
            </a:r>
          </a:p>
        </p:txBody>
      </p:sp>
      <p:sp>
        <p:nvSpPr>
          <p:cNvPr id="3" name="Rectangle: Rounded Corners 2">
            <a:extLst>
              <a:ext uri="{FF2B5EF4-FFF2-40B4-BE49-F238E27FC236}">
                <a16:creationId xmlns:a16="http://schemas.microsoft.com/office/drawing/2014/main" id="{08871CCB-5356-4366-BE1E-1595F178B1F7}"/>
              </a:ext>
            </a:extLst>
          </p:cNvPr>
          <p:cNvSpPr/>
          <p:nvPr/>
        </p:nvSpPr>
        <p:spPr>
          <a:xfrm>
            <a:off x="4735830" y="2125980"/>
            <a:ext cx="2720340" cy="1211580"/>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b="1"/>
              <a:t>Artificial Intelligence</a:t>
            </a:r>
          </a:p>
        </p:txBody>
      </p:sp>
      <p:sp>
        <p:nvSpPr>
          <p:cNvPr id="4" name="Rectangle: Rounded Corners 3">
            <a:extLst>
              <a:ext uri="{FF2B5EF4-FFF2-40B4-BE49-F238E27FC236}">
                <a16:creationId xmlns:a16="http://schemas.microsoft.com/office/drawing/2014/main" id="{1DC60705-8B01-4DC9-BBCF-BF40D3E79BA2}"/>
              </a:ext>
            </a:extLst>
          </p:cNvPr>
          <p:cNvSpPr/>
          <p:nvPr/>
        </p:nvSpPr>
        <p:spPr>
          <a:xfrm>
            <a:off x="4735830" y="3976599"/>
            <a:ext cx="2720340" cy="1211580"/>
          </a:xfrm>
          <a:prstGeom prst="roundRect">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US" b="1"/>
              <a:t>Machine Learning</a:t>
            </a:r>
          </a:p>
        </p:txBody>
      </p:sp>
      <p:cxnSp>
        <p:nvCxnSpPr>
          <p:cNvPr id="8" name="Straight Arrow Connector 7">
            <a:extLst>
              <a:ext uri="{FF2B5EF4-FFF2-40B4-BE49-F238E27FC236}">
                <a16:creationId xmlns:a16="http://schemas.microsoft.com/office/drawing/2014/main" id="{A100DB83-FA7E-4BEF-8750-F926A1A63AE4}"/>
              </a:ext>
            </a:extLst>
          </p:cNvPr>
          <p:cNvCxnSpPr>
            <a:cxnSpLocks/>
          </p:cNvCxnSpPr>
          <p:nvPr/>
        </p:nvCxnSpPr>
        <p:spPr>
          <a:xfrm>
            <a:off x="3108960" y="2548890"/>
            <a:ext cx="1626870" cy="0"/>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5FB6F6C6-5FDB-45B7-89A0-96DECA349834}"/>
              </a:ext>
            </a:extLst>
          </p:cNvPr>
          <p:cNvCxnSpPr>
            <a:cxnSpLocks/>
          </p:cNvCxnSpPr>
          <p:nvPr/>
        </p:nvCxnSpPr>
        <p:spPr>
          <a:xfrm>
            <a:off x="3108960" y="2994660"/>
            <a:ext cx="1626870" cy="0"/>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5CBBF67C-2B19-44A5-B1A2-00A09DA822D6}"/>
              </a:ext>
            </a:extLst>
          </p:cNvPr>
          <p:cNvCxnSpPr>
            <a:cxnSpLocks/>
          </p:cNvCxnSpPr>
          <p:nvPr/>
        </p:nvCxnSpPr>
        <p:spPr>
          <a:xfrm>
            <a:off x="3108960" y="4392930"/>
            <a:ext cx="1626870" cy="0"/>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2638DC1E-9618-4A73-BDF8-8D57C85FD501}"/>
              </a:ext>
            </a:extLst>
          </p:cNvPr>
          <p:cNvCxnSpPr>
            <a:cxnSpLocks/>
          </p:cNvCxnSpPr>
          <p:nvPr/>
        </p:nvCxnSpPr>
        <p:spPr>
          <a:xfrm>
            <a:off x="3108960" y="4838700"/>
            <a:ext cx="1626870" cy="0"/>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D26AE4F4-7701-4F8B-818D-C38D29F0D15E}"/>
              </a:ext>
            </a:extLst>
          </p:cNvPr>
          <p:cNvSpPr txBox="1"/>
          <p:nvPr/>
        </p:nvSpPr>
        <p:spPr>
          <a:xfrm>
            <a:off x="1556461" y="2270105"/>
            <a:ext cx="1469605" cy="461665"/>
          </a:xfrm>
          <a:prstGeom prst="rect">
            <a:avLst/>
          </a:prstGeom>
          <a:noFill/>
        </p:spPr>
        <p:txBody>
          <a:bodyPr wrap="square" rtlCol="0">
            <a:spAutoFit/>
          </a:bodyPr>
          <a:lstStyle/>
          <a:p>
            <a:pPr algn="r"/>
            <a:r>
              <a:rPr lang="en-US" sz="2400">
                <a:solidFill>
                  <a:schemeClr val="bg1"/>
                </a:solidFill>
              </a:rPr>
              <a:t>Rules</a:t>
            </a:r>
          </a:p>
        </p:txBody>
      </p:sp>
      <p:sp>
        <p:nvSpPr>
          <p:cNvPr id="24" name="TextBox 23">
            <a:extLst>
              <a:ext uri="{FF2B5EF4-FFF2-40B4-BE49-F238E27FC236}">
                <a16:creationId xmlns:a16="http://schemas.microsoft.com/office/drawing/2014/main" id="{2549823B-4F34-4774-A385-DD9F8E097E03}"/>
              </a:ext>
            </a:extLst>
          </p:cNvPr>
          <p:cNvSpPr txBox="1"/>
          <p:nvPr/>
        </p:nvSpPr>
        <p:spPr>
          <a:xfrm>
            <a:off x="1564985" y="2715874"/>
            <a:ext cx="1469605" cy="461665"/>
          </a:xfrm>
          <a:prstGeom prst="rect">
            <a:avLst/>
          </a:prstGeom>
          <a:noFill/>
        </p:spPr>
        <p:txBody>
          <a:bodyPr wrap="square" rtlCol="0">
            <a:spAutoFit/>
          </a:bodyPr>
          <a:lstStyle/>
          <a:p>
            <a:pPr algn="r"/>
            <a:r>
              <a:rPr lang="en-US" sz="2400">
                <a:solidFill>
                  <a:schemeClr val="bg1"/>
                </a:solidFill>
              </a:rPr>
              <a:t>Data</a:t>
            </a:r>
          </a:p>
        </p:txBody>
      </p:sp>
      <p:sp>
        <p:nvSpPr>
          <p:cNvPr id="26" name="TextBox 25">
            <a:extLst>
              <a:ext uri="{FF2B5EF4-FFF2-40B4-BE49-F238E27FC236}">
                <a16:creationId xmlns:a16="http://schemas.microsoft.com/office/drawing/2014/main" id="{B52B0901-3A78-4629-B574-0A9545D17E2D}"/>
              </a:ext>
            </a:extLst>
          </p:cNvPr>
          <p:cNvSpPr txBox="1"/>
          <p:nvPr/>
        </p:nvSpPr>
        <p:spPr>
          <a:xfrm>
            <a:off x="1633565" y="4120724"/>
            <a:ext cx="1469605" cy="461665"/>
          </a:xfrm>
          <a:prstGeom prst="rect">
            <a:avLst/>
          </a:prstGeom>
          <a:noFill/>
        </p:spPr>
        <p:txBody>
          <a:bodyPr wrap="square" rtlCol="0">
            <a:spAutoFit/>
          </a:bodyPr>
          <a:lstStyle/>
          <a:p>
            <a:pPr algn="r"/>
            <a:r>
              <a:rPr lang="en-US" sz="2400">
                <a:solidFill>
                  <a:schemeClr val="bg1"/>
                </a:solidFill>
              </a:rPr>
              <a:t>Data</a:t>
            </a:r>
          </a:p>
        </p:txBody>
      </p:sp>
      <p:sp>
        <p:nvSpPr>
          <p:cNvPr id="28" name="TextBox 27">
            <a:extLst>
              <a:ext uri="{FF2B5EF4-FFF2-40B4-BE49-F238E27FC236}">
                <a16:creationId xmlns:a16="http://schemas.microsoft.com/office/drawing/2014/main" id="{FB63A098-54EF-487B-B315-2AB9E12BD82C}"/>
              </a:ext>
            </a:extLst>
          </p:cNvPr>
          <p:cNvSpPr txBox="1"/>
          <p:nvPr/>
        </p:nvSpPr>
        <p:spPr>
          <a:xfrm>
            <a:off x="1633565" y="4582389"/>
            <a:ext cx="1469605" cy="461665"/>
          </a:xfrm>
          <a:prstGeom prst="rect">
            <a:avLst/>
          </a:prstGeom>
          <a:noFill/>
        </p:spPr>
        <p:txBody>
          <a:bodyPr wrap="square" rtlCol="0">
            <a:spAutoFit/>
          </a:bodyPr>
          <a:lstStyle/>
          <a:p>
            <a:pPr algn="r"/>
            <a:r>
              <a:rPr lang="en-US" sz="2400">
                <a:solidFill>
                  <a:schemeClr val="bg1"/>
                </a:solidFill>
              </a:rPr>
              <a:t>Answers</a:t>
            </a:r>
          </a:p>
        </p:txBody>
      </p:sp>
      <p:cxnSp>
        <p:nvCxnSpPr>
          <p:cNvPr id="30" name="Straight Arrow Connector 29">
            <a:extLst>
              <a:ext uri="{FF2B5EF4-FFF2-40B4-BE49-F238E27FC236}">
                <a16:creationId xmlns:a16="http://schemas.microsoft.com/office/drawing/2014/main" id="{A87EF102-641B-4FFA-B120-EE4B2DD8CC84}"/>
              </a:ext>
            </a:extLst>
          </p:cNvPr>
          <p:cNvCxnSpPr>
            <a:cxnSpLocks/>
          </p:cNvCxnSpPr>
          <p:nvPr/>
        </p:nvCxnSpPr>
        <p:spPr>
          <a:xfrm>
            <a:off x="7456170" y="2747010"/>
            <a:ext cx="1626870" cy="0"/>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D0AFE1CA-6E91-4EE8-AA8B-0630A8A9B1B8}"/>
              </a:ext>
            </a:extLst>
          </p:cNvPr>
          <p:cNvCxnSpPr>
            <a:cxnSpLocks/>
          </p:cNvCxnSpPr>
          <p:nvPr/>
        </p:nvCxnSpPr>
        <p:spPr>
          <a:xfrm>
            <a:off x="7456170" y="4582389"/>
            <a:ext cx="1626870" cy="0"/>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6A14B200-3898-43F6-8B82-3DF1D6B5AE48}"/>
              </a:ext>
            </a:extLst>
          </p:cNvPr>
          <p:cNvSpPr txBox="1"/>
          <p:nvPr/>
        </p:nvSpPr>
        <p:spPr>
          <a:xfrm>
            <a:off x="9036792" y="2485695"/>
            <a:ext cx="1469605" cy="461665"/>
          </a:xfrm>
          <a:prstGeom prst="rect">
            <a:avLst/>
          </a:prstGeom>
          <a:noFill/>
        </p:spPr>
        <p:txBody>
          <a:bodyPr wrap="square" rtlCol="0">
            <a:spAutoFit/>
          </a:bodyPr>
          <a:lstStyle/>
          <a:p>
            <a:r>
              <a:rPr lang="en-US" sz="2400">
                <a:solidFill>
                  <a:schemeClr val="bg1"/>
                </a:solidFill>
              </a:rPr>
              <a:t>Answers</a:t>
            </a:r>
          </a:p>
        </p:txBody>
      </p:sp>
      <p:sp>
        <p:nvSpPr>
          <p:cNvPr id="36" name="TextBox 35">
            <a:extLst>
              <a:ext uri="{FF2B5EF4-FFF2-40B4-BE49-F238E27FC236}">
                <a16:creationId xmlns:a16="http://schemas.microsoft.com/office/drawing/2014/main" id="{42B62C41-5F41-4995-9BBD-FF2002D87DEF}"/>
              </a:ext>
            </a:extLst>
          </p:cNvPr>
          <p:cNvSpPr txBox="1"/>
          <p:nvPr/>
        </p:nvSpPr>
        <p:spPr>
          <a:xfrm>
            <a:off x="9083040" y="4351555"/>
            <a:ext cx="1469605" cy="461665"/>
          </a:xfrm>
          <a:prstGeom prst="rect">
            <a:avLst/>
          </a:prstGeom>
          <a:noFill/>
        </p:spPr>
        <p:txBody>
          <a:bodyPr wrap="square" rtlCol="0">
            <a:spAutoFit/>
          </a:bodyPr>
          <a:lstStyle/>
          <a:p>
            <a:r>
              <a:rPr lang="en-US" sz="2400">
                <a:solidFill>
                  <a:schemeClr val="bg1"/>
                </a:solidFill>
              </a:rPr>
              <a:t>Rules</a:t>
            </a:r>
          </a:p>
        </p:txBody>
      </p:sp>
    </p:spTree>
    <p:extLst>
      <p:ext uri="{BB962C8B-B14F-4D97-AF65-F5344CB8AC3E}">
        <p14:creationId xmlns:p14="http://schemas.microsoft.com/office/powerpoint/2010/main" val="3451886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22" grpId="0"/>
      <p:bldP spid="24" grpId="0"/>
      <p:bldP spid="26" grpId="0"/>
      <p:bldP spid="28" grpId="0"/>
      <p:bldP spid="34" grpId="0"/>
      <p:bldP spid="36"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7000" b="-17000"/>
          </a:stretch>
        </a:blip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2351181-4BA7-4792-B87E-25B835D3C533}"/>
              </a:ext>
            </a:extLst>
          </p:cNvPr>
          <p:cNvSpPr txBox="1"/>
          <p:nvPr/>
        </p:nvSpPr>
        <p:spPr>
          <a:xfrm>
            <a:off x="548889" y="6481683"/>
            <a:ext cx="1730115" cy="369332"/>
          </a:xfrm>
          <a:prstGeom prst="rect">
            <a:avLst/>
          </a:prstGeom>
          <a:noFill/>
        </p:spPr>
        <p:txBody>
          <a:bodyPr wrap="square" rtlCol="0">
            <a:spAutoFit/>
          </a:bodyPr>
          <a:lstStyle/>
          <a:p>
            <a:pPr algn="ctr"/>
            <a:r>
              <a:rPr lang="en-US" b="1">
                <a:solidFill>
                  <a:schemeClr val="bg1"/>
                </a:solidFill>
              </a:rPr>
              <a:t>Phase 1.0</a:t>
            </a:r>
          </a:p>
        </p:txBody>
      </p:sp>
      <p:sp>
        <p:nvSpPr>
          <p:cNvPr id="9" name="Title 1">
            <a:extLst>
              <a:ext uri="{FF2B5EF4-FFF2-40B4-BE49-F238E27FC236}">
                <a16:creationId xmlns:a16="http://schemas.microsoft.com/office/drawing/2014/main" id="{BADAFA39-48EF-4257-819B-77E983D0D7AE}"/>
              </a:ext>
            </a:extLst>
          </p:cNvPr>
          <p:cNvSpPr txBox="1">
            <a:spLocks/>
          </p:cNvSpPr>
          <p:nvPr/>
        </p:nvSpPr>
        <p:spPr>
          <a:xfrm>
            <a:off x="0" y="78726"/>
            <a:ext cx="12192000" cy="80242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solidFill>
                  <a:schemeClr val="bg1"/>
                </a:solidFill>
              </a:rPr>
              <a:t>Deep learning</a:t>
            </a:r>
          </a:p>
        </p:txBody>
      </p:sp>
      <p:sp>
        <p:nvSpPr>
          <p:cNvPr id="8" name="Content Placeholder 2">
            <a:extLst>
              <a:ext uri="{FF2B5EF4-FFF2-40B4-BE49-F238E27FC236}">
                <a16:creationId xmlns:a16="http://schemas.microsoft.com/office/drawing/2014/main" id="{8BDD6FB4-3B15-49E3-8063-A3B6665A7B41}"/>
              </a:ext>
            </a:extLst>
          </p:cNvPr>
          <p:cNvSpPr>
            <a:spLocks noGrp="1"/>
          </p:cNvSpPr>
          <p:nvPr>
            <p:ph idx="1"/>
          </p:nvPr>
        </p:nvSpPr>
        <p:spPr>
          <a:xfrm>
            <a:off x="3820885" y="1669369"/>
            <a:ext cx="4550229" cy="3519261"/>
          </a:xfrm>
        </p:spPr>
        <p:txBody>
          <a:bodyPr>
            <a:normAutofit/>
          </a:bodyPr>
          <a:lstStyle/>
          <a:p>
            <a:pPr marL="0" indent="0" algn="ctr">
              <a:buNone/>
            </a:pPr>
            <a:r>
              <a:rPr lang="en-US" sz="3600" b="1">
                <a:solidFill>
                  <a:schemeClr val="bg1"/>
                </a:solidFill>
              </a:rPr>
              <a:t>Deep Learning</a:t>
            </a:r>
          </a:p>
          <a:p>
            <a:pPr marL="0" indent="0" algn="ctr">
              <a:buNone/>
            </a:pPr>
            <a:r>
              <a:rPr lang="en-US">
                <a:solidFill>
                  <a:schemeClr val="bg1"/>
                </a:solidFill>
              </a:rPr>
              <a:t>Subset of ML based on artificial neural networks which imitate the way the human brain learns, thinks, and processes data.</a:t>
            </a:r>
            <a:endParaRPr lang="en-US" sz="3200" b="1">
              <a:solidFill>
                <a:schemeClr val="bg1"/>
              </a:solidFill>
            </a:endParaRPr>
          </a:p>
        </p:txBody>
      </p:sp>
      <p:sp>
        <p:nvSpPr>
          <p:cNvPr id="10" name="Content Placeholder 2">
            <a:extLst>
              <a:ext uri="{FF2B5EF4-FFF2-40B4-BE49-F238E27FC236}">
                <a16:creationId xmlns:a16="http://schemas.microsoft.com/office/drawing/2014/main" id="{34297D8E-CF4D-4922-821B-A564C386A9B2}"/>
              </a:ext>
            </a:extLst>
          </p:cNvPr>
          <p:cNvSpPr txBox="1">
            <a:spLocks/>
          </p:cNvSpPr>
          <p:nvPr/>
        </p:nvSpPr>
        <p:spPr>
          <a:xfrm>
            <a:off x="6172200" y="1727652"/>
            <a:ext cx="4550229" cy="351926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a:solidFill>
                  <a:schemeClr val="bg1"/>
                </a:solidFill>
              </a:rPr>
              <a:t>Neural networks form many layers</a:t>
            </a:r>
          </a:p>
          <a:p>
            <a:r>
              <a:rPr lang="en-US" sz="3200">
                <a:solidFill>
                  <a:schemeClr val="bg1"/>
                </a:solidFill>
              </a:rPr>
              <a:t>Scenarios include image classification, object detection, speech recognition, NLP</a:t>
            </a:r>
          </a:p>
        </p:txBody>
      </p:sp>
    </p:spTree>
    <p:extLst>
      <p:ext uri="{BB962C8B-B14F-4D97-AF65-F5344CB8AC3E}">
        <p14:creationId xmlns:p14="http://schemas.microsoft.com/office/powerpoint/2010/main" val="1305471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0 0 L -0.25 0 E" pathEditMode="relative" ptsTypes="">
                                      <p:cBhvr>
                                        <p:cTn id="6" dur="2000" fill="hold"/>
                                        <p:tgtEl>
                                          <p:spTgt spid="8">
                                            <p:txEl>
                                              <p:pRg st="0" end="0"/>
                                            </p:txEl>
                                          </p:spTgt>
                                        </p:tgtEl>
                                        <p:attrNameLst>
                                          <p:attrName>ppt_x</p:attrName>
                                          <p:attrName>ppt_y</p:attrName>
                                        </p:attrNameLst>
                                      </p:cBhvr>
                                    </p:animMotion>
                                  </p:childTnLst>
                                </p:cTn>
                              </p:par>
                              <p:par>
                                <p:cTn id="7" presetID="2" presetClass="entr" presetSubtype="4" fill="hold" grpId="0" nodeType="withEffect">
                                  <p:stCondLst>
                                    <p:cond delay="750"/>
                                  </p:stCondLst>
                                  <p:childTnLst>
                                    <p:set>
                                      <p:cBhvr>
                                        <p:cTn id="8" dur="1" fill="hold">
                                          <p:stCondLst>
                                            <p:cond delay="0"/>
                                          </p:stCondLst>
                                        </p:cTn>
                                        <p:tgtEl>
                                          <p:spTgt spid="10"/>
                                        </p:tgtEl>
                                        <p:attrNameLst>
                                          <p:attrName>style.visibility</p:attrName>
                                        </p:attrNameLst>
                                      </p:cBhvr>
                                      <p:to>
                                        <p:strVal val="visible"/>
                                      </p:to>
                                    </p:set>
                                    <p:anim calcmode="lin" valueType="num">
                                      <p:cBhvr additive="base">
                                        <p:cTn id="9" dur="1250" fill="hold"/>
                                        <p:tgtEl>
                                          <p:spTgt spid="10"/>
                                        </p:tgtEl>
                                        <p:attrNameLst>
                                          <p:attrName>ppt_x</p:attrName>
                                        </p:attrNameLst>
                                      </p:cBhvr>
                                      <p:tavLst>
                                        <p:tav tm="0">
                                          <p:val>
                                            <p:strVal val="#ppt_x"/>
                                          </p:val>
                                        </p:tav>
                                        <p:tav tm="100000">
                                          <p:val>
                                            <p:strVal val="#ppt_x"/>
                                          </p:val>
                                        </p:tav>
                                      </p:tavLst>
                                    </p:anim>
                                    <p:anim calcmode="lin" valueType="num">
                                      <p:cBhvr additive="base">
                                        <p:cTn id="10" dur="1250" fill="hold"/>
                                        <p:tgtEl>
                                          <p:spTgt spid="10"/>
                                        </p:tgtEl>
                                        <p:attrNameLst>
                                          <p:attrName>ppt_y</p:attrName>
                                        </p:attrNameLst>
                                      </p:cBhvr>
                                      <p:tavLst>
                                        <p:tav tm="0">
                                          <p:val>
                                            <p:strVal val="1+#ppt_h/2"/>
                                          </p:val>
                                        </p:tav>
                                        <p:tav tm="100000">
                                          <p:val>
                                            <p:strVal val="#ppt_y"/>
                                          </p:val>
                                        </p:tav>
                                      </p:tavLst>
                                    </p:anim>
                                  </p:childTnLst>
                                </p:cTn>
                              </p:par>
                              <p:par>
                                <p:cTn id="11" presetID="35" presetClass="path" presetSubtype="0" accel="50000" decel="50000" fill="hold" nodeType="withEffect">
                                  <p:stCondLst>
                                    <p:cond delay="0"/>
                                  </p:stCondLst>
                                  <p:childTnLst>
                                    <p:animMotion origin="layout" path="M 0 0 L -0.25 0 E" pathEditMode="relative" ptsTypes="">
                                      <p:cBhvr>
                                        <p:cTn id="12" dur="2000" fill="hold"/>
                                        <p:tgtEl>
                                          <p:spTgt spid="8">
                                            <p:txEl>
                                              <p:pRg st="1" end="1"/>
                                            </p:txEl>
                                          </p:spTgt>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7000" b="-17000"/>
          </a:stretch>
        </a:blip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2351181-4BA7-4792-B87E-25B835D3C533}"/>
              </a:ext>
            </a:extLst>
          </p:cNvPr>
          <p:cNvSpPr txBox="1"/>
          <p:nvPr/>
        </p:nvSpPr>
        <p:spPr>
          <a:xfrm>
            <a:off x="548889" y="6481683"/>
            <a:ext cx="1730115" cy="369332"/>
          </a:xfrm>
          <a:prstGeom prst="rect">
            <a:avLst/>
          </a:prstGeom>
          <a:noFill/>
        </p:spPr>
        <p:txBody>
          <a:bodyPr wrap="square" rtlCol="0">
            <a:spAutoFit/>
          </a:bodyPr>
          <a:lstStyle/>
          <a:p>
            <a:pPr algn="ctr"/>
            <a:r>
              <a:rPr lang="en-US" b="1">
                <a:solidFill>
                  <a:schemeClr val="bg1"/>
                </a:solidFill>
              </a:rPr>
              <a:t>Phase 1.0</a:t>
            </a:r>
          </a:p>
        </p:txBody>
      </p:sp>
      <p:sp>
        <p:nvSpPr>
          <p:cNvPr id="9" name="Title 1">
            <a:extLst>
              <a:ext uri="{FF2B5EF4-FFF2-40B4-BE49-F238E27FC236}">
                <a16:creationId xmlns:a16="http://schemas.microsoft.com/office/drawing/2014/main" id="{BADAFA39-48EF-4257-819B-77E983D0D7AE}"/>
              </a:ext>
            </a:extLst>
          </p:cNvPr>
          <p:cNvSpPr txBox="1">
            <a:spLocks/>
          </p:cNvSpPr>
          <p:nvPr/>
        </p:nvSpPr>
        <p:spPr>
          <a:xfrm>
            <a:off x="0" y="78726"/>
            <a:ext cx="12192000" cy="80242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solidFill>
                  <a:schemeClr val="bg1"/>
                </a:solidFill>
              </a:rPr>
              <a:t>AI + ML + Deep learning</a:t>
            </a:r>
          </a:p>
        </p:txBody>
      </p:sp>
      <p:sp>
        <p:nvSpPr>
          <p:cNvPr id="6" name="Oval 5">
            <a:extLst>
              <a:ext uri="{FF2B5EF4-FFF2-40B4-BE49-F238E27FC236}">
                <a16:creationId xmlns:a16="http://schemas.microsoft.com/office/drawing/2014/main" id="{D0EB9437-A683-4817-B15F-BF00D20CE94B}"/>
              </a:ext>
            </a:extLst>
          </p:cNvPr>
          <p:cNvSpPr/>
          <p:nvPr/>
        </p:nvSpPr>
        <p:spPr>
          <a:xfrm>
            <a:off x="3361564" y="1209679"/>
            <a:ext cx="5153025" cy="5153025"/>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B62AC8AC-133D-4191-AFD0-EE726DF5F7AF}"/>
              </a:ext>
            </a:extLst>
          </p:cNvPr>
          <p:cNvSpPr/>
          <p:nvPr/>
        </p:nvSpPr>
        <p:spPr>
          <a:xfrm>
            <a:off x="3795462" y="2168277"/>
            <a:ext cx="4183491" cy="4183491"/>
          </a:xfrm>
          <a:prstGeom prst="ellips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864FFBBC-D9BA-4956-B99D-9B27DEBB72E6}"/>
              </a:ext>
            </a:extLst>
          </p:cNvPr>
          <p:cNvSpPr/>
          <p:nvPr/>
        </p:nvSpPr>
        <p:spPr>
          <a:xfrm>
            <a:off x="4778405" y="4043363"/>
            <a:ext cx="2319341" cy="2319341"/>
          </a:xfrm>
          <a:prstGeom prst="ellipse">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5514BB85-63FD-45EF-A89C-D1B39E114838}"/>
              </a:ext>
            </a:extLst>
          </p:cNvPr>
          <p:cNvSpPr txBox="1"/>
          <p:nvPr/>
        </p:nvSpPr>
        <p:spPr>
          <a:xfrm>
            <a:off x="5018912" y="1322897"/>
            <a:ext cx="1838325" cy="707886"/>
          </a:xfrm>
          <a:prstGeom prst="rect">
            <a:avLst/>
          </a:prstGeom>
          <a:noFill/>
        </p:spPr>
        <p:txBody>
          <a:bodyPr wrap="square" rtlCol="0">
            <a:spAutoFit/>
          </a:bodyPr>
          <a:lstStyle/>
          <a:p>
            <a:pPr algn="ctr"/>
            <a:r>
              <a:rPr lang="en-US" sz="2000" b="1">
                <a:solidFill>
                  <a:schemeClr val="bg1"/>
                </a:solidFill>
              </a:rPr>
              <a:t>Artificial Intelligence</a:t>
            </a:r>
          </a:p>
        </p:txBody>
      </p:sp>
      <p:sp>
        <p:nvSpPr>
          <p:cNvPr id="14" name="TextBox 13">
            <a:extLst>
              <a:ext uri="{FF2B5EF4-FFF2-40B4-BE49-F238E27FC236}">
                <a16:creationId xmlns:a16="http://schemas.microsoft.com/office/drawing/2014/main" id="{66725C44-66E0-4625-8B5B-70F5B8B14850}"/>
              </a:ext>
            </a:extLst>
          </p:cNvPr>
          <p:cNvSpPr txBox="1"/>
          <p:nvPr/>
        </p:nvSpPr>
        <p:spPr>
          <a:xfrm>
            <a:off x="4920092" y="2433399"/>
            <a:ext cx="2018531" cy="707886"/>
          </a:xfrm>
          <a:prstGeom prst="rect">
            <a:avLst/>
          </a:prstGeom>
          <a:noFill/>
        </p:spPr>
        <p:txBody>
          <a:bodyPr wrap="square" rtlCol="0">
            <a:spAutoFit/>
          </a:bodyPr>
          <a:lstStyle/>
          <a:p>
            <a:pPr algn="ctr"/>
            <a:r>
              <a:rPr lang="en-US" sz="2000" b="1">
                <a:solidFill>
                  <a:schemeClr val="bg1"/>
                </a:solidFill>
              </a:rPr>
              <a:t>Machine Learning</a:t>
            </a:r>
          </a:p>
        </p:txBody>
      </p:sp>
      <p:sp>
        <p:nvSpPr>
          <p:cNvPr id="16" name="TextBox 15">
            <a:extLst>
              <a:ext uri="{FF2B5EF4-FFF2-40B4-BE49-F238E27FC236}">
                <a16:creationId xmlns:a16="http://schemas.microsoft.com/office/drawing/2014/main" id="{90DA9057-DEFA-449A-9D33-79DB5060B30B}"/>
              </a:ext>
            </a:extLst>
          </p:cNvPr>
          <p:cNvSpPr txBox="1"/>
          <p:nvPr/>
        </p:nvSpPr>
        <p:spPr>
          <a:xfrm>
            <a:off x="5018912" y="4457702"/>
            <a:ext cx="1838325" cy="707886"/>
          </a:xfrm>
          <a:prstGeom prst="rect">
            <a:avLst/>
          </a:prstGeom>
          <a:noFill/>
        </p:spPr>
        <p:txBody>
          <a:bodyPr wrap="square" rtlCol="0">
            <a:spAutoFit/>
          </a:bodyPr>
          <a:lstStyle/>
          <a:p>
            <a:pPr algn="ctr"/>
            <a:r>
              <a:rPr lang="en-US" sz="2000" b="1">
                <a:solidFill>
                  <a:schemeClr val="bg1"/>
                </a:solidFill>
              </a:rPr>
              <a:t>Deep</a:t>
            </a:r>
          </a:p>
          <a:p>
            <a:pPr algn="ctr"/>
            <a:r>
              <a:rPr lang="en-US" sz="2000" b="1">
                <a:solidFill>
                  <a:schemeClr val="bg1"/>
                </a:solidFill>
              </a:rPr>
              <a:t>Learning</a:t>
            </a:r>
          </a:p>
        </p:txBody>
      </p:sp>
    </p:spTree>
    <p:extLst>
      <p:ext uri="{BB962C8B-B14F-4D97-AF65-F5344CB8AC3E}">
        <p14:creationId xmlns:p14="http://schemas.microsoft.com/office/powerpoint/2010/main" val="813031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1" grpId="0" animBg="1"/>
      <p:bldP spid="12" grpId="0"/>
      <p:bldP spid="14" grpId="0"/>
      <p:bldP spid="16"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7000" b="-17000"/>
          </a:stretch>
        </a:blip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2351181-4BA7-4792-B87E-25B835D3C533}"/>
              </a:ext>
            </a:extLst>
          </p:cNvPr>
          <p:cNvSpPr txBox="1"/>
          <p:nvPr/>
        </p:nvSpPr>
        <p:spPr>
          <a:xfrm>
            <a:off x="548889" y="6481683"/>
            <a:ext cx="1730115" cy="369332"/>
          </a:xfrm>
          <a:prstGeom prst="rect">
            <a:avLst/>
          </a:prstGeom>
          <a:noFill/>
        </p:spPr>
        <p:txBody>
          <a:bodyPr wrap="square" rtlCol="0">
            <a:spAutoFit/>
          </a:bodyPr>
          <a:lstStyle/>
          <a:p>
            <a:pPr algn="ctr"/>
            <a:r>
              <a:rPr lang="en-US" b="1">
                <a:solidFill>
                  <a:schemeClr val="bg1"/>
                </a:solidFill>
              </a:rPr>
              <a:t>Phase 1.0</a:t>
            </a:r>
          </a:p>
        </p:txBody>
      </p:sp>
      <p:sp>
        <p:nvSpPr>
          <p:cNvPr id="9" name="Title 1">
            <a:extLst>
              <a:ext uri="{FF2B5EF4-FFF2-40B4-BE49-F238E27FC236}">
                <a16:creationId xmlns:a16="http://schemas.microsoft.com/office/drawing/2014/main" id="{BADAFA39-48EF-4257-819B-77E983D0D7AE}"/>
              </a:ext>
            </a:extLst>
          </p:cNvPr>
          <p:cNvSpPr txBox="1">
            <a:spLocks/>
          </p:cNvSpPr>
          <p:nvPr/>
        </p:nvSpPr>
        <p:spPr>
          <a:xfrm>
            <a:off x="0" y="0"/>
            <a:ext cx="12192000" cy="80242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a:solidFill>
                  <a:schemeClr val="bg1"/>
                </a:solidFill>
              </a:rPr>
              <a:t>Mapping business problems to ML Tasks</a:t>
            </a:r>
          </a:p>
        </p:txBody>
      </p:sp>
      <p:graphicFrame>
        <p:nvGraphicFramePr>
          <p:cNvPr id="50" name="Diagram 49">
            <a:extLst>
              <a:ext uri="{FF2B5EF4-FFF2-40B4-BE49-F238E27FC236}">
                <a16:creationId xmlns:a16="http://schemas.microsoft.com/office/drawing/2014/main" id="{5A51B8EF-AA87-4FFB-B931-60DD394BD39E}"/>
              </a:ext>
            </a:extLst>
          </p:cNvPr>
          <p:cNvGraphicFramePr/>
          <p:nvPr>
            <p:extLst>
              <p:ext uri="{D42A27DB-BD31-4B8C-83A1-F6EECF244321}">
                <p14:modId xmlns:p14="http://schemas.microsoft.com/office/powerpoint/2010/main" val="1558957953"/>
              </p:ext>
            </p:extLst>
          </p:nvPr>
        </p:nvGraphicFramePr>
        <p:xfrm>
          <a:off x="1677035" y="892439"/>
          <a:ext cx="8837930" cy="558924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863492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0">
                                            <p:graphicEl>
                                              <a:dgm id="{1A8F333D-B31F-424E-AB27-B9D534D916AF}"/>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0">
                                            <p:graphicEl>
                                              <a:dgm id="{26A22F37-FF58-488D-ADE7-F66EAEEB740D}"/>
                                            </p:graphic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0">
                                            <p:graphicEl>
                                              <a:dgm id="{D8B2A7DE-295D-40B3-875C-488409D22F3B}"/>
                                            </p:graphic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0">
                                            <p:graphicEl>
                                              <a:dgm id="{E328EA63-6810-4954-B4B9-2F683B7FEE2E}"/>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0">
                                            <p:graphicEl>
                                              <a:dgm id="{DE499557-D92A-4F8F-B9D6-8958A3594B38}"/>
                                            </p:graphic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0">
                                            <p:graphicEl>
                                              <a:dgm id="{77B33337-3151-4CB9-98EB-AA068591DA94}"/>
                                            </p:graphic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0">
                                            <p:graphicEl>
                                              <a:dgm id="{96E73FC1-E1B9-4EDD-9C84-94D34120B84A}"/>
                                            </p:graphic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0">
                                            <p:graphicEl>
                                              <a:dgm id="{E82AE96A-FD51-4B92-8EDB-BB01ACA14A56}"/>
                                            </p:graphic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0">
                                            <p:graphicEl>
                                              <a:dgm id="{FEE83D25-6A6D-4702-BE67-0051D54F351F}"/>
                                            </p:graphic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0">
                                            <p:graphicEl>
                                              <a:dgm id="{9DF6CF0C-491F-4137-8490-44D10BE5D3DB}"/>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0" grpId="0" uiExpand="1">
        <p:bldSub>
          <a:bldDgm bld="one"/>
        </p:bldSub>
      </p:bldGraphic>
    </p:bld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7000" b="-17000"/>
          </a:stretch>
        </a:blip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2351181-4BA7-4792-B87E-25B835D3C533}"/>
              </a:ext>
            </a:extLst>
          </p:cNvPr>
          <p:cNvSpPr txBox="1"/>
          <p:nvPr/>
        </p:nvSpPr>
        <p:spPr>
          <a:xfrm>
            <a:off x="548889" y="6481683"/>
            <a:ext cx="1730115" cy="369332"/>
          </a:xfrm>
          <a:prstGeom prst="rect">
            <a:avLst/>
          </a:prstGeom>
          <a:noFill/>
        </p:spPr>
        <p:txBody>
          <a:bodyPr wrap="square" rtlCol="0">
            <a:spAutoFit/>
          </a:bodyPr>
          <a:lstStyle/>
          <a:p>
            <a:pPr algn="ctr"/>
            <a:r>
              <a:rPr lang="en-US" b="1">
                <a:solidFill>
                  <a:schemeClr val="bg1"/>
                </a:solidFill>
              </a:rPr>
              <a:t>Phase 1.0</a:t>
            </a:r>
          </a:p>
        </p:txBody>
      </p:sp>
      <p:sp>
        <p:nvSpPr>
          <p:cNvPr id="9" name="Title 1">
            <a:extLst>
              <a:ext uri="{FF2B5EF4-FFF2-40B4-BE49-F238E27FC236}">
                <a16:creationId xmlns:a16="http://schemas.microsoft.com/office/drawing/2014/main" id="{BADAFA39-48EF-4257-819B-77E983D0D7AE}"/>
              </a:ext>
            </a:extLst>
          </p:cNvPr>
          <p:cNvSpPr txBox="1">
            <a:spLocks/>
          </p:cNvSpPr>
          <p:nvPr/>
        </p:nvSpPr>
        <p:spPr>
          <a:xfrm>
            <a:off x="0" y="78726"/>
            <a:ext cx="12192000" cy="80242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solidFill>
                  <a:schemeClr val="bg1"/>
                </a:solidFill>
              </a:rPr>
              <a:t>Machine Learning Workflow</a:t>
            </a:r>
          </a:p>
        </p:txBody>
      </p:sp>
      <p:grpSp>
        <p:nvGrpSpPr>
          <p:cNvPr id="3" name="Group 2">
            <a:extLst>
              <a:ext uri="{FF2B5EF4-FFF2-40B4-BE49-F238E27FC236}">
                <a16:creationId xmlns:a16="http://schemas.microsoft.com/office/drawing/2014/main" id="{E6AAE074-AE7F-4CB2-BBF1-A60BB9C1ECFE}"/>
              </a:ext>
            </a:extLst>
          </p:cNvPr>
          <p:cNvGrpSpPr/>
          <p:nvPr/>
        </p:nvGrpSpPr>
        <p:grpSpPr>
          <a:xfrm>
            <a:off x="2394342" y="1550606"/>
            <a:ext cx="1786195" cy="1740932"/>
            <a:chOff x="2281002" y="1602741"/>
            <a:chExt cx="1786195" cy="1740932"/>
          </a:xfrm>
        </p:grpSpPr>
        <p:pic>
          <p:nvPicPr>
            <p:cNvPr id="10" name="Graphic 9" descr="Filter">
              <a:extLst>
                <a:ext uri="{FF2B5EF4-FFF2-40B4-BE49-F238E27FC236}">
                  <a16:creationId xmlns:a16="http://schemas.microsoft.com/office/drawing/2014/main" id="{65401760-9C54-468C-A9FD-B1E6705AAA2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484635" y="1602741"/>
              <a:ext cx="1371600" cy="1371600"/>
            </a:xfrm>
            <a:prstGeom prst="rect">
              <a:avLst/>
            </a:prstGeom>
          </p:spPr>
        </p:pic>
        <p:sp>
          <p:nvSpPr>
            <p:cNvPr id="12" name="TextBox 11">
              <a:extLst>
                <a:ext uri="{FF2B5EF4-FFF2-40B4-BE49-F238E27FC236}">
                  <a16:creationId xmlns:a16="http://schemas.microsoft.com/office/drawing/2014/main" id="{C1A830CD-A086-4FDA-A4DF-617473404A28}"/>
                </a:ext>
              </a:extLst>
            </p:cNvPr>
            <p:cNvSpPr txBox="1"/>
            <p:nvPr/>
          </p:nvSpPr>
          <p:spPr>
            <a:xfrm>
              <a:off x="2281002" y="2974341"/>
              <a:ext cx="1786195" cy="369332"/>
            </a:xfrm>
            <a:prstGeom prst="rect">
              <a:avLst/>
            </a:prstGeom>
            <a:noFill/>
          </p:spPr>
          <p:txBody>
            <a:bodyPr wrap="none" rtlCol="0">
              <a:spAutoFit/>
            </a:bodyPr>
            <a:lstStyle/>
            <a:p>
              <a:r>
                <a:rPr lang="en-US" b="1">
                  <a:solidFill>
                    <a:schemeClr val="bg1"/>
                  </a:solidFill>
                </a:rPr>
                <a:t>Prepare the data</a:t>
              </a:r>
            </a:p>
          </p:txBody>
        </p:sp>
      </p:grpSp>
      <p:grpSp>
        <p:nvGrpSpPr>
          <p:cNvPr id="7" name="Group 6">
            <a:extLst>
              <a:ext uri="{FF2B5EF4-FFF2-40B4-BE49-F238E27FC236}">
                <a16:creationId xmlns:a16="http://schemas.microsoft.com/office/drawing/2014/main" id="{9A0D079C-F895-42C0-B01C-367C9B41F402}"/>
              </a:ext>
            </a:extLst>
          </p:cNvPr>
          <p:cNvGrpSpPr/>
          <p:nvPr/>
        </p:nvGrpSpPr>
        <p:grpSpPr>
          <a:xfrm>
            <a:off x="6173417" y="1458921"/>
            <a:ext cx="1371600" cy="1818935"/>
            <a:chOff x="6371912" y="1458921"/>
            <a:chExt cx="1371600" cy="1818935"/>
          </a:xfrm>
        </p:grpSpPr>
        <p:pic>
          <p:nvPicPr>
            <p:cNvPr id="16" name="Graphic 15" descr="Clipboard Mixed">
              <a:extLst>
                <a:ext uri="{FF2B5EF4-FFF2-40B4-BE49-F238E27FC236}">
                  <a16:creationId xmlns:a16="http://schemas.microsoft.com/office/drawing/2014/main" id="{28319FF6-7E51-4A34-B642-C68B5F9B4DB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371912" y="1458921"/>
              <a:ext cx="1371600" cy="1371600"/>
            </a:xfrm>
            <a:prstGeom prst="rect">
              <a:avLst/>
            </a:prstGeom>
          </p:spPr>
        </p:pic>
        <p:sp>
          <p:nvSpPr>
            <p:cNvPr id="18" name="TextBox 17">
              <a:extLst>
                <a:ext uri="{FF2B5EF4-FFF2-40B4-BE49-F238E27FC236}">
                  <a16:creationId xmlns:a16="http://schemas.microsoft.com/office/drawing/2014/main" id="{03B4EF70-3A54-4515-BABD-4B36CDE1430F}"/>
                </a:ext>
              </a:extLst>
            </p:cNvPr>
            <p:cNvSpPr txBox="1"/>
            <p:nvPr/>
          </p:nvSpPr>
          <p:spPr>
            <a:xfrm>
              <a:off x="6560556" y="2908524"/>
              <a:ext cx="994311" cy="369332"/>
            </a:xfrm>
            <a:prstGeom prst="rect">
              <a:avLst/>
            </a:prstGeom>
            <a:noFill/>
          </p:spPr>
          <p:txBody>
            <a:bodyPr wrap="none" rtlCol="0">
              <a:spAutoFit/>
            </a:bodyPr>
            <a:lstStyle/>
            <a:p>
              <a:r>
                <a:rPr lang="en-US" b="1">
                  <a:solidFill>
                    <a:schemeClr val="bg1"/>
                  </a:solidFill>
                </a:rPr>
                <a:t>Evaluate</a:t>
              </a:r>
            </a:p>
          </p:txBody>
        </p:sp>
      </p:grpSp>
      <p:grpSp>
        <p:nvGrpSpPr>
          <p:cNvPr id="4" name="Group 3">
            <a:extLst>
              <a:ext uri="{FF2B5EF4-FFF2-40B4-BE49-F238E27FC236}">
                <a16:creationId xmlns:a16="http://schemas.microsoft.com/office/drawing/2014/main" id="{B523DE9D-BC14-4DDF-B428-FFA13D4DFC6F}"/>
              </a:ext>
            </a:extLst>
          </p:cNvPr>
          <p:cNvGrpSpPr/>
          <p:nvPr/>
        </p:nvGrpSpPr>
        <p:grpSpPr>
          <a:xfrm>
            <a:off x="4491177" y="1456599"/>
            <a:ext cx="1371600" cy="1826259"/>
            <a:chOff x="4414536" y="1602741"/>
            <a:chExt cx="1371600" cy="1826259"/>
          </a:xfrm>
        </p:grpSpPr>
        <p:sp>
          <p:nvSpPr>
            <p:cNvPr id="15" name="TextBox 14">
              <a:extLst>
                <a:ext uri="{FF2B5EF4-FFF2-40B4-BE49-F238E27FC236}">
                  <a16:creationId xmlns:a16="http://schemas.microsoft.com/office/drawing/2014/main" id="{0EE5E569-0984-45D0-8FA3-6C6F2A03B4A1}"/>
                </a:ext>
              </a:extLst>
            </p:cNvPr>
            <p:cNvSpPr txBox="1"/>
            <p:nvPr/>
          </p:nvSpPr>
          <p:spPr>
            <a:xfrm>
              <a:off x="4812631" y="3059668"/>
              <a:ext cx="656655" cy="369332"/>
            </a:xfrm>
            <a:prstGeom prst="rect">
              <a:avLst/>
            </a:prstGeom>
            <a:noFill/>
          </p:spPr>
          <p:txBody>
            <a:bodyPr wrap="none" rtlCol="0">
              <a:spAutoFit/>
            </a:bodyPr>
            <a:lstStyle/>
            <a:p>
              <a:r>
                <a:rPr lang="en-US" b="1">
                  <a:solidFill>
                    <a:schemeClr val="bg1"/>
                  </a:solidFill>
                </a:rPr>
                <a:t>Train</a:t>
              </a:r>
            </a:p>
          </p:txBody>
        </p:sp>
        <p:pic>
          <p:nvPicPr>
            <p:cNvPr id="26" name="Graphic 25" descr="Brain">
              <a:extLst>
                <a:ext uri="{FF2B5EF4-FFF2-40B4-BE49-F238E27FC236}">
                  <a16:creationId xmlns:a16="http://schemas.microsoft.com/office/drawing/2014/main" id="{FF329134-3FA8-4BD8-B819-D2C2EE4FAE78}"/>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414536" y="1602741"/>
              <a:ext cx="1371600" cy="1371600"/>
            </a:xfrm>
            <a:prstGeom prst="rect">
              <a:avLst/>
            </a:prstGeom>
          </p:spPr>
        </p:pic>
      </p:grpSp>
      <p:grpSp>
        <p:nvGrpSpPr>
          <p:cNvPr id="8" name="Group 7">
            <a:extLst>
              <a:ext uri="{FF2B5EF4-FFF2-40B4-BE49-F238E27FC236}">
                <a16:creationId xmlns:a16="http://schemas.microsoft.com/office/drawing/2014/main" id="{412642B0-C9D2-4C26-9C78-67BEDF9D23A0}"/>
              </a:ext>
            </a:extLst>
          </p:cNvPr>
          <p:cNvGrpSpPr/>
          <p:nvPr/>
        </p:nvGrpSpPr>
        <p:grpSpPr>
          <a:xfrm>
            <a:off x="7855657" y="1507110"/>
            <a:ext cx="1371600" cy="1753171"/>
            <a:chOff x="8012439" y="1507110"/>
            <a:chExt cx="1371600" cy="1753171"/>
          </a:xfrm>
        </p:grpSpPr>
        <p:sp>
          <p:nvSpPr>
            <p:cNvPr id="33" name="TextBox 32">
              <a:extLst>
                <a:ext uri="{FF2B5EF4-FFF2-40B4-BE49-F238E27FC236}">
                  <a16:creationId xmlns:a16="http://schemas.microsoft.com/office/drawing/2014/main" id="{03F652CE-A564-43CB-87F3-0C81DC1885A2}"/>
                </a:ext>
              </a:extLst>
            </p:cNvPr>
            <p:cNvSpPr txBox="1"/>
            <p:nvPr/>
          </p:nvSpPr>
          <p:spPr>
            <a:xfrm>
              <a:off x="8257116" y="2890949"/>
              <a:ext cx="856581" cy="369332"/>
            </a:xfrm>
            <a:prstGeom prst="rect">
              <a:avLst/>
            </a:prstGeom>
            <a:noFill/>
          </p:spPr>
          <p:txBody>
            <a:bodyPr wrap="none" rtlCol="0">
              <a:spAutoFit/>
            </a:bodyPr>
            <a:lstStyle/>
            <a:p>
              <a:r>
                <a:rPr lang="en-US" b="1">
                  <a:solidFill>
                    <a:schemeClr val="bg1"/>
                  </a:solidFill>
                </a:rPr>
                <a:t>Deploy</a:t>
              </a:r>
            </a:p>
          </p:txBody>
        </p:sp>
        <p:pic>
          <p:nvPicPr>
            <p:cNvPr id="34" name="Graphic 33" descr="Rocket">
              <a:extLst>
                <a:ext uri="{FF2B5EF4-FFF2-40B4-BE49-F238E27FC236}">
                  <a16:creationId xmlns:a16="http://schemas.microsoft.com/office/drawing/2014/main" id="{76F4CF69-8E35-4BD7-A7D1-BB3028F424AE}"/>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012439" y="1507110"/>
              <a:ext cx="1371600" cy="1371600"/>
            </a:xfrm>
            <a:prstGeom prst="rect">
              <a:avLst/>
            </a:prstGeom>
          </p:spPr>
        </p:pic>
      </p:grpSp>
      <p:cxnSp>
        <p:nvCxnSpPr>
          <p:cNvPr id="38" name="Straight Connector 37">
            <a:extLst>
              <a:ext uri="{FF2B5EF4-FFF2-40B4-BE49-F238E27FC236}">
                <a16:creationId xmlns:a16="http://schemas.microsoft.com/office/drawing/2014/main" id="{04F6C218-2C4B-4143-B713-A689B9060129}"/>
              </a:ext>
            </a:extLst>
          </p:cNvPr>
          <p:cNvCxnSpPr/>
          <p:nvPr/>
        </p:nvCxnSpPr>
        <p:spPr>
          <a:xfrm>
            <a:off x="894945" y="3903158"/>
            <a:ext cx="8117103" cy="0"/>
          </a:xfrm>
          <a:prstGeom prst="line">
            <a:avLst/>
          </a:prstGeom>
          <a:ln w="76200">
            <a:solidFill>
              <a:srgbClr val="F8F8F8"/>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3A7ED879-EEA3-47BE-9D97-61BD76D94192}"/>
              </a:ext>
            </a:extLst>
          </p:cNvPr>
          <p:cNvCxnSpPr>
            <a:cxnSpLocks/>
          </p:cNvCxnSpPr>
          <p:nvPr/>
        </p:nvCxnSpPr>
        <p:spPr>
          <a:xfrm>
            <a:off x="9703938" y="3903158"/>
            <a:ext cx="2134623" cy="0"/>
          </a:xfrm>
          <a:prstGeom prst="line">
            <a:avLst/>
          </a:prstGeom>
          <a:ln w="76200">
            <a:solidFill>
              <a:srgbClr val="F8F8F8"/>
            </a:solidFill>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B735A5E6-3601-4506-989A-70D1760580CC}"/>
              </a:ext>
            </a:extLst>
          </p:cNvPr>
          <p:cNvSpPr txBox="1"/>
          <p:nvPr/>
        </p:nvSpPr>
        <p:spPr>
          <a:xfrm>
            <a:off x="839811" y="4491346"/>
            <a:ext cx="8117103" cy="369332"/>
          </a:xfrm>
          <a:prstGeom prst="rect">
            <a:avLst/>
          </a:prstGeom>
          <a:noFill/>
        </p:spPr>
        <p:txBody>
          <a:bodyPr wrap="square" rtlCol="0">
            <a:spAutoFit/>
          </a:bodyPr>
          <a:lstStyle/>
          <a:p>
            <a:pPr algn="ctr"/>
            <a:r>
              <a:rPr lang="en-US" b="1">
                <a:solidFill>
                  <a:schemeClr val="bg1"/>
                </a:solidFill>
              </a:rPr>
              <a:t>Model Training</a:t>
            </a:r>
          </a:p>
        </p:txBody>
      </p:sp>
      <p:sp>
        <p:nvSpPr>
          <p:cNvPr id="43" name="TextBox 42">
            <a:extLst>
              <a:ext uri="{FF2B5EF4-FFF2-40B4-BE49-F238E27FC236}">
                <a16:creationId xmlns:a16="http://schemas.microsoft.com/office/drawing/2014/main" id="{AC5D27B5-C73D-44DB-91C5-361758F43D4F}"/>
              </a:ext>
            </a:extLst>
          </p:cNvPr>
          <p:cNvSpPr txBox="1"/>
          <p:nvPr/>
        </p:nvSpPr>
        <p:spPr>
          <a:xfrm>
            <a:off x="9703938" y="4491346"/>
            <a:ext cx="2134623" cy="369332"/>
          </a:xfrm>
          <a:prstGeom prst="rect">
            <a:avLst/>
          </a:prstGeom>
          <a:noFill/>
        </p:spPr>
        <p:txBody>
          <a:bodyPr wrap="square" rtlCol="0">
            <a:spAutoFit/>
          </a:bodyPr>
          <a:lstStyle/>
          <a:p>
            <a:pPr algn="ctr"/>
            <a:r>
              <a:rPr lang="en-US" b="1">
                <a:solidFill>
                  <a:schemeClr val="bg1"/>
                </a:solidFill>
              </a:rPr>
              <a:t>Model Consumption</a:t>
            </a:r>
          </a:p>
        </p:txBody>
      </p:sp>
      <p:grpSp>
        <p:nvGrpSpPr>
          <p:cNvPr id="11" name="Group 10">
            <a:extLst>
              <a:ext uri="{FF2B5EF4-FFF2-40B4-BE49-F238E27FC236}">
                <a16:creationId xmlns:a16="http://schemas.microsoft.com/office/drawing/2014/main" id="{8B8D82F0-4606-41EB-84B3-D38DA0308CFD}"/>
              </a:ext>
            </a:extLst>
          </p:cNvPr>
          <p:cNvGrpSpPr/>
          <p:nvPr/>
        </p:nvGrpSpPr>
        <p:grpSpPr>
          <a:xfrm>
            <a:off x="10197655" y="1450792"/>
            <a:ext cx="1371600" cy="1835545"/>
            <a:chOff x="10107038" y="1450792"/>
            <a:chExt cx="1371600" cy="1835545"/>
          </a:xfrm>
        </p:grpSpPr>
        <p:sp>
          <p:nvSpPr>
            <p:cNvPr id="30" name="TextBox 29">
              <a:extLst>
                <a:ext uri="{FF2B5EF4-FFF2-40B4-BE49-F238E27FC236}">
                  <a16:creationId xmlns:a16="http://schemas.microsoft.com/office/drawing/2014/main" id="{9FB5E489-C4A0-4E6D-95BF-108083F69E23}"/>
                </a:ext>
              </a:extLst>
            </p:cNvPr>
            <p:cNvSpPr txBox="1"/>
            <p:nvPr/>
          </p:nvSpPr>
          <p:spPr>
            <a:xfrm>
              <a:off x="10107038" y="2917005"/>
              <a:ext cx="1354293" cy="369332"/>
            </a:xfrm>
            <a:prstGeom prst="rect">
              <a:avLst/>
            </a:prstGeom>
            <a:noFill/>
          </p:spPr>
          <p:txBody>
            <a:bodyPr wrap="square" rtlCol="0">
              <a:spAutoFit/>
            </a:bodyPr>
            <a:lstStyle/>
            <a:p>
              <a:r>
                <a:rPr lang="en-US" b="1">
                  <a:solidFill>
                    <a:schemeClr val="bg1"/>
                  </a:solidFill>
                </a:rPr>
                <a:t>Inferencing</a:t>
              </a:r>
            </a:p>
          </p:txBody>
        </p:sp>
        <p:pic>
          <p:nvPicPr>
            <p:cNvPr id="44" name="Graphic 43" descr="Bullseye">
              <a:extLst>
                <a:ext uri="{FF2B5EF4-FFF2-40B4-BE49-F238E27FC236}">
                  <a16:creationId xmlns:a16="http://schemas.microsoft.com/office/drawing/2014/main" id="{C4A385E5-43BE-4FB4-8AB5-33CA1DDB0D62}"/>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0107038" y="1450792"/>
              <a:ext cx="1371600" cy="1371600"/>
            </a:xfrm>
            <a:prstGeom prst="rect">
              <a:avLst/>
            </a:prstGeom>
          </p:spPr>
        </p:pic>
      </p:grpSp>
      <p:grpSp>
        <p:nvGrpSpPr>
          <p:cNvPr id="2" name="Group 1">
            <a:extLst>
              <a:ext uri="{FF2B5EF4-FFF2-40B4-BE49-F238E27FC236}">
                <a16:creationId xmlns:a16="http://schemas.microsoft.com/office/drawing/2014/main" id="{5325077C-1F86-44D3-81D9-ACC45F3A4D32}"/>
              </a:ext>
            </a:extLst>
          </p:cNvPr>
          <p:cNvGrpSpPr/>
          <p:nvPr/>
        </p:nvGrpSpPr>
        <p:grpSpPr>
          <a:xfrm>
            <a:off x="682183" y="1536924"/>
            <a:ext cx="1401519" cy="1754614"/>
            <a:chOff x="706899" y="1551417"/>
            <a:chExt cx="1401519" cy="1754614"/>
          </a:xfrm>
        </p:grpSpPr>
        <p:sp>
          <p:nvSpPr>
            <p:cNvPr id="6" name="TextBox 5">
              <a:extLst>
                <a:ext uri="{FF2B5EF4-FFF2-40B4-BE49-F238E27FC236}">
                  <a16:creationId xmlns:a16="http://schemas.microsoft.com/office/drawing/2014/main" id="{51420864-3EF6-4074-91C1-881E2CD056E1}"/>
                </a:ext>
              </a:extLst>
            </p:cNvPr>
            <p:cNvSpPr txBox="1"/>
            <p:nvPr/>
          </p:nvSpPr>
          <p:spPr>
            <a:xfrm>
              <a:off x="730669" y="2936699"/>
              <a:ext cx="1377749" cy="369332"/>
            </a:xfrm>
            <a:prstGeom prst="rect">
              <a:avLst/>
            </a:prstGeom>
            <a:noFill/>
          </p:spPr>
          <p:txBody>
            <a:bodyPr wrap="none" rtlCol="0">
              <a:spAutoFit/>
            </a:bodyPr>
            <a:lstStyle/>
            <a:p>
              <a:r>
                <a:rPr lang="en-US" b="1">
                  <a:solidFill>
                    <a:schemeClr val="bg1"/>
                  </a:solidFill>
                </a:rPr>
                <a:t>Get the data</a:t>
              </a:r>
            </a:p>
          </p:txBody>
        </p:sp>
        <p:pic>
          <p:nvPicPr>
            <p:cNvPr id="46" name="Graphic 45" descr="Table">
              <a:extLst>
                <a:ext uri="{FF2B5EF4-FFF2-40B4-BE49-F238E27FC236}">
                  <a16:creationId xmlns:a16="http://schemas.microsoft.com/office/drawing/2014/main" id="{8D3B4286-B6A5-4E08-B652-7BD0DE1B6F0C}"/>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706899" y="1551417"/>
              <a:ext cx="1371600" cy="1371600"/>
            </a:xfrm>
            <a:prstGeom prst="rect">
              <a:avLst/>
            </a:prstGeom>
          </p:spPr>
        </p:pic>
      </p:grpSp>
      <p:cxnSp>
        <p:nvCxnSpPr>
          <p:cNvPr id="19" name="Straight Arrow Connector 18">
            <a:extLst>
              <a:ext uri="{FF2B5EF4-FFF2-40B4-BE49-F238E27FC236}">
                <a16:creationId xmlns:a16="http://schemas.microsoft.com/office/drawing/2014/main" id="{2A0A53E0-6D6F-45D3-B027-F108750F9B4C}"/>
              </a:ext>
            </a:extLst>
          </p:cNvPr>
          <p:cNvCxnSpPr>
            <a:cxnSpLocks/>
            <a:stCxn id="10" idx="0"/>
          </p:cNvCxnSpPr>
          <p:nvPr/>
        </p:nvCxnSpPr>
        <p:spPr>
          <a:xfrm flipV="1">
            <a:off x="3283775" y="1079157"/>
            <a:ext cx="0" cy="471449"/>
          </a:xfrm>
          <a:prstGeom prst="straightConnector1">
            <a:avLst/>
          </a:prstGeom>
          <a:ln w="19050">
            <a:solidFill>
              <a:srgbClr val="F7B548"/>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D0C37C54-A21C-443F-9460-EC9CFD4DA519}"/>
              </a:ext>
            </a:extLst>
          </p:cNvPr>
          <p:cNvCxnSpPr>
            <a:cxnSpLocks/>
          </p:cNvCxnSpPr>
          <p:nvPr/>
        </p:nvCxnSpPr>
        <p:spPr>
          <a:xfrm>
            <a:off x="3283775" y="1013254"/>
            <a:ext cx="3570106" cy="0"/>
          </a:xfrm>
          <a:prstGeom prst="straightConnector1">
            <a:avLst/>
          </a:prstGeom>
          <a:ln w="19050">
            <a:solidFill>
              <a:srgbClr val="F7B548"/>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FC035D69-2B6B-4C05-BD1B-5178747000B7}"/>
              </a:ext>
            </a:extLst>
          </p:cNvPr>
          <p:cNvCxnSpPr>
            <a:cxnSpLocks/>
          </p:cNvCxnSpPr>
          <p:nvPr/>
        </p:nvCxnSpPr>
        <p:spPr>
          <a:xfrm>
            <a:off x="6838402" y="1079157"/>
            <a:ext cx="0" cy="438831"/>
          </a:xfrm>
          <a:prstGeom prst="straightConnector1">
            <a:avLst/>
          </a:prstGeom>
          <a:ln w="19050">
            <a:solidFill>
              <a:srgbClr val="F7B548"/>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C61267D6-0484-4A54-92F9-0E1F1B0936D9}"/>
              </a:ext>
            </a:extLst>
          </p:cNvPr>
          <p:cNvCxnSpPr>
            <a:cxnSpLocks/>
          </p:cNvCxnSpPr>
          <p:nvPr/>
        </p:nvCxnSpPr>
        <p:spPr>
          <a:xfrm>
            <a:off x="6835280" y="3260281"/>
            <a:ext cx="0" cy="438831"/>
          </a:xfrm>
          <a:prstGeom prst="straightConnector1">
            <a:avLst/>
          </a:prstGeom>
          <a:ln w="19050">
            <a:solidFill>
              <a:srgbClr val="F7B548"/>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541D86A0-F3E5-4D6C-9E81-1405FC63DBFC}"/>
              </a:ext>
            </a:extLst>
          </p:cNvPr>
          <p:cNvCxnSpPr>
            <a:cxnSpLocks/>
          </p:cNvCxnSpPr>
          <p:nvPr/>
        </p:nvCxnSpPr>
        <p:spPr>
          <a:xfrm flipV="1">
            <a:off x="3221991" y="3260281"/>
            <a:ext cx="0" cy="471449"/>
          </a:xfrm>
          <a:prstGeom prst="straightConnector1">
            <a:avLst/>
          </a:prstGeom>
          <a:ln w="19050">
            <a:solidFill>
              <a:srgbClr val="F7B548"/>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25FBDC11-B713-4C6A-9F11-4B690A67A56B}"/>
              </a:ext>
            </a:extLst>
          </p:cNvPr>
          <p:cNvCxnSpPr>
            <a:cxnSpLocks/>
          </p:cNvCxnSpPr>
          <p:nvPr/>
        </p:nvCxnSpPr>
        <p:spPr>
          <a:xfrm flipH="1">
            <a:off x="3238467" y="3739968"/>
            <a:ext cx="3561122" cy="0"/>
          </a:xfrm>
          <a:prstGeom prst="straightConnector1">
            <a:avLst/>
          </a:prstGeom>
          <a:ln w="19050">
            <a:solidFill>
              <a:srgbClr val="F7B548"/>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03460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5"/>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8"/>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43"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7000" b="-17000"/>
          </a:stretch>
        </a:blip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2351181-4BA7-4792-B87E-25B835D3C533}"/>
              </a:ext>
            </a:extLst>
          </p:cNvPr>
          <p:cNvSpPr txBox="1"/>
          <p:nvPr/>
        </p:nvSpPr>
        <p:spPr>
          <a:xfrm>
            <a:off x="548889" y="6481683"/>
            <a:ext cx="1730115" cy="369332"/>
          </a:xfrm>
          <a:prstGeom prst="rect">
            <a:avLst/>
          </a:prstGeom>
          <a:noFill/>
        </p:spPr>
        <p:txBody>
          <a:bodyPr wrap="square" rtlCol="0">
            <a:spAutoFit/>
          </a:bodyPr>
          <a:lstStyle/>
          <a:p>
            <a:pPr algn="ctr"/>
            <a:r>
              <a:rPr lang="en-US" b="1">
                <a:solidFill>
                  <a:schemeClr val="bg1"/>
                </a:solidFill>
              </a:rPr>
              <a:t>Phase 1.0</a:t>
            </a:r>
          </a:p>
        </p:txBody>
      </p:sp>
      <p:sp>
        <p:nvSpPr>
          <p:cNvPr id="9" name="Title 1">
            <a:extLst>
              <a:ext uri="{FF2B5EF4-FFF2-40B4-BE49-F238E27FC236}">
                <a16:creationId xmlns:a16="http://schemas.microsoft.com/office/drawing/2014/main" id="{BADAFA39-48EF-4257-819B-77E983D0D7AE}"/>
              </a:ext>
            </a:extLst>
          </p:cNvPr>
          <p:cNvSpPr txBox="1">
            <a:spLocks/>
          </p:cNvSpPr>
          <p:nvPr/>
        </p:nvSpPr>
        <p:spPr>
          <a:xfrm>
            <a:off x="0" y="78726"/>
            <a:ext cx="12192000" cy="80242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solidFill>
                  <a:schemeClr val="bg1"/>
                </a:solidFill>
              </a:rPr>
              <a:t>Get and prepare the data</a:t>
            </a:r>
          </a:p>
        </p:txBody>
      </p:sp>
      <p:grpSp>
        <p:nvGrpSpPr>
          <p:cNvPr id="2" name="Group 1">
            <a:extLst>
              <a:ext uri="{FF2B5EF4-FFF2-40B4-BE49-F238E27FC236}">
                <a16:creationId xmlns:a16="http://schemas.microsoft.com/office/drawing/2014/main" id="{07465410-EAB4-4294-A648-2FA4EDD4F051}"/>
              </a:ext>
            </a:extLst>
          </p:cNvPr>
          <p:cNvGrpSpPr/>
          <p:nvPr/>
        </p:nvGrpSpPr>
        <p:grpSpPr>
          <a:xfrm>
            <a:off x="1855985" y="1645671"/>
            <a:ext cx="1371600" cy="1967995"/>
            <a:chOff x="1855985" y="1645671"/>
            <a:chExt cx="1371600" cy="1967995"/>
          </a:xfrm>
        </p:grpSpPr>
        <p:pic>
          <p:nvPicPr>
            <p:cNvPr id="7" name="Graphic 6" descr="Database">
              <a:extLst>
                <a:ext uri="{FF2B5EF4-FFF2-40B4-BE49-F238E27FC236}">
                  <a16:creationId xmlns:a16="http://schemas.microsoft.com/office/drawing/2014/main" id="{EDAF09D4-5F32-403A-90A1-96200A1A2A2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855985" y="1645671"/>
              <a:ext cx="1371600" cy="1371600"/>
            </a:xfrm>
            <a:prstGeom prst="rect">
              <a:avLst/>
            </a:prstGeom>
          </p:spPr>
        </p:pic>
        <p:sp>
          <p:nvSpPr>
            <p:cNvPr id="8" name="TextBox 7">
              <a:extLst>
                <a:ext uri="{FF2B5EF4-FFF2-40B4-BE49-F238E27FC236}">
                  <a16:creationId xmlns:a16="http://schemas.microsoft.com/office/drawing/2014/main" id="{AD293902-6AC2-4DAA-BDE7-25C4C7A7EE78}"/>
                </a:ext>
              </a:extLst>
            </p:cNvPr>
            <p:cNvSpPr txBox="1"/>
            <p:nvPr/>
          </p:nvSpPr>
          <p:spPr>
            <a:xfrm>
              <a:off x="1855985" y="3244334"/>
              <a:ext cx="1332801" cy="369332"/>
            </a:xfrm>
            <a:prstGeom prst="rect">
              <a:avLst/>
            </a:prstGeom>
            <a:noFill/>
          </p:spPr>
          <p:txBody>
            <a:bodyPr wrap="none" rtlCol="0">
              <a:spAutoFit/>
            </a:bodyPr>
            <a:lstStyle/>
            <a:p>
              <a:r>
                <a:rPr lang="en-US" b="1">
                  <a:solidFill>
                    <a:schemeClr val="bg1"/>
                  </a:solidFill>
                </a:rPr>
                <a:t>Data Source</a:t>
              </a:r>
            </a:p>
          </p:txBody>
        </p:sp>
      </p:grpSp>
      <p:grpSp>
        <p:nvGrpSpPr>
          <p:cNvPr id="3" name="Group 2">
            <a:extLst>
              <a:ext uri="{FF2B5EF4-FFF2-40B4-BE49-F238E27FC236}">
                <a16:creationId xmlns:a16="http://schemas.microsoft.com/office/drawing/2014/main" id="{63946A43-B9C8-44A6-8AF0-43484C87D6B0}"/>
              </a:ext>
            </a:extLst>
          </p:cNvPr>
          <p:cNvGrpSpPr/>
          <p:nvPr/>
        </p:nvGrpSpPr>
        <p:grpSpPr>
          <a:xfrm>
            <a:off x="3999552" y="1755819"/>
            <a:ext cx="1371600" cy="1857847"/>
            <a:chOff x="4017787" y="1755819"/>
            <a:chExt cx="1371600" cy="1857847"/>
          </a:xfrm>
        </p:grpSpPr>
        <p:sp>
          <p:nvSpPr>
            <p:cNvPr id="27" name="TextBox 26">
              <a:extLst>
                <a:ext uri="{FF2B5EF4-FFF2-40B4-BE49-F238E27FC236}">
                  <a16:creationId xmlns:a16="http://schemas.microsoft.com/office/drawing/2014/main" id="{272A51E5-53EC-4A33-9B5B-F05543909CD7}"/>
                </a:ext>
              </a:extLst>
            </p:cNvPr>
            <p:cNvSpPr txBox="1"/>
            <p:nvPr/>
          </p:nvSpPr>
          <p:spPr>
            <a:xfrm>
              <a:off x="4177587" y="3244334"/>
              <a:ext cx="954107" cy="369332"/>
            </a:xfrm>
            <a:prstGeom prst="rect">
              <a:avLst/>
            </a:prstGeom>
            <a:noFill/>
          </p:spPr>
          <p:txBody>
            <a:bodyPr wrap="none" rtlCol="0">
              <a:spAutoFit/>
            </a:bodyPr>
            <a:lstStyle/>
            <a:p>
              <a:r>
                <a:rPr lang="en-US" b="1">
                  <a:solidFill>
                    <a:schemeClr val="bg1"/>
                  </a:solidFill>
                </a:rPr>
                <a:t>Pipeline</a:t>
              </a:r>
            </a:p>
          </p:txBody>
        </p:sp>
        <p:pic>
          <p:nvPicPr>
            <p:cNvPr id="17" name="Graphic 16" descr="Filter">
              <a:extLst>
                <a:ext uri="{FF2B5EF4-FFF2-40B4-BE49-F238E27FC236}">
                  <a16:creationId xmlns:a16="http://schemas.microsoft.com/office/drawing/2014/main" id="{540FD620-3317-4922-A81F-78AD211FE3A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017787" y="1755819"/>
              <a:ext cx="1371600" cy="1371600"/>
            </a:xfrm>
            <a:prstGeom prst="rect">
              <a:avLst/>
            </a:prstGeom>
          </p:spPr>
        </p:pic>
      </p:grpSp>
      <p:grpSp>
        <p:nvGrpSpPr>
          <p:cNvPr id="4" name="Group 3">
            <a:extLst>
              <a:ext uri="{FF2B5EF4-FFF2-40B4-BE49-F238E27FC236}">
                <a16:creationId xmlns:a16="http://schemas.microsoft.com/office/drawing/2014/main" id="{9A93454F-C2BB-4CB7-B047-CCFC9A835370}"/>
              </a:ext>
            </a:extLst>
          </p:cNvPr>
          <p:cNvGrpSpPr/>
          <p:nvPr/>
        </p:nvGrpSpPr>
        <p:grpSpPr>
          <a:xfrm>
            <a:off x="6143119" y="1590597"/>
            <a:ext cx="1641979" cy="2023069"/>
            <a:chOff x="5777497" y="1590597"/>
            <a:chExt cx="1641979" cy="2023069"/>
          </a:xfrm>
        </p:grpSpPr>
        <p:pic>
          <p:nvPicPr>
            <p:cNvPr id="20" name="Graphic 19" descr="Cloud Computing">
              <a:extLst>
                <a:ext uri="{FF2B5EF4-FFF2-40B4-BE49-F238E27FC236}">
                  <a16:creationId xmlns:a16="http://schemas.microsoft.com/office/drawing/2014/main" id="{312AF8CF-23D3-4A93-8F56-96330BBD95B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047876" y="1590597"/>
              <a:ext cx="1371600" cy="1371600"/>
            </a:xfrm>
            <a:prstGeom prst="rect">
              <a:avLst/>
            </a:prstGeom>
          </p:spPr>
        </p:pic>
        <p:sp>
          <p:nvSpPr>
            <p:cNvPr id="31" name="TextBox 30">
              <a:extLst>
                <a:ext uri="{FF2B5EF4-FFF2-40B4-BE49-F238E27FC236}">
                  <a16:creationId xmlns:a16="http://schemas.microsoft.com/office/drawing/2014/main" id="{65108A63-94EF-4A4E-88BC-E909E8B265E5}"/>
                </a:ext>
              </a:extLst>
            </p:cNvPr>
            <p:cNvSpPr txBox="1"/>
            <p:nvPr/>
          </p:nvSpPr>
          <p:spPr>
            <a:xfrm>
              <a:off x="5777497" y="3244334"/>
              <a:ext cx="1412374" cy="369332"/>
            </a:xfrm>
            <a:prstGeom prst="rect">
              <a:avLst/>
            </a:prstGeom>
            <a:noFill/>
          </p:spPr>
          <p:txBody>
            <a:bodyPr wrap="none" rtlCol="0">
              <a:spAutoFit/>
            </a:bodyPr>
            <a:lstStyle/>
            <a:p>
              <a:r>
                <a:rPr lang="en-US" b="1">
                  <a:solidFill>
                    <a:schemeClr val="bg1"/>
                  </a:solidFill>
                </a:rPr>
                <a:t>Environment</a:t>
              </a:r>
            </a:p>
          </p:txBody>
        </p:sp>
      </p:grpSp>
      <p:grpSp>
        <p:nvGrpSpPr>
          <p:cNvPr id="6" name="Group 5">
            <a:extLst>
              <a:ext uri="{FF2B5EF4-FFF2-40B4-BE49-F238E27FC236}">
                <a16:creationId xmlns:a16="http://schemas.microsoft.com/office/drawing/2014/main" id="{4294DE6C-AD99-4878-B90E-924F3B0AF1BD}"/>
              </a:ext>
            </a:extLst>
          </p:cNvPr>
          <p:cNvGrpSpPr/>
          <p:nvPr/>
        </p:nvGrpSpPr>
        <p:grpSpPr>
          <a:xfrm>
            <a:off x="8557066" y="1700745"/>
            <a:ext cx="1778949" cy="1912921"/>
            <a:chOff x="8145602" y="1700745"/>
            <a:chExt cx="1778949" cy="1912921"/>
          </a:xfrm>
        </p:grpSpPr>
        <p:pic>
          <p:nvPicPr>
            <p:cNvPr id="22" name="Graphic 21" descr="Normal Distribution">
              <a:extLst>
                <a:ext uri="{FF2B5EF4-FFF2-40B4-BE49-F238E27FC236}">
                  <a16:creationId xmlns:a16="http://schemas.microsoft.com/office/drawing/2014/main" id="{AD9FD448-15CC-476D-AD0A-22E50A3B553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349276" y="1700745"/>
              <a:ext cx="1371600" cy="1371600"/>
            </a:xfrm>
            <a:prstGeom prst="rect">
              <a:avLst/>
            </a:prstGeom>
          </p:spPr>
        </p:pic>
        <p:sp>
          <p:nvSpPr>
            <p:cNvPr id="35" name="TextBox 34">
              <a:extLst>
                <a:ext uri="{FF2B5EF4-FFF2-40B4-BE49-F238E27FC236}">
                  <a16:creationId xmlns:a16="http://schemas.microsoft.com/office/drawing/2014/main" id="{94E16A07-4EC0-433D-B058-7892173D28E2}"/>
                </a:ext>
              </a:extLst>
            </p:cNvPr>
            <p:cNvSpPr txBox="1"/>
            <p:nvPr/>
          </p:nvSpPr>
          <p:spPr>
            <a:xfrm>
              <a:off x="8145602" y="3244334"/>
              <a:ext cx="1778949" cy="369332"/>
            </a:xfrm>
            <a:prstGeom prst="rect">
              <a:avLst/>
            </a:prstGeom>
            <a:noFill/>
          </p:spPr>
          <p:txBody>
            <a:bodyPr wrap="none" rtlCol="0">
              <a:spAutoFit/>
            </a:bodyPr>
            <a:lstStyle/>
            <a:p>
              <a:r>
                <a:rPr lang="en-US" b="1">
                  <a:solidFill>
                    <a:schemeClr val="bg1"/>
                  </a:solidFill>
                </a:rPr>
                <a:t>Data exploration</a:t>
              </a:r>
            </a:p>
          </p:txBody>
        </p:sp>
      </p:grpSp>
    </p:spTree>
    <p:extLst>
      <p:ext uri="{BB962C8B-B14F-4D97-AF65-F5344CB8AC3E}">
        <p14:creationId xmlns:p14="http://schemas.microsoft.com/office/powerpoint/2010/main" val="29261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7000" b="-17000"/>
          </a:stretch>
        </a:blip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2351181-4BA7-4792-B87E-25B835D3C533}"/>
              </a:ext>
            </a:extLst>
          </p:cNvPr>
          <p:cNvSpPr txBox="1"/>
          <p:nvPr/>
        </p:nvSpPr>
        <p:spPr>
          <a:xfrm>
            <a:off x="548889" y="6481683"/>
            <a:ext cx="1730115" cy="369332"/>
          </a:xfrm>
          <a:prstGeom prst="rect">
            <a:avLst/>
          </a:prstGeom>
          <a:noFill/>
        </p:spPr>
        <p:txBody>
          <a:bodyPr wrap="square" rtlCol="0">
            <a:spAutoFit/>
          </a:bodyPr>
          <a:lstStyle/>
          <a:p>
            <a:pPr algn="ctr"/>
            <a:r>
              <a:rPr lang="en-US" b="1">
                <a:solidFill>
                  <a:schemeClr val="bg1"/>
                </a:solidFill>
              </a:rPr>
              <a:t>Phase 1.0</a:t>
            </a:r>
          </a:p>
        </p:txBody>
      </p:sp>
      <p:sp>
        <p:nvSpPr>
          <p:cNvPr id="9" name="Title 1">
            <a:extLst>
              <a:ext uri="{FF2B5EF4-FFF2-40B4-BE49-F238E27FC236}">
                <a16:creationId xmlns:a16="http://schemas.microsoft.com/office/drawing/2014/main" id="{BADAFA39-48EF-4257-819B-77E983D0D7AE}"/>
              </a:ext>
            </a:extLst>
          </p:cNvPr>
          <p:cNvSpPr txBox="1">
            <a:spLocks/>
          </p:cNvSpPr>
          <p:nvPr/>
        </p:nvSpPr>
        <p:spPr>
          <a:xfrm>
            <a:off x="0" y="78726"/>
            <a:ext cx="12192000" cy="80242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solidFill>
                  <a:schemeClr val="bg1"/>
                </a:solidFill>
              </a:rPr>
              <a:t>Prepare the data</a:t>
            </a:r>
          </a:p>
        </p:txBody>
      </p:sp>
      <p:grpSp>
        <p:nvGrpSpPr>
          <p:cNvPr id="2" name="Group 1">
            <a:extLst>
              <a:ext uri="{FF2B5EF4-FFF2-40B4-BE49-F238E27FC236}">
                <a16:creationId xmlns:a16="http://schemas.microsoft.com/office/drawing/2014/main" id="{5986FA48-8975-4035-9B8C-AC138B5640C0}"/>
              </a:ext>
            </a:extLst>
          </p:cNvPr>
          <p:cNvGrpSpPr/>
          <p:nvPr/>
        </p:nvGrpSpPr>
        <p:grpSpPr>
          <a:xfrm>
            <a:off x="1772250" y="2195663"/>
            <a:ext cx="1778949" cy="1612299"/>
            <a:chOff x="1772250" y="2195663"/>
            <a:chExt cx="1778949" cy="1612299"/>
          </a:xfrm>
        </p:grpSpPr>
        <p:sp>
          <p:nvSpPr>
            <p:cNvPr id="35" name="TextBox 34">
              <a:extLst>
                <a:ext uri="{FF2B5EF4-FFF2-40B4-BE49-F238E27FC236}">
                  <a16:creationId xmlns:a16="http://schemas.microsoft.com/office/drawing/2014/main" id="{94E16A07-4EC0-433D-B058-7892173D28E2}"/>
                </a:ext>
              </a:extLst>
            </p:cNvPr>
            <p:cNvSpPr txBox="1"/>
            <p:nvPr/>
          </p:nvSpPr>
          <p:spPr>
            <a:xfrm>
              <a:off x="1772250" y="3438630"/>
              <a:ext cx="1778949" cy="369332"/>
            </a:xfrm>
            <a:prstGeom prst="rect">
              <a:avLst/>
            </a:prstGeom>
            <a:noFill/>
          </p:spPr>
          <p:txBody>
            <a:bodyPr wrap="none" rtlCol="0">
              <a:spAutoFit/>
            </a:bodyPr>
            <a:lstStyle/>
            <a:p>
              <a:r>
                <a:rPr lang="en-US" b="1">
                  <a:solidFill>
                    <a:schemeClr val="bg1"/>
                  </a:solidFill>
                </a:rPr>
                <a:t>Data exploration</a:t>
              </a:r>
            </a:p>
          </p:txBody>
        </p:sp>
        <p:pic>
          <p:nvPicPr>
            <p:cNvPr id="3" name="Graphic 2" descr="Pie chart">
              <a:extLst>
                <a:ext uri="{FF2B5EF4-FFF2-40B4-BE49-F238E27FC236}">
                  <a16:creationId xmlns:a16="http://schemas.microsoft.com/office/drawing/2014/main" id="{011FF275-4AB1-41C8-A160-A1A2FAE525B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040240" y="2195663"/>
              <a:ext cx="1242967" cy="1242967"/>
            </a:xfrm>
            <a:prstGeom prst="rect">
              <a:avLst/>
            </a:prstGeom>
          </p:spPr>
        </p:pic>
      </p:grpSp>
      <p:grpSp>
        <p:nvGrpSpPr>
          <p:cNvPr id="7" name="Group 6">
            <a:extLst>
              <a:ext uri="{FF2B5EF4-FFF2-40B4-BE49-F238E27FC236}">
                <a16:creationId xmlns:a16="http://schemas.microsoft.com/office/drawing/2014/main" id="{8067DAC9-9B41-4485-9C39-C0D2F3D58F47}"/>
              </a:ext>
            </a:extLst>
          </p:cNvPr>
          <p:cNvGrpSpPr/>
          <p:nvPr/>
        </p:nvGrpSpPr>
        <p:grpSpPr>
          <a:xfrm>
            <a:off x="8526533" y="2130589"/>
            <a:ext cx="1401089" cy="1677373"/>
            <a:chOff x="8526533" y="2130589"/>
            <a:chExt cx="1401089" cy="1677373"/>
          </a:xfrm>
        </p:grpSpPr>
        <p:sp>
          <p:nvSpPr>
            <p:cNvPr id="14" name="TextBox 13">
              <a:extLst>
                <a:ext uri="{FF2B5EF4-FFF2-40B4-BE49-F238E27FC236}">
                  <a16:creationId xmlns:a16="http://schemas.microsoft.com/office/drawing/2014/main" id="{9192D770-C4E3-4B3E-AC9C-6EBDF3C7EEE2}"/>
                </a:ext>
              </a:extLst>
            </p:cNvPr>
            <p:cNvSpPr txBox="1"/>
            <p:nvPr/>
          </p:nvSpPr>
          <p:spPr>
            <a:xfrm>
              <a:off x="8526533" y="3438630"/>
              <a:ext cx="1401089" cy="369332"/>
            </a:xfrm>
            <a:prstGeom prst="rect">
              <a:avLst/>
            </a:prstGeom>
            <a:noFill/>
          </p:spPr>
          <p:txBody>
            <a:bodyPr wrap="none" rtlCol="0">
              <a:spAutoFit/>
            </a:bodyPr>
            <a:lstStyle/>
            <a:p>
              <a:r>
                <a:rPr lang="en-US" b="1">
                  <a:solidFill>
                    <a:schemeClr val="bg1"/>
                  </a:solidFill>
                </a:rPr>
                <a:t>Visualization</a:t>
              </a:r>
            </a:p>
          </p:txBody>
        </p:sp>
        <p:pic>
          <p:nvPicPr>
            <p:cNvPr id="22" name="Graphic 21" descr="Normal Distribution">
              <a:extLst>
                <a:ext uri="{FF2B5EF4-FFF2-40B4-BE49-F238E27FC236}">
                  <a16:creationId xmlns:a16="http://schemas.microsoft.com/office/drawing/2014/main" id="{AD9FD448-15CC-476D-AD0A-22E50A3B553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526533" y="2130589"/>
              <a:ext cx="1371600" cy="1371600"/>
            </a:xfrm>
            <a:prstGeom prst="rect">
              <a:avLst/>
            </a:prstGeom>
          </p:spPr>
        </p:pic>
      </p:grpSp>
      <p:grpSp>
        <p:nvGrpSpPr>
          <p:cNvPr id="4" name="Group 3">
            <a:extLst>
              <a:ext uri="{FF2B5EF4-FFF2-40B4-BE49-F238E27FC236}">
                <a16:creationId xmlns:a16="http://schemas.microsoft.com/office/drawing/2014/main" id="{07279C38-2F03-4BBA-9CCF-C5221EE7EFB7}"/>
              </a:ext>
            </a:extLst>
          </p:cNvPr>
          <p:cNvGrpSpPr/>
          <p:nvPr/>
        </p:nvGrpSpPr>
        <p:grpSpPr>
          <a:xfrm>
            <a:off x="5232425" y="1984211"/>
            <a:ext cx="1480342" cy="1823751"/>
            <a:chOff x="5169672" y="1984211"/>
            <a:chExt cx="1480342" cy="1823751"/>
          </a:xfrm>
        </p:grpSpPr>
        <p:pic>
          <p:nvPicPr>
            <p:cNvPr id="6" name="Graphic 5" descr="Mop and bucket">
              <a:extLst>
                <a:ext uri="{FF2B5EF4-FFF2-40B4-BE49-F238E27FC236}">
                  <a16:creationId xmlns:a16="http://schemas.microsoft.com/office/drawing/2014/main" id="{7DC95BB3-749E-4A4C-BF6A-609F14A6389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169672" y="1984211"/>
              <a:ext cx="1371600" cy="1371600"/>
            </a:xfrm>
            <a:prstGeom prst="rect">
              <a:avLst/>
            </a:prstGeom>
          </p:spPr>
        </p:pic>
        <p:sp>
          <p:nvSpPr>
            <p:cNvPr id="18" name="TextBox 17">
              <a:extLst>
                <a:ext uri="{FF2B5EF4-FFF2-40B4-BE49-F238E27FC236}">
                  <a16:creationId xmlns:a16="http://schemas.microsoft.com/office/drawing/2014/main" id="{A15DA7E3-B539-4E2E-B2E5-C474E8B244EC}"/>
                </a:ext>
              </a:extLst>
            </p:cNvPr>
            <p:cNvSpPr txBox="1"/>
            <p:nvPr/>
          </p:nvSpPr>
          <p:spPr>
            <a:xfrm>
              <a:off x="5169672" y="3438630"/>
              <a:ext cx="1480342" cy="369332"/>
            </a:xfrm>
            <a:prstGeom prst="rect">
              <a:avLst/>
            </a:prstGeom>
            <a:noFill/>
          </p:spPr>
          <p:txBody>
            <a:bodyPr wrap="none" rtlCol="0">
              <a:spAutoFit/>
            </a:bodyPr>
            <a:lstStyle/>
            <a:p>
              <a:r>
                <a:rPr lang="en-US" b="1">
                  <a:solidFill>
                    <a:schemeClr val="bg1"/>
                  </a:solidFill>
                </a:rPr>
                <a:t>Data cleaning</a:t>
              </a:r>
            </a:p>
          </p:txBody>
        </p:sp>
      </p:grpSp>
    </p:spTree>
    <p:extLst>
      <p:ext uri="{BB962C8B-B14F-4D97-AF65-F5344CB8AC3E}">
        <p14:creationId xmlns:p14="http://schemas.microsoft.com/office/powerpoint/2010/main" val="3723075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7000" b="-17000"/>
          </a:stretch>
        </a:blip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2351181-4BA7-4792-B87E-25B835D3C533}"/>
              </a:ext>
            </a:extLst>
          </p:cNvPr>
          <p:cNvSpPr txBox="1"/>
          <p:nvPr/>
        </p:nvSpPr>
        <p:spPr>
          <a:xfrm>
            <a:off x="548889" y="6481683"/>
            <a:ext cx="1730115" cy="369332"/>
          </a:xfrm>
          <a:prstGeom prst="rect">
            <a:avLst/>
          </a:prstGeom>
          <a:noFill/>
        </p:spPr>
        <p:txBody>
          <a:bodyPr wrap="square" rtlCol="0">
            <a:spAutoFit/>
          </a:bodyPr>
          <a:lstStyle/>
          <a:p>
            <a:pPr algn="ctr"/>
            <a:r>
              <a:rPr lang="en-US" b="1">
                <a:solidFill>
                  <a:schemeClr val="bg1"/>
                </a:solidFill>
              </a:rPr>
              <a:t>Phase 1.0</a:t>
            </a:r>
          </a:p>
        </p:txBody>
      </p:sp>
      <p:sp>
        <p:nvSpPr>
          <p:cNvPr id="9" name="Title 1">
            <a:extLst>
              <a:ext uri="{FF2B5EF4-FFF2-40B4-BE49-F238E27FC236}">
                <a16:creationId xmlns:a16="http://schemas.microsoft.com/office/drawing/2014/main" id="{BADAFA39-48EF-4257-819B-77E983D0D7AE}"/>
              </a:ext>
            </a:extLst>
          </p:cNvPr>
          <p:cNvSpPr txBox="1">
            <a:spLocks/>
          </p:cNvSpPr>
          <p:nvPr/>
        </p:nvSpPr>
        <p:spPr>
          <a:xfrm>
            <a:off x="0" y="78726"/>
            <a:ext cx="12192000" cy="80242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solidFill>
                  <a:schemeClr val="bg1"/>
                </a:solidFill>
              </a:rPr>
              <a:t>Train the model</a:t>
            </a:r>
          </a:p>
        </p:txBody>
      </p:sp>
      <p:graphicFrame>
        <p:nvGraphicFramePr>
          <p:cNvPr id="10" name="Table 10">
            <a:extLst>
              <a:ext uri="{FF2B5EF4-FFF2-40B4-BE49-F238E27FC236}">
                <a16:creationId xmlns:a16="http://schemas.microsoft.com/office/drawing/2014/main" id="{2EA424E7-8F48-4850-9247-F78AE88507E3}"/>
              </a:ext>
            </a:extLst>
          </p:cNvPr>
          <p:cNvGraphicFramePr>
            <a:graphicFrameLocks noGrp="1"/>
          </p:cNvGraphicFramePr>
          <p:nvPr>
            <p:extLst>
              <p:ext uri="{D42A27DB-BD31-4B8C-83A1-F6EECF244321}">
                <p14:modId xmlns:p14="http://schemas.microsoft.com/office/powerpoint/2010/main" val="1978547210"/>
              </p:ext>
            </p:extLst>
          </p:nvPr>
        </p:nvGraphicFramePr>
        <p:xfrm>
          <a:off x="210285" y="1928817"/>
          <a:ext cx="6096000" cy="1483360"/>
        </p:xfrm>
        <a:graphic>
          <a:graphicData uri="http://schemas.openxmlformats.org/drawingml/2006/table">
            <a:tbl>
              <a:tblPr firstRow="1" bandRow="1">
                <a:tableStyleId>{5C22544A-7EE6-4342-B048-85BDC9FD1C3A}</a:tableStyleId>
              </a:tblPr>
              <a:tblGrid>
                <a:gridCol w="2215923">
                  <a:extLst>
                    <a:ext uri="{9D8B030D-6E8A-4147-A177-3AD203B41FA5}">
                      <a16:colId xmlns:a16="http://schemas.microsoft.com/office/drawing/2014/main" val="392021262"/>
                    </a:ext>
                  </a:extLst>
                </a:gridCol>
                <a:gridCol w="1848077">
                  <a:extLst>
                    <a:ext uri="{9D8B030D-6E8A-4147-A177-3AD203B41FA5}">
                      <a16:colId xmlns:a16="http://schemas.microsoft.com/office/drawing/2014/main" val="3800507721"/>
                    </a:ext>
                  </a:extLst>
                </a:gridCol>
                <a:gridCol w="2032000">
                  <a:extLst>
                    <a:ext uri="{9D8B030D-6E8A-4147-A177-3AD203B41FA5}">
                      <a16:colId xmlns:a16="http://schemas.microsoft.com/office/drawing/2014/main" val="2153930605"/>
                    </a:ext>
                  </a:extLst>
                </a:gridCol>
              </a:tblGrid>
              <a:tr h="370840">
                <a:tc>
                  <a:txBody>
                    <a:bodyPr/>
                    <a:lstStyle/>
                    <a:p>
                      <a:r>
                        <a:rPr lang="en-US"/>
                        <a:t>Previous Grade (A-F)</a:t>
                      </a:r>
                    </a:p>
                  </a:txBody>
                  <a:tcPr/>
                </a:tc>
                <a:tc>
                  <a:txBody>
                    <a:bodyPr/>
                    <a:lstStyle/>
                    <a:p>
                      <a:r>
                        <a:rPr lang="en-US"/>
                        <a:t>Hours Studied</a:t>
                      </a:r>
                    </a:p>
                  </a:txBody>
                  <a:tcPr/>
                </a:tc>
                <a:tc>
                  <a:txBody>
                    <a:bodyPr/>
                    <a:lstStyle/>
                    <a:p>
                      <a:r>
                        <a:rPr lang="en-US"/>
                        <a:t>Pass</a:t>
                      </a:r>
                    </a:p>
                  </a:txBody>
                  <a:tcPr/>
                </a:tc>
                <a:extLst>
                  <a:ext uri="{0D108BD9-81ED-4DB2-BD59-A6C34878D82A}">
                    <a16:rowId xmlns:a16="http://schemas.microsoft.com/office/drawing/2014/main" val="2510097281"/>
                  </a:ext>
                </a:extLst>
              </a:tr>
              <a:tr h="370840">
                <a:tc>
                  <a:txBody>
                    <a:bodyPr/>
                    <a:lstStyle/>
                    <a:p>
                      <a:r>
                        <a:rPr lang="en-US"/>
                        <a:t>B</a:t>
                      </a:r>
                    </a:p>
                  </a:txBody>
                  <a:tcPr/>
                </a:tc>
                <a:tc>
                  <a:txBody>
                    <a:bodyPr/>
                    <a:lstStyle/>
                    <a:p>
                      <a:r>
                        <a:rPr lang="en-US"/>
                        <a:t>5</a:t>
                      </a:r>
                    </a:p>
                  </a:txBody>
                  <a:tcPr/>
                </a:tc>
                <a:tc>
                  <a:txBody>
                    <a:bodyPr/>
                    <a:lstStyle/>
                    <a:p>
                      <a:r>
                        <a:rPr lang="en-US"/>
                        <a:t>Y</a:t>
                      </a:r>
                    </a:p>
                  </a:txBody>
                  <a:tcPr/>
                </a:tc>
                <a:extLst>
                  <a:ext uri="{0D108BD9-81ED-4DB2-BD59-A6C34878D82A}">
                    <a16:rowId xmlns:a16="http://schemas.microsoft.com/office/drawing/2014/main" val="2632721168"/>
                  </a:ext>
                </a:extLst>
              </a:tr>
              <a:tr h="370840">
                <a:tc>
                  <a:txBody>
                    <a:bodyPr/>
                    <a:lstStyle/>
                    <a:p>
                      <a:r>
                        <a:rPr lang="en-US"/>
                        <a:t>D</a:t>
                      </a:r>
                    </a:p>
                  </a:txBody>
                  <a:tcPr/>
                </a:tc>
                <a:tc>
                  <a:txBody>
                    <a:bodyPr/>
                    <a:lstStyle/>
                    <a:p>
                      <a:r>
                        <a:rPr lang="en-US"/>
                        <a:t>2</a:t>
                      </a:r>
                    </a:p>
                  </a:txBody>
                  <a:tcPr/>
                </a:tc>
                <a:tc>
                  <a:txBody>
                    <a:bodyPr/>
                    <a:lstStyle/>
                    <a:p>
                      <a:r>
                        <a:rPr lang="en-US"/>
                        <a:t>N</a:t>
                      </a:r>
                    </a:p>
                  </a:txBody>
                  <a:tcPr/>
                </a:tc>
                <a:extLst>
                  <a:ext uri="{0D108BD9-81ED-4DB2-BD59-A6C34878D82A}">
                    <a16:rowId xmlns:a16="http://schemas.microsoft.com/office/drawing/2014/main" val="3989567274"/>
                  </a:ext>
                </a:extLst>
              </a:tr>
              <a:tr h="370840">
                <a:tc>
                  <a:txBody>
                    <a:bodyPr/>
                    <a:lstStyle/>
                    <a:p>
                      <a:r>
                        <a:rPr lang="en-US"/>
                        <a:t>A</a:t>
                      </a:r>
                    </a:p>
                  </a:txBody>
                  <a:tcPr/>
                </a:tc>
                <a:tc>
                  <a:txBody>
                    <a:bodyPr/>
                    <a:lstStyle/>
                    <a:p>
                      <a:r>
                        <a:rPr lang="en-US"/>
                        <a:t>20</a:t>
                      </a:r>
                    </a:p>
                  </a:txBody>
                  <a:tcPr/>
                </a:tc>
                <a:tc>
                  <a:txBody>
                    <a:bodyPr/>
                    <a:lstStyle/>
                    <a:p>
                      <a:r>
                        <a:rPr lang="en-US"/>
                        <a:t>Y</a:t>
                      </a:r>
                    </a:p>
                  </a:txBody>
                  <a:tcPr/>
                </a:tc>
                <a:extLst>
                  <a:ext uri="{0D108BD9-81ED-4DB2-BD59-A6C34878D82A}">
                    <a16:rowId xmlns:a16="http://schemas.microsoft.com/office/drawing/2014/main" val="2068149334"/>
                  </a:ext>
                </a:extLst>
              </a:tr>
            </a:tbl>
          </a:graphicData>
        </a:graphic>
      </p:graphicFrame>
      <p:sp>
        <p:nvSpPr>
          <p:cNvPr id="12" name="TextBox 11">
            <a:extLst>
              <a:ext uri="{FF2B5EF4-FFF2-40B4-BE49-F238E27FC236}">
                <a16:creationId xmlns:a16="http://schemas.microsoft.com/office/drawing/2014/main" id="{6A03486D-C97B-4C66-B04B-BAB3054273B4}"/>
              </a:ext>
            </a:extLst>
          </p:cNvPr>
          <p:cNvSpPr txBox="1"/>
          <p:nvPr/>
        </p:nvSpPr>
        <p:spPr>
          <a:xfrm>
            <a:off x="1674616" y="4168154"/>
            <a:ext cx="992066" cy="369332"/>
          </a:xfrm>
          <a:prstGeom prst="rect">
            <a:avLst/>
          </a:prstGeom>
          <a:noFill/>
        </p:spPr>
        <p:txBody>
          <a:bodyPr wrap="none" rtlCol="0">
            <a:spAutoFit/>
          </a:bodyPr>
          <a:lstStyle/>
          <a:p>
            <a:r>
              <a:rPr lang="en-US">
                <a:solidFill>
                  <a:schemeClr val="bg1"/>
                </a:solidFill>
              </a:rPr>
              <a:t>Features</a:t>
            </a:r>
          </a:p>
        </p:txBody>
      </p:sp>
      <p:sp>
        <p:nvSpPr>
          <p:cNvPr id="19" name="TextBox 18">
            <a:extLst>
              <a:ext uri="{FF2B5EF4-FFF2-40B4-BE49-F238E27FC236}">
                <a16:creationId xmlns:a16="http://schemas.microsoft.com/office/drawing/2014/main" id="{BED3D55C-576A-4AB6-A0BC-1245532B9646}"/>
              </a:ext>
            </a:extLst>
          </p:cNvPr>
          <p:cNvSpPr txBox="1"/>
          <p:nvPr/>
        </p:nvSpPr>
        <p:spPr>
          <a:xfrm>
            <a:off x="4662170" y="4168154"/>
            <a:ext cx="1458797" cy="369332"/>
          </a:xfrm>
          <a:prstGeom prst="rect">
            <a:avLst/>
          </a:prstGeom>
          <a:noFill/>
        </p:spPr>
        <p:txBody>
          <a:bodyPr wrap="none" rtlCol="0">
            <a:spAutoFit/>
          </a:bodyPr>
          <a:lstStyle/>
          <a:p>
            <a:r>
              <a:rPr lang="en-US">
                <a:solidFill>
                  <a:schemeClr val="bg1"/>
                </a:solidFill>
              </a:rPr>
              <a:t>Label / Target</a:t>
            </a:r>
          </a:p>
        </p:txBody>
      </p:sp>
      <p:sp>
        <p:nvSpPr>
          <p:cNvPr id="2" name="TextBox 1">
            <a:extLst>
              <a:ext uri="{FF2B5EF4-FFF2-40B4-BE49-F238E27FC236}">
                <a16:creationId xmlns:a16="http://schemas.microsoft.com/office/drawing/2014/main" id="{EBCECAE8-483D-405C-BE66-D431D40BC0C7}"/>
              </a:ext>
            </a:extLst>
          </p:cNvPr>
          <p:cNvSpPr txBox="1"/>
          <p:nvPr/>
        </p:nvSpPr>
        <p:spPr>
          <a:xfrm>
            <a:off x="7400544" y="2274347"/>
            <a:ext cx="4291584" cy="1200329"/>
          </a:xfrm>
          <a:prstGeom prst="rect">
            <a:avLst/>
          </a:prstGeom>
          <a:noFill/>
        </p:spPr>
        <p:txBody>
          <a:bodyPr wrap="square" rtlCol="0">
            <a:spAutoFit/>
          </a:bodyPr>
          <a:lstStyle/>
          <a:p>
            <a:pPr algn="ctr"/>
            <a:r>
              <a:rPr lang="en-US" sz="2400" b="1">
                <a:solidFill>
                  <a:schemeClr val="bg1"/>
                </a:solidFill>
              </a:rPr>
              <a:t>F(</a:t>
            </a:r>
            <a:r>
              <a:rPr lang="en-US" sz="2400" b="1" err="1">
                <a:solidFill>
                  <a:schemeClr val="bg1"/>
                </a:solidFill>
              </a:rPr>
              <a:t>PreviousGrade</a:t>
            </a:r>
            <a:r>
              <a:rPr lang="en-US" sz="2400" b="1">
                <a:solidFill>
                  <a:schemeClr val="bg1"/>
                </a:solidFill>
              </a:rPr>
              <a:t>, </a:t>
            </a:r>
            <a:r>
              <a:rPr lang="en-US" sz="2400" b="1" err="1">
                <a:solidFill>
                  <a:schemeClr val="bg1"/>
                </a:solidFill>
              </a:rPr>
              <a:t>HoursStudied</a:t>
            </a:r>
            <a:r>
              <a:rPr lang="en-US" sz="2400" b="1">
                <a:solidFill>
                  <a:schemeClr val="bg1"/>
                </a:solidFill>
              </a:rPr>
              <a:t>)</a:t>
            </a:r>
          </a:p>
          <a:p>
            <a:pPr algn="ctr"/>
            <a:r>
              <a:rPr lang="en-US" sz="2400" b="1">
                <a:solidFill>
                  <a:schemeClr val="bg1"/>
                </a:solidFill>
              </a:rPr>
              <a:t> = </a:t>
            </a:r>
          </a:p>
          <a:p>
            <a:pPr algn="ctr"/>
            <a:r>
              <a:rPr lang="en-US" sz="2400" b="1">
                <a:solidFill>
                  <a:schemeClr val="bg1"/>
                </a:solidFill>
              </a:rPr>
              <a:t>Pass</a:t>
            </a:r>
          </a:p>
        </p:txBody>
      </p:sp>
      <p:cxnSp>
        <p:nvCxnSpPr>
          <p:cNvPr id="4" name="Straight Arrow Connector 3">
            <a:extLst>
              <a:ext uri="{FF2B5EF4-FFF2-40B4-BE49-F238E27FC236}">
                <a16:creationId xmlns:a16="http://schemas.microsoft.com/office/drawing/2014/main" id="{8205F03B-D9A4-4867-8739-75068904AE41}"/>
              </a:ext>
            </a:extLst>
          </p:cNvPr>
          <p:cNvCxnSpPr>
            <a:cxnSpLocks/>
          </p:cNvCxnSpPr>
          <p:nvPr/>
        </p:nvCxnSpPr>
        <p:spPr>
          <a:xfrm>
            <a:off x="6522720" y="2731965"/>
            <a:ext cx="877824" cy="0"/>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07EB15D2-5CEC-4C89-AC21-858E52F02C16}"/>
              </a:ext>
            </a:extLst>
          </p:cNvPr>
          <p:cNvSpPr txBox="1"/>
          <p:nvPr/>
        </p:nvSpPr>
        <p:spPr>
          <a:xfrm>
            <a:off x="9149432" y="4168154"/>
            <a:ext cx="793807" cy="369332"/>
          </a:xfrm>
          <a:prstGeom prst="rect">
            <a:avLst/>
          </a:prstGeom>
          <a:noFill/>
        </p:spPr>
        <p:txBody>
          <a:bodyPr wrap="none" rtlCol="0">
            <a:spAutoFit/>
          </a:bodyPr>
          <a:lstStyle/>
          <a:p>
            <a:r>
              <a:rPr lang="en-US">
                <a:solidFill>
                  <a:schemeClr val="bg1"/>
                </a:solidFill>
              </a:rPr>
              <a:t>Model</a:t>
            </a:r>
          </a:p>
        </p:txBody>
      </p:sp>
      <p:sp>
        <p:nvSpPr>
          <p:cNvPr id="3" name="Left Brace 2">
            <a:extLst>
              <a:ext uri="{FF2B5EF4-FFF2-40B4-BE49-F238E27FC236}">
                <a16:creationId xmlns:a16="http://schemas.microsoft.com/office/drawing/2014/main" id="{8DF87DD3-8F0F-4F15-AA08-0342FCB04B74}"/>
              </a:ext>
            </a:extLst>
          </p:cNvPr>
          <p:cNvSpPr/>
          <p:nvPr/>
        </p:nvSpPr>
        <p:spPr>
          <a:xfrm rot="16200000">
            <a:off x="2017917" y="1801123"/>
            <a:ext cx="408355" cy="4023618"/>
          </a:xfrm>
          <a:prstGeom prst="leftBrace">
            <a:avLst/>
          </a:prstGeom>
          <a:ln w="1905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Left Brace 5">
            <a:extLst>
              <a:ext uri="{FF2B5EF4-FFF2-40B4-BE49-F238E27FC236}">
                <a16:creationId xmlns:a16="http://schemas.microsoft.com/office/drawing/2014/main" id="{C9720651-5DDE-4262-9E07-C9404AAC368F}"/>
              </a:ext>
            </a:extLst>
          </p:cNvPr>
          <p:cNvSpPr/>
          <p:nvPr/>
        </p:nvSpPr>
        <p:spPr>
          <a:xfrm rot="16200000">
            <a:off x="5096204" y="2807028"/>
            <a:ext cx="408355" cy="2011810"/>
          </a:xfrm>
          <a:prstGeom prst="leftBrace">
            <a:avLst/>
          </a:prstGeom>
          <a:ln w="1905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218151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1"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7000" b="-17000"/>
          </a:stretch>
        </a:blip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2351181-4BA7-4792-B87E-25B835D3C533}"/>
              </a:ext>
            </a:extLst>
          </p:cNvPr>
          <p:cNvSpPr txBox="1"/>
          <p:nvPr/>
        </p:nvSpPr>
        <p:spPr>
          <a:xfrm>
            <a:off x="548889" y="6481683"/>
            <a:ext cx="1730115" cy="369332"/>
          </a:xfrm>
          <a:prstGeom prst="rect">
            <a:avLst/>
          </a:prstGeom>
          <a:noFill/>
        </p:spPr>
        <p:txBody>
          <a:bodyPr wrap="square" rtlCol="0">
            <a:spAutoFit/>
          </a:bodyPr>
          <a:lstStyle/>
          <a:p>
            <a:pPr algn="ctr"/>
            <a:r>
              <a:rPr lang="en-US" b="1">
                <a:solidFill>
                  <a:schemeClr val="bg1"/>
                </a:solidFill>
              </a:rPr>
              <a:t>Phase 1.0</a:t>
            </a:r>
          </a:p>
        </p:txBody>
      </p:sp>
      <p:sp>
        <p:nvSpPr>
          <p:cNvPr id="9" name="Title 1">
            <a:extLst>
              <a:ext uri="{FF2B5EF4-FFF2-40B4-BE49-F238E27FC236}">
                <a16:creationId xmlns:a16="http://schemas.microsoft.com/office/drawing/2014/main" id="{BADAFA39-48EF-4257-819B-77E983D0D7AE}"/>
              </a:ext>
            </a:extLst>
          </p:cNvPr>
          <p:cNvSpPr txBox="1">
            <a:spLocks/>
          </p:cNvSpPr>
          <p:nvPr/>
        </p:nvSpPr>
        <p:spPr>
          <a:xfrm>
            <a:off x="0" y="78726"/>
            <a:ext cx="12192000" cy="80242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solidFill>
                  <a:schemeClr val="bg1"/>
                </a:solidFill>
              </a:rPr>
              <a:t>Evaluate</a:t>
            </a:r>
          </a:p>
        </p:txBody>
      </p:sp>
      <p:sp>
        <p:nvSpPr>
          <p:cNvPr id="6" name="TextBox 5">
            <a:extLst>
              <a:ext uri="{FF2B5EF4-FFF2-40B4-BE49-F238E27FC236}">
                <a16:creationId xmlns:a16="http://schemas.microsoft.com/office/drawing/2014/main" id="{BF51B0D2-0A02-44E2-B9AB-6EAAF6822A90}"/>
              </a:ext>
            </a:extLst>
          </p:cNvPr>
          <p:cNvSpPr txBox="1"/>
          <p:nvPr/>
        </p:nvSpPr>
        <p:spPr>
          <a:xfrm>
            <a:off x="1413946" y="3798332"/>
            <a:ext cx="1184683" cy="646331"/>
          </a:xfrm>
          <a:prstGeom prst="rect">
            <a:avLst/>
          </a:prstGeom>
          <a:noFill/>
        </p:spPr>
        <p:txBody>
          <a:bodyPr wrap="none" rtlCol="0">
            <a:spAutoFit/>
          </a:bodyPr>
          <a:lstStyle/>
          <a:p>
            <a:r>
              <a:rPr lang="en-US" b="1">
                <a:solidFill>
                  <a:schemeClr val="bg1"/>
                </a:solidFill>
              </a:rPr>
              <a:t>Evaluation</a:t>
            </a:r>
          </a:p>
          <a:p>
            <a:r>
              <a:rPr lang="en-US" b="1">
                <a:solidFill>
                  <a:schemeClr val="bg1"/>
                </a:solidFill>
              </a:rPr>
              <a:t>Metrics</a:t>
            </a:r>
          </a:p>
        </p:txBody>
      </p:sp>
      <p:sp>
        <p:nvSpPr>
          <p:cNvPr id="8" name="TextBox 7">
            <a:extLst>
              <a:ext uri="{FF2B5EF4-FFF2-40B4-BE49-F238E27FC236}">
                <a16:creationId xmlns:a16="http://schemas.microsoft.com/office/drawing/2014/main" id="{749A042D-27DA-49D0-8D1E-A6FE880994E4}"/>
              </a:ext>
            </a:extLst>
          </p:cNvPr>
          <p:cNvSpPr txBox="1"/>
          <p:nvPr/>
        </p:nvSpPr>
        <p:spPr>
          <a:xfrm>
            <a:off x="5179724" y="3798332"/>
            <a:ext cx="1470274" cy="369332"/>
          </a:xfrm>
          <a:prstGeom prst="rect">
            <a:avLst/>
          </a:prstGeom>
          <a:noFill/>
        </p:spPr>
        <p:txBody>
          <a:bodyPr wrap="none" rtlCol="0">
            <a:spAutoFit/>
          </a:bodyPr>
          <a:lstStyle/>
          <a:p>
            <a:r>
              <a:rPr lang="en-US" b="1" err="1">
                <a:solidFill>
                  <a:schemeClr val="bg1"/>
                </a:solidFill>
              </a:rPr>
              <a:t>Explainability</a:t>
            </a:r>
            <a:endParaRPr lang="en-US" b="1">
              <a:solidFill>
                <a:schemeClr val="bg1"/>
              </a:solidFill>
            </a:endParaRPr>
          </a:p>
        </p:txBody>
      </p:sp>
      <p:sp>
        <p:nvSpPr>
          <p:cNvPr id="10" name="TextBox 9">
            <a:extLst>
              <a:ext uri="{FF2B5EF4-FFF2-40B4-BE49-F238E27FC236}">
                <a16:creationId xmlns:a16="http://schemas.microsoft.com/office/drawing/2014/main" id="{FCB4440A-890D-482E-A37A-4886DEBA0539}"/>
              </a:ext>
            </a:extLst>
          </p:cNvPr>
          <p:cNvSpPr txBox="1"/>
          <p:nvPr/>
        </p:nvSpPr>
        <p:spPr>
          <a:xfrm>
            <a:off x="9700980" y="3798332"/>
            <a:ext cx="1541191" cy="369332"/>
          </a:xfrm>
          <a:prstGeom prst="rect">
            <a:avLst/>
          </a:prstGeom>
          <a:noFill/>
        </p:spPr>
        <p:txBody>
          <a:bodyPr wrap="none" rtlCol="0">
            <a:spAutoFit/>
          </a:bodyPr>
          <a:lstStyle/>
          <a:p>
            <a:r>
              <a:rPr lang="en-US" b="1">
                <a:solidFill>
                  <a:schemeClr val="bg1"/>
                </a:solidFill>
              </a:rPr>
              <a:t>Training effort</a:t>
            </a:r>
          </a:p>
        </p:txBody>
      </p:sp>
      <p:pic>
        <p:nvPicPr>
          <p:cNvPr id="11" name="Graphic 10" descr="Gauge">
            <a:extLst>
              <a:ext uri="{FF2B5EF4-FFF2-40B4-BE49-F238E27FC236}">
                <a16:creationId xmlns:a16="http://schemas.microsoft.com/office/drawing/2014/main" id="{5FEC8319-F2BC-4DCC-9716-A49FED387E5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81154" y="2602254"/>
            <a:ext cx="1371600" cy="1371600"/>
          </a:xfrm>
          <a:prstGeom prst="rect">
            <a:avLst/>
          </a:prstGeom>
        </p:spPr>
      </p:pic>
      <p:pic>
        <p:nvPicPr>
          <p:cNvPr id="15" name="Graphic 14" descr="Filing Box Archive">
            <a:extLst>
              <a:ext uri="{FF2B5EF4-FFF2-40B4-BE49-F238E27FC236}">
                <a16:creationId xmlns:a16="http://schemas.microsoft.com/office/drawing/2014/main" id="{AD11750C-28E7-4C36-ACE2-0E919A858BA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179724" y="2638830"/>
            <a:ext cx="1371600" cy="1371600"/>
          </a:xfrm>
          <a:prstGeom prst="rect">
            <a:avLst/>
          </a:prstGeom>
        </p:spPr>
      </p:pic>
      <p:pic>
        <p:nvPicPr>
          <p:cNvPr id="17" name="Graphic 16" descr="Spinning Plates">
            <a:extLst>
              <a:ext uri="{FF2B5EF4-FFF2-40B4-BE49-F238E27FC236}">
                <a16:creationId xmlns:a16="http://schemas.microsoft.com/office/drawing/2014/main" id="{F2F6A6BD-6F6B-43D9-94A0-5EBEA8D4D92E}"/>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639246" y="2426732"/>
            <a:ext cx="1371600" cy="1371600"/>
          </a:xfrm>
          <a:prstGeom prst="rect">
            <a:avLst/>
          </a:prstGeom>
        </p:spPr>
      </p:pic>
    </p:spTree>
    <p:extLst>
      <p:ext uri="{BB962C8B-B14F-4D97-AF65-F5344CB8AC3E}">
        <p14:creationId xmlns:p14="http://schemas.microsoft.com/office/powerpoint/2010/main" val="1259571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0"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0924395-BB3F-495B-B8E2-F06727B0715B}"/>
              </a:ext>
            </a:extLst>
          </p:cNvPr>
          <p:cNvSpPr>
            <a:spLocks noGrp="1"/>
          </p:cNvSpPr>
          <p:nvPr>
            <p:ph idx="1"/>
          </p:nvPr>
        </p:nvSpPr>
        <p:spPr>
          <a:xfrm>
            <a:off x="2046513" y="4310743"/>
            <a:ext cx="2928257" cy="957943"/>
          </a:xfrm>
        </p:spPr>
        <p:txBody>
          <a:bodyPr>
            <a:normAutofit/>
          </a:bodyPr>
          <a:lstStyle/>
          <a:p>
            <a:pPr marL="0" indent="0" algn="ctr">
              <a:buNone/>
            </a:pPr>
            <a:r>
              <a:rPr lang="en-US" sz="2400">
                <a:solidFill>
                  <a:schemeClr val="bg1"/>
                </a:solidFill>
              </a:rPr>
              <a:t>Program Manager</a:t>
            </a:r>
          </a:p>
          <a:p>
            <a:pPr marL="0" indent="0" algn="ctr">
              <a:buNone/>
            </a:pPr>
            <a:r>
              <a:rPr lang="en-US" sz="2400">
                <a:solidFill>
                  <a:schemeClr val="bg1"/>
                </a:solidFill>
              </a:rPr>
              <a:t>@ Microsoft, </a:t>
            </a:r>
            <a:r>
              <a:rPr lang="en-US" sz="2400" b="1">
                <a:solidFill>
                  <a:schemeClr val="bg1"/>
                </a:solidFill>
              </a:rPr>
              <a:t>ML.NET</a:t>
            </a:r>
          </a:p>
        </p:txBody>
      </p:sp>
      <p:sp>
        <p:nvSpPr>
          <p:cNvPr id="9" name="Title 1">
            <a:extLst>
              <a:ext uri="{FF2B5EF4-FFF2-40B4-BE49-F238E27FC236}">
                <a16:creationId xmlns:a16="http://schemas.microsoft.com/office/drawing/2014/main" id="{BADAFA39-48EF-4257-819B-77E983D0D7AE}"/>
              </a:ext>
            </a:extLst>
          </p:cNvPr>
          <p:cNvSpPr txBox="1">
            <a:spLocks/>
          </p:cNvSpPr>
          <p:nvPr/>
        </p:nvSpPr>
        <p:spPr>
          <a:xfrm>
            <a:off x="0" y="78726"/>
            <a:ext cx="12192000" cy="80242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solidFill>
                  <a:schemeClr val="bg1"/>
                </a:solidFill>
              </a:rPr>
              <a:t>Who are we?</a:t>
            </a:r>
          </a:p>
        </p:txBody>
      </p:sp>
      <p:pic>
        <p:nvPicPr>
          <p:cNvPr id="4" name="Picture 3" descr="A picture containing person, indoor, woman, girl&#10;&#10;Description automatically generated">
            <a:extLst>
              <a:ext uri="{FF2B5EF4-FFF2-40B4-BE49-F238E27FC236}">
                <a16:creationId xmlns:a16="http://schemas.microsoft.com/office/drawing/2014/main" id="{BA41D82A-346F-4466-9871-CAED74F9AF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46513" y="1382486"/>
            <a:ext cx="2928257" cy="2928257"/>
          </a:xfrm>
          <a:prstGeom prst="rect">
            <a:avLst/>
          </a:prstGeom>
          <a:effectLst>
            <a:outerShdw blurRad="50800" dist="38100" dir="2700000" algn="tl" rotWithShape="0">
              <a:prstClr val="black">
                <a:alpha val="40000"/>
              </a:prstClr>
            </a:outerShdw>
          </a:effectLst>
        </p:spPr>
      </p:pic>
      <p:sp>
        <p:nvSpPr>
          <p:cNvPr id="6" name="Content Placeholder 2">
            <a:extLst>
              <a:ext uri="{FF2B5EF4-FFF2-40B4-BE49-F238E27FC236}">
                <a16:creationId xmlns:a16="http://schemas.microsoft.com/office/drawing/2014/main" id="{219055E3-6273-42AE-B10E-D6A1B6042A66}"/>
              </a:ext>
            </a:extLst>
          </p:cNvPr>
          <p:cNvSpPr txBox="1">
            <a:spLocks/>
          </p:cNvSpPr>
          <p:nvPr/>
        </p:nvSpPr>
        <p:spPr>
          <a:xfrm>
            <a:off x="2046513" y="940583"/>
            <a:ext cx="2928257" cy="39847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400">
                <a:solidFill>
                  <a:schemeClr val="bg1"/>
                </a:solidFill>
              </a:rPr>
              <a:t>Bri Achtman</a:t>
            </a:r>
            <a:endParaRPr lang="en-US" sz="2400" b="1">
              <a:solidFill>
                <a:schemeClr val="bg1"/>
              </a:solidFill>
            </a:endParaRPr>
          </a:p>
        </p:txBody>
      </p:sp>
      <p:sp>
        <p:nvSpPr>
          <p:cNvPr id="7" name="Content Placeholder 2">
            <a:extLst>
              <a:ext uri="{FF2B5EF4-FFF2-40B4-BE49-F238E27FC236}">
                <a16:creationId xmlns:a16="http://schemas.microsoft.com/office/drawing/2014/main" id="{FB6AA6BB-22A8-457B-8AED-C36904B54987}"/>
              </a:ext>
            </a:extLst>
          </p:cNvPr>
          <p:cNvSpPr txBox="1">
            <a:spLocks/>
          </p:cNvSpPr>
          <p:nvPr/>
        </p:nvSpPr>
        <p:spPr>
          <a:xfrm>
            <a:off x="6984044" y="4310743"/>
            <a:ext cx="2928257" cy="95794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400">
                <a:solidFill>
                  <a:schemeClr val="bg1"/>
                </a:solidFill>
              </a:rPr>
              <a:t>Content Developer</a:t>
            </a:r>
          </a:p>
          <a:p>
            <a:pPr marL="0" indent="0" algn="ctr">
              <a:buFont typeface="Arial" panose="020B0604020202020204" pitchFamily="34" charset="0"/>
              <a:buNone/>
            </a:pPr>
            <a:r>
              <a:rPr lang="en-US" sz="2400">
                <a:solidFill>
                  <a:schemeClr val="bg1"/>
                </a:solidFill>
              </a:rPr>
              <a:t>@ Microsoft, </a:t>
            </a:r>
            <a:r>
              <a:rPr lang="en-US" sz="2400" b="1">
                <a:solidFill>
                  <a:schemeClr val="bg1"/>
                </a:solidFill>
              </a:rPr>
              <a:t>ML.NET</a:t>
            </a:r>
          </a:p>
        </p:txBody>
      </p:sp>
      <p:sp>
        <p:nvSpPr>
          <p:cNvPr id="10" name="Content Placeholder 2">
            <a:extLst>
              <a:ext uri="{FF2B5EF4-FFF2-40B4-BE49-F238E27FC236}">
                <a16:creationId xmlns:a16="http://schemas.microsoft.com/office/drawing/2014/main" id="{3C85B475-048F-404C-9471-8F2E430A11B1}"/>
              </a:ext>
            </a:extLst>
          </p:cNvPr>
          <p:cNvSpPr txBox="1">
            <a:spLocks/>
          </p:cNvSpPr>
          <p:nvPr/>
        </p:nvSpPr>
        <p:spPr>
          <a:xfrm>
            <a:off x="6984044" y="940583"/>
            <a:ext cx="2928257" cy="39847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400">
                <a:solidFill>
                  <a:schemeClr val="bg1"/>
                </a:solidFill>
              </a:rPr>
              <a:t>Luis Quintanilla</a:t>
            </a:r>
            <a:endParaRPr lang="en-US" sz="2400" b="1">
              <a:solidFill>
                <a:schemeClr val="bg1"/>
              </a:solidFill>
            </a:endParaRPr>
          </a:p>
        </p:txBody>
      </p:sp>
      <p:pic>
        <p:nvPicPr>
          <p:cNvPr id="2" name="Picture 1">
            <a:extLst>
              <a:ext uri="{FF2B5EF4-FFF2-40B4-BE49-F238E27FC236}">
                <a16:creationId xmlns:a16="http://schemas.microsoft.com/office/drawing/2014/main" id="{F138A57F-0FE2-4F53-9A15-EE1420E222B7}"/>
              </a:ext>
            </a:extLst>
          </p:cNvPr>
          <p:cNvPicPr>
            <a:picLocks noChangeAspect="1"/>
          </p:cNvPicPr>
          <p:nvPr/>
        </p:nvPicPr>
        <p:blipFill rotWithShape="1">
          <a:blip r:embed="rId4">
            <a:extLst>
              <a:ext uri="{28A0092B-C50C-407E-A947-70E740481C1C}">
                <a14:useLocalDpi xmlns:a14="http://schemas.microsoft.com/office/drawing/2010/main" val="0"/>
              </a:ext>
            </a:extLst>
          </a:blip>
          <a:srcRect t="6178" b="3001"/>
          <a:stretch/>
        </p:blipFill>
        <p:spPr>
          <a:xfrm>
            <a:off x="7239110" y="1382486"/>
            <a:ext cx="2418123" cy="2928258"/>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190206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7000" b="-17000"/>
          </a:stretch>
        </a:blip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2351181-4BA7-4792-B87E-25B835D3C533}"/>
              </a:ext>
            </a:extLst>
          </p:cNvPr>
          <p:cNvSpPr txBox="1"/>
          <p:nvPr/>
        </p:nvSpPr>
        <p:spPr>
          <a:xfrm>
            <a:off x="548889" y="6481683"/>
            <a:ext cx="1730115" cy="369332"/>
          </a:xfrm>
          <a:prstGeom prst="rect">
            <a:avLst/>
          </a:prstGeom>
          <a:noFill/>
        </p:spPr>
        <p:txBody>
          <a:bodyPr wrap="square" rtlCol="0">
            <a:spAutoFit/>
          </a:bodyPr>
          <a:lstStyle/>
          <a:p>
            <a:pPr algn="ctr"/>
            <a:r>
              <a:rPr lang="en-US" b="1">
                <a:solidFill>
                  <a:schemeClr val="bg1"/>
                </a:solidFill>
              </a:rPr>
              <a:t>Phase 1.0</a:t>
            </a:r>
          </a:p>
        </p:txBody>
      </p:sp>
      <p:sp>
        <p:nvSpPr>
          <p:cNvPr id="9" name="Title 1">
            <a:extLst>
              <a:ext uri="{FF2B5EF4-FFF2-40B4-BE49-F238E27FC236}">
                <a16:creationId xmlns:a16="http://schemas.microsoft.com/office/drawing/2014/main" id="{BADAFA39-48EF-4257-819B-77E983D0D7AE}"/>
              </a:ext>
            </a:extLst>
          </p:cNvPr>
          <p:cNvSpPr txBox="1">
            <a:spLocks/>
          </p:cNvSpPr>
          <p:nvPr/>
        </p:nvSpPr>
        <p:spPr>
          <a:xfrm>
            <a:off x="0" y="78726"/>
            <a:ext cx="12192000" cy="80242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solidFill>
                  <a:schemeClr val="bg1"/>
                </a:solidFill>
              </a:rPr>
              <a:t>Deploy</a:t>
            </a:r>
          </a:p>
        </p:txBody>
      </p:sp>
      <p:sp>
        <p:nvSpPr>
          <p:cNvPr id="2" name="TextBox 1">
            <a:extLst>
              <a:ext uri="{FF2B5EF4-FFF2-40B4-BE49-F238E27FC236}">
                <a16:creationId xmlns:a16="http://schemas.microsoft.com/office/drawing/2014/main" id="{2CDE6F90-AF49-46CF-9203-12BFD27D16B8}"/>
              </a:ext>
            </a:extLst>
          </p:cNvPr>
          <p:cNvSpPr txBox="1"/>
          <p:nvPr/>
        </p:nvSpPr>
        <p:spPr>
          <a:xfrm>
            <a:off x="2657856" y="3828288"/>
            <a:ext cx="1228221" cy="369332"/>
          </a:xfrm>
          <a:prstGeom prst="rect">
            <a:avLst/>
          </a:prstGeom>
          <a:noFill/>
        </p:spPr>
        <p:txBody>
          <a:bodyPr wrap="none" rtlCol="0">
            <a:spAutoFit/>
          </a:bodyPr>
          <a:lstStyle/>
          <a:p>
            <a:r>
              <a:rPr lang="en-US">
                <a:solidFill>
                  <a:schemeClr val="bg1"/>
                </a:solidFill>
              </a:rPr>
              <a:t>Model files</a:t>
            </a:r>
          </a:p>
        </p:txBody>
      </p:sp>
      <p:sp>
        <p:nvSpPr>
          <p:cNvPr id="11" name="TextBox 10">
            <a:extLst>
              <a:ext uri="{FF2B5EF4-FFF2-40B4-BE49-F238E27FC236}">
                <a16:creationId xmlns:a16="http://schemas.microsoft.com/office/drawing/2014/main" id="{81BA06C6-37ED-476D-8F01-880C14082EE6}"/>
              </a:ext>
            </a:extLst>
          </p:cNvPr>
          <p:cNvSpPr txBox="1"/>
          <p:nvPr/>
        </p:nvSpPr>
        <p:spPr>
          <a:xfrm>
            <a:off x="6955536" y="3828288"/>
            <a:ext cx="2041328" cy="369332"/>
          </a:xfrm>
          <a:prstGeom prst="rect">
            <a:avLst/>
          </a:prstGeom>
          <a:noFill/>
        </p:spPr>
        <p:txBody>
          <a:bodyPr wrap="none" rtlCol="0">
            <a:spAutoFit/>
          </a:bodyPr>
          <a:lstStyle/>
          <a:p>
            <a:r>
              <a:rPr lang="en-US">
                <a:solidFill>
                  <a:schemeClr val="bg1"/>
                </a:solidFill>
              </a:rPr>
              <a:t>Deployment targets</a:t>
            </a:r>
          </a:p>
        </p:txBody>
      </p:sp>
      <p:pic>
        <p:nvPicPr>
          <p:cNvPr id="7" name="Graphic 6" descr="Binary">
            <a:extLst>
              <a:ext uri="{FF2B5EF4-FFF2-40B4-BE49-F238E27FC236}">
                <a16:creationId xmlns:a16="http://schemas.microsoft.com/office/drawing/2014/main" id="{2BBB0A79-091D-470A-BFBA-DAAF09B7E6D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657856" y="2456688"/>
            <a:ext cx="1371600" cy="1371600"/>
          </a:xfrm>
          <a:prstGeom prst="rect">
            <a:avLst/>
          </a:prstGeom>
        </p:spPr>
      </p:pic>
      <p:pic>
        <p:nvPicPr>
          <p:cNvPr id="13" name="Graphic 12" descr="Processor">
            <a:extLst>
              <a:ext uri="{FF2B5EF4-FFF2-40B4-BE49-F238E27FC236}">
                <a16:creationId xmlns:a16="http://schemas.microsoft.com/office/drawing/2014/main" id="{67140742-708A-4B37-AB78-F4D91244645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082464" y="1440319"/>
            <a:ext cx="914400" cy="914400"/>
          </a:xfrm>
          <a:prstGeom prst="rect">
            <a:avLst/>
          </a:prstGeom>
        </p:spPr>
      </p:pic>
      <p:pic>
        <p:nvPicPr>
          <p:cNvPr id="15" name="Graphic 14" descr="Internet Of Things">
            <a:extLst>
              <a:ext uri="{FF2B5EF4-FFF2-40B4-BE49-F238E27FC236}">
                <a16:creationId xmlns:a16="http://schemas.microsoft.com/office/drawing/2014/main" id="{9829DADD-FDE9-4098-9CA5-4CA9C0D9F16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955536" y="2685288"/>
            <a:ext cx="914400" cy="914400"/>
          </a:xfrm>
          <a:prstGeom prst="rect">
            <a:avLst/>
          </a:prstGeom>
        </p:spPr>
      </p:pic>
      <p:pic>
        <p:nvPicPr>
          <p:cNvPr id="17" name="Graphic 16" descr="Monitor">
            <a:extLst>
              <a:ext uri="{FF2B5EF4-FFF2-40B4-BE49-F238E27FC236}">
                <a16:creationId xmlns:a16="http://schemas.microsoft.com/office/drawing/2014/main" id="{8BB0C4B9-B572-474B-9D19-693442FDC267}"/>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955536" y="1542288"/>
            <a:ext cx="914400" cy="914400"/>
          </a:xfrm>
          <a:prstGeom prst="rect">
            <a:avLst/>
          </a:prstGeom>
        </p:spPr>
      </p:pic>
      <p:pic>
        <p:nvPicPr>
          <p:cNvPr id="19" name="Graphic 18" descr="Online Network">
            <a:extLst>
              <a:ext uri="{FF2B5EF4-FFF2-40B4-BE49-F238E27FC236}">
                <a16:creationId xmlns:a16="http://schemas.microsoft.com/office/drawing/2014/main" id="{71655905-1218-47B0-A413-419A811D7BDD}"/>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8082464" y="2685288"/>
            <a:ext cx="914400" cy="914400"/>
          </a:xfrm>
          <a:prstGeom prst="rect">
            <a:avLst/>
          </a:prstGeom>
        </p:spPr>
      </p:pic>
    </p:spTree>
    <p:extLst>
      <p:ext uri="{BB962C8B-B14F-4D97-AF65-F5344CB8AC3E}">
        <p14:creationId xmlns:p14="http://schemas.microsoft.com/office/powerpoint/2010/main" val="12011456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1"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7000" b="-17000"/>
          </a:stretch>
        </a:blip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2351181-4BA7-4792-B87E-25B835D3C533}"/>
              </a:ext>
            </a:extLst>
          </p:cNvPr>
          <p:cNvSpPr txBox="1"/>
          <p:nvPr/>
        </p:nvSpPr>
        <p:spPr>
          <a:xfrm>
            <a:off x="548889" y="6481683"/>
            <a:ext cx="1730115" cy="369332"/>
          </a:xfrm>
          <a:prstGeom prst="rect">
            <a:avLst/>
          </a:prstGeom>
          <a:noFill/>
        </p:spPr>
        <p:txBody>
          <a:bodyPr wrap="square" rtlCol="0">
            <a:spAutoFit/>
          </a:bodyPr>
          <a:lstStyle/>
          <a:p>
            <a:pPr algn="ctr"/>
            <a:r>
              <a:rPr lang="en-US" b="1">
                <a:solidFill>
                  <a:schemeClr val="bg1"/>
                </a:solidFill>
              </a:rPr>
              <a:t>Phase 1.0</a:t>
            </a:r>
          </a:p>
        </p:txBody>
      </p:sp>
      <p:sp>
        <p:nvSpPr>
          <p:cNvPr id="9" name="Title 1">
            <a:extLst>
              <a:ext uri="{FF2B5EF4-FFF2-40B4-BE49-F238E27FC236}">
                <a16:creationId xmlns:a16="http://schemas.microsoft.com/office/drawing/2014/main" id="{BADAFA39-48EF-4257-819B-77E983D0D7AE}"/>
              </a:ext>
            </a:extLst>
          </p:cNvPr>
          <p:cNvSpPr txBox="1">
            <a:spLocks/>
          </p:cNvSpPr>
          <p:nvPr/>
        </p:nvSpPr>
        <p:spPr>
          <a:xfrm>
            <a:off x="0" y="78726"/>
            <a:ext cx="12192000" cy="80242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solidFill>
                  <a:schemeClr val="bg1"/>
                </a:solidFill>
              </a:rPr>
              <a:t>Automated Machine Learning</a:t>
            </a:r>
          </a:p>
        </p:txBody>
      </p:sp>
      <p:sp>
        <p:nvSpPr>
          <p:cNvPr id="6" name="TextBox 5">
            <a:extLst>
              <a:ext uri="{FF2B5EF4-FFF2-40B4-BE49-F238E27FC236}">
                <a16:creationId xmlns:a16="http://schemas.microsoft.com/office/drawing/2014/main" id="{51420864-3EF6-4074-91C1-881E2CD056E1}"/>
              </a:ext>
            </a:extLst>
          </p:cNvPr>
          <p:cNvSpPr txBox="1"/>
          <p:nvPr/>
        </p:nvSpPr>
        <p:spPr>
          <a:xfrm>
            <a:off x="730669" y="2936699"/>
            <a:ext cx="1377749" cy="369332"/>
          </a:xfrm>
          <a:prstGeom prst="rect">
            <a:avLst/>
          </a:prstGeom>
          <a:noFill/>
        </p:spPr>
        <p:txBody>
          <a:bodyPr wrap="none" rtlCol="0">
            <a:spAutoFit/>
          </a:bodyPr>
          <a:lstStyle/>
          <a:p>
            <a:r>
              <a:rPr lang="en-US" b="1">
                <a:solidFill>
                  <a:schemeClr val="bg1"/>
                </a:solidFill>
              </a:rPr>
              <a:t>Get the data</a:t>
            </a:r>
          </a:p>
        </p:txBody>
      </p:sp>
      <p:pic>
        <p:nvPicPr>
          <p:cNvPr id="10" name="Graphic 9" descr="Filter">
            <a:extLst>
              <a:ext uri="{FF2B5EF4-FFF2-40B4-BE49-F238E27FC236}">
                <a16:creationId xmlns:a16="http://schemas.microsoft.com/office/drawing/2014/main" id="{65401760-9C54-468C-A9FD-B1E6705AAA2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402255" y="1485781"/>
            <a:ext cx="1371600" cy="1371600"/>
          </a:xfrm>
          <a:prstGeom prst="rect">
            <a:avLst/>
          </a:prstGeom>
        </p:spPr>
      </p:pic>
      <p:sp>
        <p:nvSpPr>
          <p:cNvPr id="12" name="TextBox 11">
            <a:extLst>
              <a:ext uri="{FF2B5EF4-FFF2-40B4-BE49-F238E27FC236}">
                <a16:creationId xmlns:a16="http://schemas.microsoft.com/office/drawing/2014/main" id="{C1A830CD-A086-4FDA-A4DF-617473404A28}"/>
              </a:ext>
            </a:extLst>
          </p:cNvPr>
          <p:cNvSpPr txBox="1"/>
          <p:nvPr/>
        </p:nvSpPr>
        <p:spPr>
          <a:xfrm>
            <a:off x="2281002" y="2974341"/>
            <a:ext cx="1786195" cy="369332"/>
          </a:xfrm>
          <a:prstGeom prst="rect">
            <a:avLst/>
          </a:prstGeom>
          <a:noFill/>
        </p:spPr>
        <p:txBody>
          <a:bodyPr wrap="none" rtlCol="0">
            <a:spAutoFit/>
          </a:bodyPr>
          <a:lstStyle/>
          <a:p>
            <a:r>
              <a:rPr lang="en-US" b="1">
                <a:solidFill>
                  <a:schemeClr val="bg1"/>
                </a:solidFill>
              </a:rPr>
              <a:t>Prepare the data</a:t>
            </a:r>
          </a:p>
        </p:txBody>
      </p:sp>
      <p:sp>
        <p:nvSpPr>
          <p:cNvPr id="15" name="TextBox 14">
            <a:extLst>
              <a:ext uri="{FF2B5EF4-FFF2-40B4-BE49-F238E27FC236}">
                <a16:creationId xmlns:a16="http://schemas.microsoft.com/office/drawing/2014/main" id="{0EE5E569-0984-45D0-8FA3-6C6F2A03B4A1}"/>
              </a:ext>
            </a:extLst>
          </p:cNvPr>
          <p:cNvSpPr txBox="1"/>
          <p:nvPr/>
        </p:nvSpPr>
        <p:spPr>
          <a:xfrm>
            <a:off x="4812631" y="3059668"/>
            <a:ext cx="656655" cy="369332"/>
          </a:xfrm>
          <a:prstGeom prst="rect">
            <a:avLst/>
          </a:prstGeom>
          <a:noFill/>
        </p:spPr>
        <p:txBody>
          <a:bodyPr wrap="none" rtlCol="0">
            <a:spAutoFit/>
          </a:bodyPr>
          <a:lstStyle/>
          <a:p>
            <a:r>
              <a:rPr lang="en-US" b="1">
                <a:solidFill>
                  <a:schemeClr val="bg1"/>
                </a:solidFill>
              </a:rPr>
              <a:t>Train</a:t>
            </a:r>
          </a:p>
        </p:txBody>
      </p:sp>
      <p:pic>
        <p:nvPicPr>
          <p:cNvPr id="16" name="Graphic 15" descr="Clipboard Mixed">
            <a:extLst>
              <a:ext uri="{FF2B5EF4-FFF2-40B4-BE49-F238E27FC236}">
                <a16:creationId xmlns:a16="http://schemas.microsoft.com/office/drawing/2014/main" id="{28319FF6-7E51-4A34-B642-C68B5F9B4DB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371912" y="1288119"/>
            <a:ext cx="1371600" cy="1371600"/>
          </a:xfrm>
          <a:prstGeom prst="rect">
            <a:avLst/>
          </a:prstGeom>
        </p:spPr>
      </p:pic>
      <p:sp>
        <p:nvSpPr>
          <p:cNvPr id="18" name="TextBox 17">
            <a:extLst>
              <a:ext uri="{FF2B5EF4-FFF2-40B4-BE49-F238E27FC236}">
                <a16:creationId xmlns:a16="http://schemas.microsoft.com/office/drawing/2014/main" id="{03B4EF70-3A54-4515-BABD-4B36CDE1430F}"/>
              </a:ext>
            </a:extLst>
          </p:cNvPr>
          <p:cNvSpPr txBox="1"/>
          <p:nvPr/>
        </p:nvSpPr>
        <p:spPr>
          <a:xfrm>
            <a:off x="6569725" y="3066687"/>
            <a:ext cx="994311" cy="369332"/>
          </a:xfrm>
          <a:prstGeom prst="rect">
            <a:avLst/>
          </a:prstGeom>
          <a:noFill/>
        </p:spPr>
        <p:txBody>
          <a:bodyPr wrap="none" rtlCol="0">
            <a:spAutoFit/>
          </a:bodyPr>
          <a:lstStyle/>
          <a:p>
            <a:r>
              <a:rPr lang="en-US" b="1">
                <a:solidFill>
                  <a:schemeClr val="bg1"/>
                </a:solidFill>
              </a:rPr>
              <a:t>Evaluate</a:t>
            </a:r>
          </a:p>
        </p:txBody>
      </p:sp>
      <p:pic>
        <p:nvPicPr>
          <p:cNvPr id="26" name="Graphic 25" descr="Brain">
            <a:extLst>
              <a:ext uri="{FF2B5EF4-FFF2-40B4-BE49-F238E27FC236}">
                <a16:creationId xmlns:a16="http://schemas.microsoft.com/office/drawing/2014/main" id="{FF329134-3FA8-4BD8-B819-D2C2EE4FAE78}"/>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671016" y="1549304"/>
            <a:ext cx="1371600" cy="1371600"/>
          </a:xfrm>
          <a:prstGeom prst="rect">
            <a:avLst/>
          </a:prstGeom>
        </p:spPr>
      </p:pic>
      <p:sp>
        <p:nvSpPr>
          <p:cNvPr id="30" name="TextBox 29">
            <a:extLst>
              <a:ext uri="{FF2B5EF4-FFF2-40B4-BE49-F238E27FC236}">
                <a16:creationId xmlns:a16="http://schemas.microsoft.com/office/drawing/2014/main" id="{9FB5E489-C4A0-4E6D-95BF-108083F69E23}"/>
              </a:ext>
            </a:extLst>
          </p:cNvPr>
          <p:cNvSpPr txBox="1"/>
          <p:nvPr/>
        </p:nvSpPr>
        <p:spPr>
          <a:xfrm>
            <a:off x="10107038" y="3004811"/>
            <a:ext cx="1354293" cy="369332"/>
          </a:xfrm>
          <a:prstGeom prst="rect">
            <a:avLst/>
          </a:prstGeom>
          <a:noFill/>
        </p:spPr>
        <p:txBody>
          <a:bodyPr wrap="square" rtlCol="0">
            <a:spAutoFit/>
          </a:bodyPr>
          <a:lstStyle/>
          <a:p>
            <a:r>
              <a:rPr lang="en-US" b="1">
                <a:solidFill>
                  <a:schemeClr val="bg1"/>
                </a:solidFill>
              </a:rPr>
              <a:t>Inferencing</a:t>
            </a:r>
          </a:p>
        </p:txBody>
      </p:sp>
      <p:sp>
        <p:nvSpPr>
          <p:cNvPr id="33" name="TextBox 32">
            <a:extLst>
              <a:ext uri="{FF2B5EF4-FFF2-40B4-BE49-F238E27FC236}">
                <a16:creationId xmlns:a16="http://schemas.microsoft.com/office/drawing/2014/main" id="{03F652CE-A564-43CB-87F3-0C81DC1885A2}"/>
              </a:ext>
            </a:extLst>
          </p:cNvPr>
          <p:cNvSpPr txBox="1"/>
          <p:nvPr/>
        </p:nvSpPr>
        <p:spPr>
          <a:xfrm>
            <a:off x="8155467" y="3075949"/>
            <a:ext cx="856581" cy="369332"/>
          </a:xfrm>
          <a:prstGeom prst="rect">
            <a:avLst/>
          </a:prstGeom>
          <a:noFill/>
        </p:spPr>
        <p:txBody>
          <a:bodyPr wrap="none" rtlCol="0">
            <a:spAutoFit/>
          </a:bodyPr>
          <a:lstStyle/>
          <a:p>
            <a:r>
              <a:rPr lang="en-US" b="1">
                <a:solidFill>
                  <a:schemeClr val="bg1"/>
                </a:solidFill>
              </a:rPr>
              <a:t>Deploy</a:t>
            </a:r>
          </a:p>
        </p:txBody>
      </p:sp>
      <p:pic>
        <p:nvPicPr>
          <p:cNvPr id="34" name="Graphic 33" descr="Rocket">
            <a:extLst>
              <a:ext uri="{FF2B5EF4-FFF2-40B4-BE49-F238E27FC236}">
                <a16:creationId xmlns:a16="http://schemas.microsoft.com/office/drawing/2014/main" id="{76F4CF69-8E35-4BD7-A7D1-BB3028F424AE}"/>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012439" y="1704102"/>
            <a:ext cx="1371600" cy="1371600"/>
          </a:xfrm>
          <a:prstGeom prst="rect">
            <a:avLst/>
          </a:prstGeom>
        </p:spPr>
      </p:pic>
      <p:cxnSp>
        <p:nvCxnSpPr>
          <p:cNvPr id="38" name="Straight Connector 37">
            <a:extLst>
              <a:ext uri="{FF2B5EF4-FFF2-40B4-BE49-F238E27FC236}">
                <a16:creationId xmlns:a16="http://schemas.microsoft.com/office/drawing/2014/main" id="{04F6C218-2C4B-4143-B713-A689B9060129}"/>
              </a:ext>
            </a:extLst>
          </p:cNvPr>
          <p:cNvCxnSpPr/>
          <p:nvPr/>
        </p:nvCxnSpPr>
        <p:spPr>
          <a:xfrm>
            <a:off x="894945" y="3754877"/>
            <a:ext cx="8117103" cy="0"/>
          </a:xfrm>
          <a:prstGeom prst="line">
            <a:avLst/>
          </a:prstGeom>
          <a:ln w="76200">
            <a:solidFill>
              <a:srgbClr val="F8F8F8"/>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3A7ED879-EEA3-47BE-9D97-61BD76D94192}"/>
              </a:ext>
            </a:extLst>
          </p:cNvPr>
          <p:cNvCxnSpPr>
            <a:cxnSpLocks/>
          </p:cNvCxnSpPr>
          <p:nvPr/>
        </p:nvCxnSpPr>
        <p:spPr>
          <a:xfrm>
            <a:off x="9374221" y="3754877"/>
            <a:ext cx="2464340" cy="0"/>
          </a:xfrm>
          <a:prstGeom prst="line">
            <a:avLst/>
          </a:prstGeom>
          <a:ln w="76200">
            <a:solidFill>
              <a:srgbClr val="F8F8F8"/>
            </a:solidFill>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B735A5E6-3601-4506-989A-70D1760580CC}"/>
              </a:ext>
            </a:extLst>
          </p:cNvPr>
          <p:cNvSpPr txBox="1"/>
          <p:nvPr/>
        </p:nvSpPr>
        <p:spPr>
          <a:xfrm>
            <a:off x="4060398" y="4665370"/>
            <a:ext cx="1618456" cy="369332"/>
          </a:xfrm>
          <a:prstGeom prst="rect">
            <a:avLst/>
          </a:prstGeom>
          <a:noFill/>
        </p:spPr>
        <p:txBody>
          <a:bodyPr wrap="none" rtlCol="0">
            <a:spAutoFit/>
          </a:bodyPr>
          <a:lstStyle/>
          <a:p>
            <a:r>
              <a:rPr lang="en-US" b="1">
                <a:solidFill>
                  <a:schemeClr val="bg1"/>
                </a:solidFill>
              </a:rPr>
              <a:t>Model Training</a:t>
            </a:r>
          </a:p>
        </p:txBody>
      </p:sp>
      <p:sp>
        <p:nvSpPr>
          <p:cNvPr id="43" name="TextBox 42">
            <a:extLst>
              <a:ext uri="{FF2B5EF4-FFF2-40B4-BE49-F238E27FC236}">
                <a16:creationId xmlns:a16="http://schemas.microsoft.com/office/drawing/2014/main" id="{AC5D27B5-C73D-44DB-91C5-361758F43D4F}"/>
              </a:ext>
            </a:extLst>
          </p:cNvPr>
          <p:cNvSpPr txBox="1"/>
          <p:nvPr/>
        </p:nvSpPr>
        <p:spPr>
          <a:xfrm>
            <a:off x="9703938" y="4665370"/>
            <a:ext cx="2134623" cy="369332"/>
          </a:xfrm>
          <a:prstGeom prst="rect">
            <a:avLst/>
          </a:prstGeom>
          <a:noFill/>
        </p:spPr>
        <p:txBody>
          <a:bodyPr wrap="none" rtlCol="0">
            <a:spAutoFit/>
          </a:bodyPr>
          <a:lstStyle/>
          <a:p>
            <a:r>
              <a:rPr lang="en-US" b="1">
                <a:solidFill>
                  <a:schemeClr val="bg1"/>
                </a:solidFill>
              </a:rPr>
              <a:t>Model Consumption</a:t>
            </a:r>
          </a:p>
        </p:txBody>
      </p:sp>
      <p:pic>
        <p:nvPicPr>
          <p:cNvPr id="44" name="Graphic 43" descr="Bullseye">
            <a:extLst>
              <a:ext uri="{FF2B5EF4-FFF2-40B4-BE49-F238E27FC236}">
                <a16:creationId xmlns:a16="http://schemas.microsoft.com/office/drawing/2014/main" id="{C4A385E5-43BE-4FB4-8AB5-33CA1DDB0D62}"/>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0107038" y="1538598"/>
            <a:ext cx="1371600" cy="1371600"/>
          </a:xfrm>
          <a:prstGeom prst="rect">
            <a:avLst/>
          </a:prstGeom>
        </p:spPr>
      </p:pic>
      <p:pic>
        <p:nvPicPr>
          <p:cNvPr id="46" name="Graphic 45" descr="Table">
            <a:extLst>
              <a:ext uri="{FF2B5EF4-FFF2-40B4-BE49-F238E27FC236}">
                <a16:creationId xmlns:a16="http://schemas.microsoft.com/office/drawing/2014/main" id="{8D3B4286-B6A5-4E08-B652-7BD0DE1B6F0C}"/>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640995" y="1401660"/>
            <a:ext cx="1371600" cy="1371600"/>
          </a:xfrm>
          <a:prstGeom prst="rect">
            <a:avLst/>
          </a:prstGeom>
        </p:spPr>
      </p:pic>
      <p:sp>
        <p:nvSpPr>
          <p:cNvPr id="2" name="Rectangle 1">
            <a:extLst>
              <a:ext uri="{FF2B5EF4-FFF2-40B4-BE49-F238E27FC236}">
                <a16:creationId xmlns:a16="http://schemas.microsoft.com/office/drawing/2014/main" id="{3DBDCC61-82D1-429F-B51F-8DE39E1E1BB0}"/>
              </a:ext>
            </a:extLst>
          </p:cNvPr>
          <p:cNvSpPr/>
          <p:nvPr/>
        </p:nvSpPr>
        <p:spPr>
          <a:xfrm>
            <a:off x="2251446" y="1112108"/>
            <a:ext cx="5665169" cy="3175687"/>
          </a:xfrm>
          <a:prstGeom prst="rect">
            <a:avLst/>
          </a:prstGeom>
          <a:noFill/>
          <a:ln w="7620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706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7000" b="-17000"/>
          </a:stretch>
        </a:blip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7810C17-86D2-4FB5-BBFF-6ADF66ACC968}"/>
              </a:ext>
            </a:extLst>
          </p:cNvPr>
          <p:cNvSpPr txBox="1"/>
          <p:nvPr/>
        </p:nvSpPr>
        <p:spPr>
          <a:xfrm>
            <a:off x="548889" y="6481683"/>
            <a:ext cx="1730115" cy="369332"/>
          </a:xfrm>
          <a:prstGeom prst="rect">
            <a:avLst/>
          </a:prstGeom>
          <a:noFill/>
        </p:spPr>
        <p:txBody>
          <a:bodyPr wrap="square" rtlCol="0">
            <a:spAutoFit/>
          </a:bodyPr>
          <a:lstStyle/>
          <a:p>
            <a:pPr algn="ctr"/>
            <a:r>
              <a:rPr lang="en-US" b="1">
                <a:solidFill>
                  <a:schemeClr val="bg1"/>
                </a:solidFill>
              </a:rPr>
              <a:t>Phase 1.0</a:t>
            </a:r>
          </a:p>
        </p:txBody>
      </p:sp>
      <p:sp>
        <p:nvSpPr>
          <p:cNvPr id="8" name="Title 1">
            <a:extLst>
              <a:ext uri="{FF2B5EF4-FFF2-40B4-BE49-F238E27FC236}">
                <a16:creationId xmlns:a16="http://schemas.microsoft.com/office/drawing/2014/main" id="{62369F2C-0847-4019-A70C-8DD5478C60A5}"/>
              </a:ext>
            </a:extLst>
          </p:cNvPr>
          <p:cNvSpPr txBox="1">
            <a:spLocks/>
          </p:cNvSpPr>
          <p:nvPr/>
        </p:nvSpPr>
        <p:spPr>
          <a:xfrm>
            <a:off x="0" y="78726"/>
            <a:ext cx="12192000" cy="80242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solidFill>
                  <a:schemeClr val="bg1"/>
                </a:solidFill>
              </a:rPr>
              <a:t>Machine learning landscape</a:t>
            </a:r>
          </a:p>
        </p:txBody>
      </p:sp>
      <p:pic>
        <p:nvPicPr>
          <p:cNvPr id="9" name="Picture 6" descr="Image result for scikit-learn logo">
            <a:extLst>
              <a:ext uri="{FF2B5EF4-FFF2-40B4-BE49-F238E27FC236}">
                <a16:creationId xmlns:a16="http://schemas.microsoft.com/office/drawing/2014/main" id="{69B2237E-D750-45B1-A154-59F2431C30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13946" y="1960653"/>
            <a:ext cx="2768114" cy="1490024"/>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TensorFlow - Wikipedia">
            <a:extLst>
              <a:ext uri="{FF2B5EF4-FFF2-40B4-BE49-F238E27FC236}">
                <a16:creationId xmlns:a16="http://schemas.microsoft.com/office/drawing/2014/main" id="{617502F3-C59A-48EC-AC28-87047BDB957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70187" y="1809823"/>
            <a:ext cx="2109962" cy="1758302"/>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a:extLst>
              <a:ext uri="{FF2B5EF4-FFF2-40B4-BE49-F238E27FC236}">
                <a16:creationId xmlns:a16="http://schemas.microsoft.com/office/drawing/2014/main" id="{B2446D7E-CB7F-4E81-8897-69374BDCD7E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859599" y="2688974"/>
            <a:ext cx="3325813" cy="665163"/>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Keras: the Python deep learning API">
            <a:extLst>
              <a:ext uri="{FF2B5EF4-FFF2-40B4-BE49-F238E27FC236}">
                <a16:creationId xmlns:a16="http://schemas.microsoft.com/office/drawing/2014/main" id="{866F4946-30CA-4E54-AF79-872B03FF7B2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70187" y="4422058"/>
            <a:ext cx="2387600" cy="69240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46281CF7-95E7-4453-81EA-4693750CAADD}"/>
              </a:ext>
            </a:extLst>
          </p:cNvPr>
          <p:cNvSpPr txBox="1">
            <a:spLocks/>
          </p:cNvSpPr>
          <p:nvPr/>
        </p:nvSpPr>
        <p:spPr>
          <a:xfrm>
            <a:off x="0" y="655529"/>
            <a:ext cx="12192000" cy="443021"/>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i="1">
                <a:solidFill>
                  <a:schemeClr val="bg1"/>
                </a:solidFill>
              </a:rPr>
              <a:t>External</a:t>
            </a:r>
          </a:p>
        </p:txBody>
      </p:sp>
    </p:spTree>
    <p:extLst>
      <p:ext uri="{BB962C8B-B14F-4D97-AF65-F5344CB8AC3E}">
        <p14:creationId xmlns:p14="http://schemas.microsoft.com/office/powerpoint/2010/main" val="3086054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5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6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7810C17-86D2-4FB5-BBFF-6ADF66ACC968}"/>
              </a:ext>
            </a:extLst>
          </p:cNvPr>
          <p:cNvSpPr txBox="1"/>
          <p:nvPr/>
        </p:nvSpPr>
        <p:spPr>
          <a:xfrm>
            <a:off x="548889" y="6481683"/>
            <a:ext cx="1730115" cy="369332"/>
          </a:xfrm>
          <a:prstGeom prst="rect">
            <a:avLst/>
          </a:prstGeom>
          <a:noFill/>
        </p:spPr>
        <p:txBody>
          <a:bodyPr wrap="square" rtlCol="0">
            <a:spAutoFit/>
          </a:bodyPr>
          <a:lstStyle/>
          <a:p>
            <a:pPr algn="ctr"/>
            <a:r>
              <a:rPr lang="en-US" b="1">
                <a:solidFill>
                  <a:schemeClr val="bg1"/>
                </a:solidFill>
              </a:rPr>
              <a:t>Phase 1.0</a:t>
            </a:r>
          </a:p>
        </p:txBody>
      </p:sp>
      <p:sp>
        <p:nvSpPr>
          <p:cNvPr id="8" name="Title 1">
            <a:extLst>
              <a:ext uri="{FF2B5EF4-FFF2-40B4-BE49-F238E27FC236}">
                <a16:creationId xmlns:a16="http://schemas.microsoft.com/office/drawing/2014/main" id="{62369F2C-0847-4019-A70C-8DD5478C60A5}"/>
              </a:ext>
            </a:extLst>
          </p:cNvPr>
          <p:cNvSpPr txBox="1">
            <a:spLocks/>
          </p:cNvSpPr>
          <p:nvPr/>
        </p:nvSpPr>
        <p:spPr>
          <a:xfrm>
            <a:off x="0" y="78726"/>
            <a:ext cx="12192000" cy="80242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solidFill>
                  <a:schemeClr val="bg1"/>
                </a:solidFill>
              </a:rPr>
              <a:t>Machine learning landscape</a:t>
            </a:r>
          </a:p>
        </p:txBody>
      </p:sp>
      <p:sp>
        <p:nvSpPr>
          <p:cNvPr id="2" name="Title 1">
            <a:extLst>
              <a:ext uri="{FF2B5EF4-FFF2-40B4-BE49-F238E27FC236}">
                <a16:creationId xmlns:a16="http://schemas.microsoft.com/office/drawing/2014/main" id="{46281CF7-95E7-4453-81EA-4693750CAADD}"/>
              </a:ext>
            </a:extLst>
          </p:cNvPr>
          <p:cNvSpPr txBox="1">
            <a:spLocks/>
          </p:cNvSpPr>
          <p:nvPr/>
        </p:nvSpPr>
        <p:spPr>
          <a:xfrm>
            <a:off x="0" y="655529"/>
            <a:ext cx="12192000" cy="443021"/>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i="1">
                <a:solidFill>
                  <a:schemeClr val="bg1"/>
                </a:solidFill>
              </a:rPr>
              <a:t>ONNX</a:t>
            </a:r>
          </a:p>
        </p:txBody>
      </p:sp>
      <p:pic>
        <p:nvPicPr>
          <p:cNvPr id="3" name="Picture 4">
            <a:extLst>
              <a:ext uri="{FF2B5EF4-FFF2-40B4-BE49-F238E27FC236}">
                <a16:creationId xmlns:a16="http://schemas.microsoft.com/office/drawing/2014/main" id="{C17A613D-C7D0-434B-88B1-5A0EFAB138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53015" y="2436969"/>
            <a:ext cx="5259192" cy="13531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21532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7000" b="-17000"/>
          </a:stretch>
        </a:blip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7810C17-86D2-4FB5-BBFF-6ADF66ACC968}"/>
              </a:ext>
            </a:extLst>
          </p:cNvPr>
          <p:cNvSpPr txBox="1"/>
          <p:nvPr/>
        </p:nvSpPr>
        <p:spPr>
          <a:xfrm>
            <a:off x="548889" y="6481683"/>
            <a:ext cx="1730115" cy="369332"/>
          </a:xfrm>
          <a:prstGeom prst="rect">
            <a:avLst/>
          </a:prstGeom>
          <a:noFill/>
        </p:spPr>
        <p:txBody>
          <a:bodyPr wrap="square" rtlCol="0">
            <a:spAutoFit/>
          </a:bodyPr>
          <a:lstStyle/>
          <a:p>
            <a:pPr algn="ctr"/>
            <a:r>
              <a:rPr lang="en-US" b="1">
                <a:solidFill>
                  <a:schemeClr val="bg1"/>
                </a:solidFill>
              </a:rPr>
              <a:t>Phase 1.0</a:t>
            </a:r>
          </a:p>
        </p:txBody>
      </p:sp>
      <p:sp>
        <p:nvSpPr>
          <p:cNvPr id="8" name="Title 1">
            <a:extLst>
              <a:ext uri="{FF2B5EF4-FFF2-40B4-BE49-F238E27FC236}">
                <a16:creationId xmlns:a16="http://schemas.microsoft.com/office/drawing/2014/main" id="{62369F2C-0847-4019-A70C-8DD5478C60A5}"/>
              </a:ext>
            </a:extLst>
          </p:cNvPr>
          <p:cNvSpPr txBox="1">
            <a:spLocks/>
          </p:cNvSpPr>
          <p:nvPr/>
        </p:nvSpPr>
        <p:spPr>
          <a:xfrm>
            <a:off x="0" y="78726"/>
            <a:ext cx="12192000" cy="80242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solidFill>
                  <a:schemeClr val="bg1"/>
                </a:solidFill>
              </a:rPr>
              <a:t>Machine learning landscape</a:t>
            </a:r>
          </a:p>
        </p:txBody>
      </p:sp>
      <p:sp>
        <p:nvSpPr>
          <p:cNvPr id="2" name="Title 1">
            <a:extLst>
              <a:ext uri="{FF2B5EF4-FFF2-40B4-BE49-F238E27FC236}">
                <a16:creationId xmlns:a16="http://schemas.microsoft.com/office/drawing/2014/main" id="{46281CF7-95E7-4453-81EA-4693750CAADD}"/>
              </a:ext>
            </a:extLst>
          </p:cNvPr>
          <p:cNvSpPr txBox="1">
            <a:spLocks/>
          </p:cNvSpPr>
          <p:nvPr/>
        </p:nvSpPr>
        <p:spPr>
          <a:xfrm>
            <a:off x="0" y="655529"/>
            <a:ext cx="12192000" cy="443021"/>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i="1">
                <a:solidFill>
                  <a:schemeClr val="bg1"/>
                </a:solidFill>
              </a:rPr>
              <a:t>At Microsoft</a:t>
            </a:r>
          </a:p>
        </p:txBody>
      </p:sp>
      <p:grpSp>
        <p:nvGrpSpPr>
          <p:cNvPr id="6" name="Group 5">
            <a:extLst>
              <a:ext uri="{FF2B5EF4-FFF2-40B4-BE49-F238E27FC236}">
                <a16:creationId xmlns:a16="http://schemas.microsoft.com/office/drawing/2014/main" id="{04984DD1-82E9-4727-BA66-8F7A75CF5378}"/>
              </a:ext>
            </a:extLst>
          </p:cNvPr>
          <p:cNvGrpSpPr/>
          <p:nvPr/>
        </p:nvGrpSpPr>
        <p:grpSpPr>
          <a:xfrm>
            <a:off x="520321" y="1406070"/>
            <a:ext cx="2501900" cy="2001084"/>
            <a:chOff x="1562100" y="1218366"/>
            <a:chExt cx="2501900" cy="2001084"/>
          </a:xfrm>
          <a:effectLst>
            <a:outerShdw blurRad="50800" dist="38100" dir="2700000" algn="tl" rotWithShape="0">
              <a:prstClr val="black">
                <a:alpha val="40000"/>
              </a:prstClr>
            </a:outerShdw>
          </a:effectLst>
        </p:grpSpPr>
        <p:sp>
          <p:nvSpPr>
            <p:cNvPr id="3" name="Rectangle 2">
              <a:extLst>
                <a:ext uri="{FF2B5EF4-FFF2-40B4-BE49-F238E27FC236}">
                  <a16:creationId xmlns:a16="http://schemas.microsoft.com/office/drawing/2014/main" id="{E5A7FF24-BC46-4F66-B37D-E3BA2B7ED03E}"/>
                </a:ext>
              </a:extLst>
            </p:cNvPr>
            <p:cNvSpPr/>
            <p:nvPr/>
          </p:nvSpPr>
          <p:spPr>
            <a:xfrm>
              <a:off x="1562100" y="1403350"/>
              <a:ext cx="2501900" cy="181610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descr="Announcing the Cognitive Services White Glove Program for All ...">
              <a:extLst>
                <a:ext uri="{FF2B5EF4-FFF2-40B4-BE49-F238E27FC236}">
                  <a16:creationId xmlns:a16="http://schemas.microsoft.com/office/drawing/2014/main" id="{9C4435B9-F92D-45FA-B79F-B9E7D55C96C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55800" y="1218366"/>
              <a:ext cx="1714500" cy="1714500"/>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a:extLst>
                <a:ext uri="{FF2B5EF4-FFF2-40B4-BE49-F238E27FC236}">
                  <a16:creationId xmlns:a16="http://schemas.microsoft.com/office/drawing/2014/main" id="{A16E5CEB-90D6-4496-99EC-0672DA2FB70D}"/>
                </a:ext>
              </a:extLst>
            </p:cNvPr>
            <p:cNvSpPr txBox="1">
              <a:spLocks/>
            </p:cNvSpPr>
            <p:nvPr/>
          </p:nvSpPr>
          <p:spPr>
            <a:xfrm>
              <a:off x="1562100" y="2711355"/>
              <a:ext cx="2501900" cy="443021"/>
            </a:xfrm>
            <a:prstGeom prst="rect">
              <a:avLst/>
            </a:prstGeom>
          </p:spPr>
          <p:txBody>
            <a:bodyPr vert="horz" lIns="91440" tIns="45720" rIns="91440" bIns="45720" rtlCol="0" anchor="t">
              <a:normAutofit fontScale="7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i="1">
                  <a:solidFill>
                    <a:srgbClr val="0079D6"/>
                  </a:solidFill>
                </a:rPr>
                <a:t>Azure Cognitive Services</a:t>
              </a:r>
            </a:p>
          </p:txBody>
        </p:sp>
      </p:grpSp>
      <p:grpSp>
        <p:nvGrpSpPr>
          <p:cNvPr id="33" name="Group 32">
            <a:extLst>
              <a:ext uri="{FF2B5EF4-FFF2-40B4-BE49-F238E27FC236}">
                <a16:creationId xmlns:a16="http://schemas.microsoft.com/office/drawing/2014/main" id="{0FFD1A02-3FAB-4BF5-8D41-6A705A7D1C72}"/>
              </a:ext>
            </a:extLst>
          </p:cNvPr>
          <p:cNvGrpSpPr/>
          <p:nvPr/>
        </p:nvGrpSpPr>
        <p:grpSpPr>
          <a:xfrm>
            <a:off x="3330595" y="1577864"/>
            <a:ext cx="2501900" cy="1816100"/>
            <a:chOff x="4663646" y="1642938"/>
            <a:chExt cx="2501900" cy="1816100"/>
          </a:xfrm>
        </p:grpSpPr>
        <p:grpSp>
          <p:nvGrpSpPr>
            <p:cNvPr id="7" name="Group 6">
              <a:extLst>
                <a:ext uri="{FF2B5EF4-FFF2-40B4-BE49-F238E27FC236}">
                  <a16:creationId xmlns:a16="http://schemas.microsoft.com/office/drawing/2014/main" id="{A1F226DE-653B-4C28-AE1B-CD4E4A6A3733}"/>
                </a:ext>
              </a:extLst>
            </p:cNvPr>
            <p:cNvGrpSpPr/>
            <p:nvPr/>
          </p:nvGrpSpPr>
          <p:grpSpPr>
            <a:xfrm>
              <a:off x="4663646" y="1642938"/>
              <a:ext cx="2501900" cy="1816100"/>
              <a:chOff x="1562100" y="1403350"/>
              <a:chExt cx="2501900" cy="1816100"/>
            </a:xfrm>
            <a:effectLst>
              <a:outerShdw blurRad="50800" dist="38100" dir="2700000" algn="tl" rotWithShape="0">
                <a:prstClr val="black">
                  <a:alpha val="40000"/>
                </a:prstClr>
              </a:outerShdw>
            </a:effectLst>
          </p:grpSpPr>
          <p:sp>
            <p:nvSpPr>
              <p:cNvPr id="10" name="Rectangle 9">
                <a:extLst>
                  <a:ext uri="{FF2B5EF4-FFF2-40B4-BE49-F238E27FC236}">
                    <a16:creationId xmlns:a16="http://schemas.microsoft.com/office/drawing/2014/main" id="{FE8B5C67-6107-428B-8EA5-03EF4E136675}"/>
                  </a:ext>
                </a:extLst>
              </p:cNvPr>
              <p:cNvSpPr/>
              <p:nvPr/>
            </p:nvSpPr>
            <p:spPr>
              <a:xfrm>
                <a:off x="1562100" y="1403350"/>
                <a:ext cx="2501900" cy="181610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1">
                <a:extLst>
                  <a:ext uri="{FF2B5EF4-FFF2-40B4-BE49-F238E27FC236}">
                    <a16:creationId xmlns:a16="http://schemas.microsoft.com/office/drawing/2014/main" id="{02842960-821F-4F94-85F6-45BEBD18B546}"/>
                  </a:ext>
                </a:extLst>
              </p:cNvPr>
              <p:cNvSpPr txBox="1">
                <a:spLocks/>
              </p:cNvSpPr>
              <p:nvPr/>
            </p:nvSpPr>
            <p:spPr>
              <a:xfrm>
                <a:off x="1562100" y="2711355"/>
                <a:ext cx="2501900" cy="443021"/>
              </a:xfrm>
              <a:prstGeom prst="rect">
                <a:avLst/>
              </a:prstGeom>
            </p:spPr>
            <p:txBody>
              <a:bodyPr vert="horz" lIns="91440" tIns="45720" rIns="91440" bIns="45720" rtlCol="0" anchor="t">
                <a:normAutofit fontScale="7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i="1">
                    <a:solidFill>
                      <a:srgbClr val="0079D6"/>
                    </a:solidFill>
                  </a:rPr>
                  <a:t>Azure Machine Learning</a:t>
                </a:r>
              </a:p>
            </p:txBody>
          </p:sp>
        </p:grpSp>
        <p:pic>
          <p:nvPicPr>
            <p:cNvPr id="25" name="Picture 24">
              <a:extLst>
                <a:ext uri="{FF2B5EF4-FFF2-40B4-BE49-F238E27FC236}">
                  <a16:creationId xmlns:a16="http://schemas.microsoft.com/office/drawing/2014/main" id="{2235528C-C603-4F0E-A9FC-CE3BA4CFB373}"/>
                </a:ext>
              </a:extLst>
            </p:cNvPr>
            <p:cNvPicPr>
              <a:picLocks noChangeAspect="1"/>
            </p:cNvPicPr>
            <p:nvPr/>
          </p:nvPicPr>
          <p:blipFill>
            <a:blip r:embed="rId5"/>
            <a:stretch>
              <a:fillRect/>
            </a:stretch>
          </p:blipFill>
          <p:spPr>
            <a:xfrm>
              <a:off x="5438281" y="1846666"/>
              <a:ext cx="952629" cy="937076"/>
            </a:xfrm>
            <a:prstGeom prst="rect">
              <a:avLst/>
            </a:prstGeom>
          </p:spPr>
        </p:pic>
      </p:grpSp>
      <p:grpSp>
        <p:nvGrpSpPr>
          <p:cNvPr id="34" name="Group 33">
            <a:extLst>
              <a:ext uri="{FF2B5EF4-FFF2-40B4-BE49-F238E27FC236}">
                <a16:creationId xmlns:a16="http://schemas.microsoft.com/office/drawing/2014/main" id="{4AFB53B6-3198-4022-AE91-1BE52D828C2D}"/>
              </a:ext>
            </a:extLst>
          </p:cNvPr>
          <p:cNvGrpSpPr/>
          <p:nvPr/>
        </p:nvGrpSpPr>
        <p:grpSpPr>
          <a:xfrm>
            <a:off x="6140869" y="1591054"/>
            <a:ext cx="2501900" cy="1816100"/>
            <a:chOff x="7684873" y="1642938"/>
            <a:chExt cx="2501900" cy="1816100"/>
          </a:xfrm>
        </p:grpSpPr>
        <p:grpSp>
          <p:nvGrpSpPr>
            <p:cNvPr id="13" name="Group 12">
              <a:extLst>
                <a:ext uri="{FF2B5EF4-FFF2-40B4-BE49-F238E27FC236}">
                  <a16:creationId xmlns:a16="http://schemas.microsoft.com/office/drawing/2014/main" id="{7924A8D5-200E-40C3-A5D5-14DD446EDB53}"/>
                </a:ext>
              </a:extLst>
            </p:cNvPr>
            <p:cNvGrpSpPr/>
            <p:nvPr/>
          </p:nvGrpSpPr>
          <p:grpSpPr>
            <a:xfrm>
              <a:off x="7684873" y="1642938"/>
              <a:ext cx="2501900" cy="1816100"/>
              <a:chOff x="1562100" y="1403350"/>
              <a:chExt cx="2501900" cy="1816100"/>
            </a:xfrm>
            <a:effectLst>
              <a:outerShdw blurRad="50800" dist="38100" dir="2700000" algn="tl" rotWithShape="0">
                <a:prstClr val="black">
                  <a:alpha val="40000"/>
                </a:prstClr>
              </a:outerShdw>
            </a:effectLst>
          </p:grpSpPr>
          <p:sp>
            <p:nvSpPr>
              <p:cNvPr id="15" name="Rectangle 14">
                <a:extLst>
                  <a:ext uri="{FF2B5EF4-FFF2-40B4-BE49-F238E27FC236}">
                    <a16:creationId xmlns:a16="http://schemas.microsoft.com/office/drawing/2014/main" id="{0A22C743-C561-4F34-AC09-AEC5F3C42734}"/>
                  </a:ext>
                </a:extLst>
              </p:cNvPr>
              <p:cNvSpPr/>
              <p:nvPr/>
            </p:nvSpPr>
            <p:spPr>
              <a:xfrm>
                <a:off x="1562100" y="1403350"/>
                <a:ext cx="2501900" cy="181610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itle 1">
                <a:extLst>
                  <a:ext uri="{FF2B5EF4-FFF2-40B4-BE49-F238E27FC236}">
                    <a16:creationId xmlns:a16="http://schemas.microsoft.com/office/drawing/2014/main" id="{53C5D45A-1572-4699-A4C3-4CB0F783C4A4}"/>
                  </a:ext>
                </a:extLst>
              </p:cNvPr>
              <p:cNvSpPr txBox="1">
                <a:spLocks/>
              </p:cNvSpPr>
              <p:nvPr/>
            </p:nvSpPr>
            <p:spPr>
              <a:xfrm>
                <a:off x="1562100" y="2711355"/>
                <a:ext cx="2501900" cy="443021"/>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i="1" err="1">
                    <a:solidFill>
                      <a:srgbClr val="0079D6"/>
                    </a:solidFill>
                  </a:rPr>
                  <a:t>WinML</a:t>
                </a:r>
                <a:endParaRPr lang="en-US" sz="2400" i="1">
                  <a:solidFill>
                    <a:srgbClr val="0079D6"/>
                  </a:solidFill>
                </a:endParaRPr>
              </a:p>
            </p:txBody>
          </p:sp>
        </p:grpSp>
        <p:pic>
          <p:nvPicPr>
            <p:cNvPr id="27" name="Picture 2" descr="Windows ML graphic">
              <a:extLst>
                <a:ext uri="{FF2B5EF4-FFF2-40B4-BE49-F238E27FC236}">
                  <a16:creationId xmlns:a16="http://schemas.microsoft.com/office/drawing/2014/main" id="{F1CCC1F7-AF4A-4053-9E34-00DD74CED0B5}"/>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2635" r="20612"/>
            <a:stretch/>
          </p:blipFill>
          <p:spPr bwMode="auto">
            <a:xfrm>
              <a:off x="8177942" y="1779827"/>
              <a:ext cx="1515762" cy="1070754"/>
            </a:xfrm>
            <a:prstGeom prst="rect">
              <a:avLst/>
            </a:prstGeom>
            <a:noFill/>
            <a:extLst>
              <a:ext uri="{909E8E84-426E-40DD-AFC4-6F175D3DCCD1}">
                <a14:hiddenFill xmlns:a14="http://schemas.microsoft.com/office/drawing/2010/main">
                  <a:solidFill>
                    <a:srgbClr val="FFFFFF"/>
                  </a:solidFill>
                </a14:hiddenFill>
              </a:ext>
            </a:extLst>
          </p:spPr>
        </p:pic>
      </p:grpSp>
      <p:pic>
        <p:nvPicPr>
          <p:cNvPr id="31" name="Picture 4" descr="Image result for ml.net&quot;">
            <a:extLst>
              <a:ext uri="{FF2B5EF4-FFF2-40B4-BE49-F238E27FC236}">
                <a16:creationId xmlns:a16="http://schemas.microsoft.com/office/drawing/2014/main" id="{41AD6250-3205-46C0-8425-A8A0A15EDF4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135838" y="1457954"/>
            <a:ext cx="2255011" cy="2255011"/>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9131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7810C17-86D2-4FB5-BBFF-6ADF66ACC968}"/>
              </a:ext>
            </a:extLst>
          </p:cNvPr>
          <p:cNvSpPr txBox="1"/>
          <p:nvPr/>
        </p:nvSpPr>
        <p:spPr>
          <a:xfrm>
            <a:off x="548889" y="6481683"/>
            <a:ext cx="1730115" cy="369332"/>
          </a:xfrm>
          <a:prstGeom prst="rect">
            <a:avLst/>
          </a:prstGeom>
          <a:noFill/>
        </p:spPr>
        <p:txBody>
          <a:bodyPr wrap="square" rtlCol="0">
            <a:spAutoFit/>
          </a:bodyPr>
          <a:lstStyle/>
          <a:p>
            <a:pPr algn="ctr"/>
            <a:r>
              <a:rPr lang="en-US" b="1">
                <a:solidFill>
                  <a:schemeClr val="bg1"/>
                </a:solidFill>
              </a:rPr>
              <a:t>Phase 1.0</a:t>
            </a:r>
          </a:p>
        </p:txBody>
      </p:sp>
      <p:sp>
        <p:nvSpPr>
          <p:cNvPr id="8" name="Title 1">
            <a:extLst>
              <a:ext uri="{FF2B5EF4-FFF2-40B4-BE49-F238E27FC236}">
                <a16:creationId xmlns:a16="http://schemas.microsoft.com/office/drawing/2014/main" id="{62369F2C-0847-4019-A70C-8DD5478C60A5}"/>
              </a:ext>
            </a:extLst>
          </p:cNvPr>
          <p:cNvSpPr txBox="1">
            <a:spLocks/>
          </p:cNvSpPr>
          <p:nvPr/>
        </p:nvSpPr>
        <p:spPr>
          <a:xfrm>
            <a:off x="0" y="78726"/>
            <a:ext cx="12192000" cy="80242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solidFill>
                  <a:schemeClr val="bg1"/>
                </a:solidFill>
              </a:rPr>
              <a:t>Machine learning landscape</a:t>
            </a:r>
          </a:p>
        </p:txBody>
      </p:sp>
      <p:sp>
        <p:nvSpPr>
          <p:cNvPr id="2" name="Title 1">
            <a:extLst>
              <a:ext uri="{FF2B5EF4-FFF2-40B4-BE49-F238E27FC236}">
                <a16:creationId xmlns:a16="http://schemas.microsoft.com/office/drawing/2014/main" id="{46281CF7-95E7-4453-81EA-4693750CAADD}"/>
              </a:ext>
            </a:extLst>
          </p:cNvPr>
          <p:cNvSpPr txBox="1">
            <a:spLocks/>
          </p:cNvSpPr>
          <p:nvPr/>
        </p:nvSpPr>
        <p:spPr>
          <a:xfrm>
            <a:off x="0" y="655529"/>
            <a:ext cx="12192000" cy="443021"/>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i="1">
                <a:solidFill>
                  <a:schemeClr val="bg1"/>
                </a:solidFill>
              </a:rPr>
              <a:t>At Microsoft</a:t>
            </a:r>
          </a:p>
        </p:txBody>
      </p:sp>
      <p:graphicFrame>
        <p:nvGraphicFramePr>
          <p:cNvPr id="9" name="Table 8">
            <a:extLst>
              <a:ext uri="{FF2B5EF4-FFF2-40B4-BE49-F238E27FC236}">
                <a16:creationId xmlns:a16="http://schemas.microsoft.com/office/drawing/2014/main" id="{E2F4622B-E994-47EE-9A31-4B637538DD62}"/>
              </a:ext>
            </a:extLst>
          </p:cNvPr>
          <p:cNvGraphicFramePr>
            <a:graphicFrameLocks noGrp="1"/>
          </p:cNvGraphicFramePr>
          <p:nvPr>
            <p:extLst>
              <p:ext uri="{D42A27DB-BD31-4B8C-83A1-F6EECF244321}">
                <p14:modId xmlns:p14="http://schemas.microsoft.com/office/powerpoint/2010/main" val="1939419134"/>
              </p:ext>
            </p:extLst>
          </p:nvPr>
        </p:nvGraphicFramePr>
        <p:xfrm>
          <a:off x="2384853" y="1940011"/>
          <a:ext cx="8301435" cy="3503595"/>
        </p:xfrm>
        <a:graphic>
          <a:graphicData uri="http://schemas.openxmlformats.org/drawingml/2006/table">
            <a:tbl>
              <a:tblPr firstRow="1" firstCol="1" bandRow="1">
                <a:tableStyleId>{5C22544A-7EE6-4342-B048-85BDC9FD1C3A}</a:tableStyleId>
              </a:tblPr>
              <a:tblGrid>
                <a:gridCol w="1875092">
                  <a:extLst>
                    <a:ext uri="{9D8B030D-6E8A-4147-A177-3AD203B41FA5}">
                      <a16:colId xmlns:a16="http://schemas.microsoft.com/office/drawing/2014/main" val="3247776917"/>
                    </a:ext>
                  </a:extLst>
                </a:gridCol>
                <a:gridCol w="1861756">
                  <a:extLst>
                    <a:ext uri="{9D8B030D-6E8A-4147-A177-3AD203B41FA5}">
                      <a16:colId xmlns:a16="http://schemas.microsoft.com/office/drawing/2014/main" val="287581641"/>
                    </a:ext>
                  </a:extLst>
                </a:gridCol>
                <a:gridCol w="2725119">
                  <a:extLst>
                    <a:ext uri="{9D8B030D-6E8A-4147-A177-3AD203B41FA5}">
                      <a16:colId xmlns:a16="http://schemas.microsoft.com/office/drawing/2014/main" val="3170675883"/>
                    </a:ext>
                  </a:extLst>
                </a:gridCol>
                <a:gridCol w="1839468">
                  <a:extLst>
                    <a:ext uri="{9D8B030D-6E8A-4147-A177-3AD203B41FA5}">
                      <a16:colId xmlns:a16="http://schemas.microsoft.com/office/drawing/2014/main" val="3901462881"/>
                    </a:ext>
                  </a:extLst>
                </a:gridCol>
              </a:tblGrid>
              <a:tr h="780539">
                <a:tc>
                  <a:txBody>
                    <a:bodyPr/>
                    <a:lstStyle/>
                    <a:p>
                      <a:pPr marL="0" marR="0" algn="ctr" fontAlgn="base">
                        <a:lnSpc>
                          <a:spcPct val="107000"/>
                        </a:lnSpc>
                        <a:spcBef>
                          <a:spcPts val="0"/>
                        </a:spcBef>
                        <a:spcAft>
                          <a:spcPts val="0"/>
                        </a:spcAft>
                      </a:pPr>
                      <a:r>
                        <a:rPr lang="en-US" sz="1400">
                          <a:effectLst/>
                        </a:rPr>
                        <a:t>  </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0" marR="0" algn="ctr" fontAlgn="base">
                        <a:lnSpc>
                          <a:spcPct val="107000"/>
                        </a:lnSpc>
                        <a:spcBef>
                          <a:spcPts val="0"/>
                        </a:spcBef>
                        <a:spcAft>
                          <a:spcPts val="0"/>
                        </a:spcAft>
                      </a:pPr>
                      <a:r>
                        <a:rPr lang="en-US" sz="1400">
                          <a:effectLst/>
                        </a:rPr>
                        <a:t>Training custom models </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0" marR="0" algn="ctr" fontAlgn="base">
                        <a:lnSpc>
                          <a:spcPct val="107000"/>
                        </a:lnSpc>
                        <a:spcBef>
                          <a:spcPts val="0"/>
                        </a:spcBef>
                        <a:spcAft>
                          <a:spcPts val="0"/>
                        </a:spcAft>
                      </a:pPr>
                      <a:r>
                        <a:rPr lang="en-US" sz="1400">
                          <a:effectLst/>
                        </a:rPr>
                        <a:t>Model consumption </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0" marR="0" algn="ctr" fontAlgn="base">
                        <a:lnSpc>
                          <a:spcPct val="107000"/>
                        </a:lnSpc>
                        <a:spcBef>
                          <a:spcPts val="0"/>
                        </a:spcBef>
                        <a:spcAft>
                          <a:spcPts val="0"/>
                        </a:spcAft>
                      </a:pPr>
                      <a:r>
                        <a:rPr lang="en-US" sz="1400">
                          <a:effectLst/>
                        </a:rPr>
                        <a:t>Requires ML knowledge </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extLst>
                  <a:ext uri="{0D108BD9-81ED-4DB2-BD59-A6C34878D82A}">
                    <a16:rowId xmlns:a16="http://schemas.microsoft.com/office/drawing/2014/main" val="2246639141"/>
                  </a:ext>
                </a:extLst>
              </a:tr>
              <a:tr h="780539">
                <a:tc>
                  <a:txBody>
                    <a:bodyPr/>
                    <a:lstStyle/>
                    <a:p>
                      <a:pPr marL="0" marR="0" algn="ctr" fontAlgn="base">
                        <a:lnSpc>
                          <a:spcPct val="107000"/>
                        </a:lnSpc>
                        <a:spcBef>
                          <a:spcPts val="0"/>
                        </a:spcBef>
                        <a:spcAft>
                          <a:spcPts val="0"/>
                        </a:spcAft>
                      </a:pPr>
                      <a:r>
                        <a:rPr lang="en-US" sz="1400">
                          <a:effectLst/>
                        </a:rPr>
                        <a:t>ML.NET </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0" marR="0" algn="ctr" fontAlgn="base">
                        <a:lnSpc>
                          <a:spcPct val="107000"/>
                        </a:lnSpc>
                        <a:spcBef>
                          <a:spcPts val="0"/>
                        </a:spcBef>
                        <a:spcAft>
                          <a:spcPts val="0"/>
                        </a:spcAft>
                      </a:pPr>
                      <a:r>
                        <a:rPr lang="en-US" sz="1400">
                          <a:effectLst/>
                        </a:rPr>
                        <a:t>Yes </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0" marR="0" algn="ctr" fontAlgn="base">
                        <a:lnSpc>
                          <a:spcPct val="107000"/>
                        </a:lnSpc>
                        <a:spcBef>
                          <a:spcPts val="0"/>
                        </a:spcBef>
                        <a:spcAft>
                          <a:spcPts val="0"/>
                        </a:spcAft>
                      </a:pPr>
                      <a:r>
                        <a:rPr lang="en-US" sz="1400">
                          <a:effectLst/>
                        </a:rPr>
                        <a:t>Yes - ML.NET, TensorFlow, ONNX </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0" marR="0" algn="ctr" fontAlgn="base">
                        <a:lnSpc>
                          <a:spcPct val="107000"/>
                        </a:lnSpc>
                        <a:spcBef>
                          <a:spcPts val="0"/>
                        </a:spcBef>
                        <a:spcAft>
                          <a:spcPts val="0"/>
                        </a:spcAft>
                      </a:pPr>
                      <a:r>
                        <a:rPr lang="en-US" sz="1400">
                          <a:effectLst/>
                        </a:rPr>
                        <a:t>No</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extLst>
                  <a:ext uri="{0D108BD9-81ED-4DB2-BD59-A6C34878D82A}">
                    <a16:rowId xmlns:a16="http://schemas.microsoft.com/office/drawing/2014/main" val="3374035657"/>
                  </a:ext>
                </a:extLst>
              </a:tr>
              <a:tr h="780539">
                <a:tc>
                  <a:txBody>
                    <a:bodyPr/>
                    <a:lstStyle/>
                    <a:p>
                      <a:pPr marL="0" marR="0" algn="ctr" fontAlgn="base">
                        <a:lnSpc>
                          <a:spcPct val="107000"/>
                        </a:lnSpc>
                        <a:spcBef>
                          <a:spcPts val="0"/>
                        </a:spcBef>
                        <a:spcAft>
                          <a:spcPts val="0"/>
                        </a:spcAft>
                      </a:pPr>
                      <a:r>
                        <a:rPr lang="en-US" sz="1400">
                          <a:effectLst/>
                        </a:rPr>
                        <a:t>Azure Cognitive Services </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0" marR="0" algn="ctr" fontAlgn="base">
                        <a:lnSpc>
                          <a:spcPct val="107000"/>
                        </a:lnSpc>
                        <a:spcBef>
                          <a:spcPts val="0"/>
                        </a:spcBef>
                        <a:spcAft>
                          <a:spcPts val="0"/>
                        </a:spcAft>
                      </a:pPr>
                      <a:r>
                        <a:rPr lang="en-US" sz="1400">
                          <a:effectLst/>
                        </a:rPr>
                        <a:t>Limited to some services </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0" marR="0" algn="ctr" fontAlgn="base">
                        <a:lnSpc>
                          <a:spcPct val="107000"/>
                        </a:lnSpc>
                        <a:spcBef>
                          <a:spcPts val="0"/>
                        </a:spcBef>
                        <a:spcAft>
                          <a:spcPts val="0"/>
                        </a:spcAft>
                      </a:pPr>
                      <a:r>
                        <a:rPr lang="es-ES" sz="1400">
                          <a:effectLst/>
                        </a:rPr>
                        <a:t>Yes – consume via API/SDK </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0" marR="0" algn="ctr" fontAlgn="base">
                        <a:lnSpc>
                          <a:spcPct val="107000"/>
                        </a:lnSpc>
                        <a:spcBef>
                          <a:spcPts val="0"/>
                        </a:spcBef>
                        <a:spcAft>
                          <a:spcPts val="0"/>
                        </a:spcAft>
                      </a:pPr>
                      <a:r>
                        <a:rPr lang="en-US" sz="1400">
                          <a:effectLst/>
                        </a:rPr>
                        <a:t>No </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extLst>
                  <a:ext uri="{0D108BD9-81ED-4DB2-BD59-A6C34878D82A}">
                    <a16:rowId xmlns:a16="http://schemas.microsoft.com/office/drawing/2014/main" val="1686721773"/>
                  </a:ext>
                </a:extLst>
              </a:tr>
              <a:tr h="780539">
                <a:tc>
                  <a:txBody>
                    <a:bodyPr/>
                    <a:lstStyle/>
                    <a:p>
                      <a:pPr marL="0" marR="0" algn="ctr" fontAlgn="base">
                        <a:lnSpc>
                          <a:spcPct val="107000"/>
                        </a:lnSpc>
                        <a:spcBef>
                          <a:spcPts val="0"/>
                        </a:spcBef>
                        <a:spcAft>
                          <a:spcPts val="0"/>
                        </a:spcAft>
                      </a:pPr>
                      <a:r>
                        <a:rPr lang="en-US" sz="1400">
                          <a:effectLst/>
                        </a:rPr>
                        <a:t>Azure ML </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0" marR="0" algn="ctr" fontAlgn="base">
                        <a:lnSpc>
                          <a:spcPct val="107000"/>
                        </a:lnSpc>
                        <a:spcBef>
                          <a:spcPts val="0"/>
                        </a:spcBef>
                        <a:spcAft>
                          <a:spcPts val="0"/>
                        </a:spcAft>
                      </a:pPr>
                      <a:r>
                        <a:rPr lang="en-US" sz="1400">
                          <a:effectLst/>
                        </a:rPr>
                        <a:t>Yes </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0" marR="0" algn="ctr" fontAlgn="base">
                        <a:lnSpc>
                          <a:spcPct val="107000"/>
                        </a:lnSpc>
                        <a:spcBef>
                          <a:spcPts val="0"/>
                        </a:spcBef>
                        <a:spcAft>
                          <a:spcPts val="0"/>
                        </a:spcAft>
                      </a:pPr>
                      <a:r>
                        <a:rPr lang="en-US" sz="1400">
                          <a:effectLst/>
                        </a:rPr>
                        <a:t>Yes – register models &amp; consume via web service </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0" marR="0" algn="ctr" fontAlgn="base">
                        <a:lnSpc>
                          <a:spcPct val="107000"/>
                        </a:lnSpc>
                        <a:spcBef>
                          <a:spcPts val="0"/>
                        </a:spcBef>
                        <a:spcAft>
                          <a:spcPts val="0"/>
                        </a:spcAft>
                      </a:pPr>
                      <a:r>
                        <a:rPr lang="en-US" sz="1400">
                          <a:effectLst/>
                        </a:rPr>
                        <a:t>Somewhat </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extLst>
                  <a:ext uri="{0D108BD9-81ED-4DB2-BD59-A6C34878D82A}">
                    <a16:rowId xmlns:a16="http://schemas.microsoft.com/office/drawing/2014/main" val="1142864258"/>
                  </a:ext>
                </a:extLst>
              </a:tr>
              <a:tr h="381439">
                <a:tc>
                  <a:txBody>
                    <a:bodyPr/>
                    <a:lstStyle/>
                    <a:p>
                      <a:pPr marL="0" marR="0" algn="ctr" fontAlgn="base">
                        <a:lnSpc>
                          <a:spcPct val="107000"/>
                        </a:lnSpc>
                        <a:spcBef>
                          <a:spcPts val="0"/>
                        </a:spcBef>
                        <a:spcAft>
                          <a:spcPts val="0"/>
                        </a:spcAft>
                      </a:pPr>
                      <a:r>
                        <a:rPr lang="en-US" sz="1400">
                          <a:effectLst/>
                        </a:rPr>
                        <a:t>WinML </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0" marR="0" algn="ctr" fontAlgn="base">
                        <a:lnSpc>
                          <a:spcPct val="107000"/>
                        </a:lnSpc>
                        <a:spcBef>
                          <a:spcPts val="0"/>
                        </a:spcBef>
                        <a:spcAft>
                          <a:spcPts val="0"/>
                        </a:spcAft>
                      </a:pPr>
                      <a:r>
                        <a:rPr lang="en-US" sz="1400">
                          <a:effectLst/>
                        </a:rPr>
                        <a:t>No </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0" marR="0" algn="ctr" fontAlgn="base">
                        <a:lnSpc>
                          <a:spcPct val="107000"/>
                        </a:lnSpc>
                        <a:spcBef>
                          <a:spcPts val="0"/>
                        </a:spcBef>
                        <a:spcAft>
                          <a:spcPts val="0"/>
                        </a:spcAft>
                      </a:pPr>
                      <a:r>
                        <a:rPr lang="en-US" sz="1400">
                          <a:effectLst/>
                        </a:rPr>
                        <a:t>Yes - ONNX </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tc>
                  <a:txBody>
                    <a:bodyPr/>
                    <a:lstStyle/>
                    <a:p>
                      <a:pPr marL="0" marR="0" algn="ctr" fontAlgn="base">
                        <a:lnSpc>
                          <a:spcPct val="107000"/>
                        </a:lnSpc>
                        <a:spcBef>
                          <a:spcPts val="0"/>
                        </a:spcBef>
                        <a:spcAft>
                          <a:spcPts val="0"/>
                        </a:spcAft>
                      </a:pPr>
                      <a:r>
                        <a:rPr lang="en-US" sz="1400">
                          <a:effectLst/>
                        </a:rPr>
                        <a:t>No </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tc>
                <a:extLst>
                  <a:ext uri="{0D108BD9-81ED-4DB2-BD59-A6C34878D82A}">
                    <a16:rowId xmlns:a16="http://schemas.microsoft.com/office/drawing/2014/main" val="1901985594"/>
                  </a:ext>
                </a:extLst>
              </a:tr>
            </a:tbl>
          </a:graphicData>
        </a:graphic>
      </p:graphicFrame>
    </p:spTree>
    <p:extLst>
      <p:ext uri="{BB962C8B-B14F-4D97-AF65-F5344CB8AC3E}">
        <p14:creationId xmlns:p14="http://schemas.microsoft.com/office/powerpoint/2010/main" val="208594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D95B59-E4D6-4F02-8370-359BB3785BDA}"/>
              </a:ext>
            </a:extLst>
          </p:cNvPr>
          <p:cNvSpPr>
            <a:spLocks noGrp="1"/>
          </p:cNvSpPr>
          <p:nvPr>
            <p:ph type="title"/>
          </p:nvPr>
        </p:nvSpPr>
        <p:spPr/>
        <p:txBody>
          <a:bodyPr/>
          <a:lstStyle/>
          <a:p>
            <a:r>
              <a:rPr lang="en-US" sz="4400">
                <a:solidFill>
                  <a:schemeClr val="bg1"/>
                </a:solidFill>
              </a:rPr>
              <a:t>Phase 1.1</a:t>
            </a:r>
            <a:br>
              <a:rPr lang="en-US">
                <a:solidFill>
                  <a:schemeClr val="bg1"/>
                </a:solidFill>
              </a:rPr>
            </a:br>
            <a:r>
              <a:rPr lang="en-US">
                <a:solidFill>
                  <a:schemeClr val="bg1"/>
                </a:solidFill>
              </a:rPr>
              <a:t>What is ML.NET?</a:t>
            </a:r>
          </a:p>
        </p:txBody>
      </p:sp>
    </p:spTree>
    <p:extLst>
      <p:ext uri="{BB962C8B-B14F-4D97-AF65-F5344CB8AC3E}">
        <p14:creationId xmlns:p14="http://schemas.microsoft.com/office/powerpoint/2010/main" val="23392515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7000" b="-17000"/>
          </a:stretch>
        </a:blipFill>
        <a:effectLst/>
      </p:bgPr>
    </p:bg>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23FD6251-0323-4586-B5AD-454209C3F3E9}"/>
              </a:ext>
            </a:extLst>
          </p:cNvPr>
          <p:cNvCxnSpPr/>
          <p:nvPr/>
        </p:nvCxnSpPr>
        <p:spPr>
          <a:xfrm>
            <a:off x="938463" y="3075252"/>
            <a:ext cx="10315074"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110C0E75-5917-4A5A-95AD-415A065C0F51}"/>
              </a:ext>
            </a:extLst>
          </p:cNvPr>
          <p:cNvGrpSpPr/>
          <p:nvPr/>
        </p:nvGrpSpPr>
        <p:grpSpPr>
          <a:xfrm>
            <a:off x="-61858" y="2623097"/>
            <a:ext cx="2069757" cy="2270527"/>
            <a:chOff x="548889" y="2623097"/>
            <a:chExt cx="2069757" cy="2270527"/>
          </a:xfrm>
        </p:grpSpPr>
        <p:sp>
          <p:nvSpPr>
            <p:cNvPr id="6" name="Oval 5">
              <a:extLst>
                <a:ext uri="{FF2B5EF4-FFF2-40B4-BE49-F238E27FC236}">
                  <a16:creationId xmlns:a16="http://schemas.microsoft.com/office/drawing/2014/main" id="{97F60043-21B6-4088-979D-A3B42AEE4C87}"/>
                </a:ext>
              </a:extLst>
            </p:cNvPr>
            <p:cNvSpPr/>
            <p:nvPr/>
          </p:nvSpPr>
          <p:spPr>
            <a:xfrm>
              <a:off x="1475619" y="2979000"/>
              <a:ext cx="174586" cy="17458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67D8EED8-79BE-45A5-AEF4-BB3D628177C2}"/>
                </a:ext>
              </a:extLst>
            </p:cNvPr>
            <p:cNvSpPr txBox="1"/>
            <p:nvPr/>
          </p:nvSpPr>
          <p:spPr>
            <a:xfrm>
              <a:off x="548889" y="3293186"/>
              <a:ext cx="2069757" cy="1600438"/>
            </a:xfrm>
            <a:prstGeom prst="rect">
              <a:avLst/>
            </a:prstGeom>
            <a:noFill/>
          </p:spPr>
          <p:txBody>
            <a:bodyPr wrap="square" rtlCol="0">
              <a:spAutoFit/>
            </a:bodyPr>
            <a:lstStyle/>
            <a:p>
              <a:pPr algn="ctr"/>
              <a:r>
                <a:rPr lang="en-US" sz="1400">
                  <a:solidFill>
                    <a:schemeClr val="bg1"/>
                  </a:solidFill>
                </a:rPr>
                <a:t>MSR begins TMSN (“text mining search and navigation”) to enable internal </a:t>
              </a:r>
              <a:r>
                <a:rPr lang="en-US" sz="1400" err="1">
                  <a:solidFill>
                    <a:schemeClr val="bg1"/>
                  </a:solidFill>
                </a:rPr>
                <a:t>devs</a:t>
              </a:r>
              <a:r>
                <a:rPr lang="en-US" sz="1400">
                  <a:solidFill>
                    <a:schemeClr val="bg1"/>
                  </a:solidFill>
                </a:rPr>
                <a:t> to easily add custom ML to Microsoft products and technologies</a:t>
              </a:r>
            </a:p>
          </p:txBody>
        </p:sp>
        <p:sp>
          <p:nvSpPr>
            <p:cNvPr id="11" name="TextBox 10">
              <a:extLst>
                <a:ext uri="{FF2B5EF4-FFF2-40B4-BE49-F238E27FC236}">
                  <a16:creationId xmlns:a16="http://schemas.microsoft.com/office/drawing/2014/main" id="{EFA39991-97F6-4126-B9CE-1E0C0B9298A4}"/>
                </a:ext>
              </a:extLst>
            </p:cNvPr>
            <p:cNvSpPr txBox="1"/>
            <p:nvPr/>
          </p:nvSpPr>
          <p:spPr>
            <a:xfrm>
              <a:off x="873059" y="2623097"/>
              <a:ext cx="1379706" cy="338554"/>
            </a:xfrm>
            <a:prstGeom prst="rect">
              <a:avLst/>
            </a:prstGeom>
            <a:noFill/>
          </p:spPr>
          <p:txBody>
            <a:bodyPr wrap="square" rtlCol="0">
              <a:spAutoFit/>
            </a:bodyPr>
            <a:lstStyle/>
            <a:p>
              <a:pPr algn="ctr"/>
              <a:r>
                <a:rPr lang="en-US" sz="1600" b="1">
                  <a:solidFill>
                    <a:schemeClr val="bg1"/>
                  </a:solidFill>
                </a:rPr>
                <a:t>2002</a:t>
              </a:r>
            </a:p>
          </p:txBody>
        </p:sp>
      </p:grpSp>
      <p:grpSp>
        <p:nvGrpSpPr>
          <p:cNvPr id="7" name="Group 6">
            <a:extLst>
              <a:ext uri="{FF2B5EF4-FFF2-40B4-BE49-F238E27FC236}">
                <a16:creationId xmlns:a16="http://schemas.microsoft.com/office/drawing/2014/main" id="{5ABA7D2A-7728-4B9B-B35B-4323604A51E4}"/>
              </a:ext>
            </a:extLst>
          </p:cNvPr>
          <p:cNvGrpSpPr/>
          <p:nvPr/>
        </p:nvGrpSpPr>
        <p:grpSpPr>
          <a:xfrm>
            <a:off x="3250237" y="2623097"/>
            <a:ext cx="2069757" cy="1624196"/>
            <a:chOff x="3355726" y="2623097"/>
            <a:chExt cx="2069757" cy="1624196"/>
          </a:xfrm>
        </p:grpSpPr>
        <p:sp>
          <p:nvSpPr>
            <p:cNvPr id="13" name="Oval 12">
              <a:extLst>
                <a:ext uri="{FF2B5EF4-FFF2-40B4-BE49-F238E27FC236}">
                  <a16:creationId xmlns:a16="http://schemas.microsoft.com/office/drawing/2014/main" id="{004068BA-1F68-4AE3-8599-4187BABDA1E0}"/>
                </a:ext>
              </a:extLst>
            </p:cNvPr>
            <p:cNvSpPr/>
            <p:nvPr/>
          </p:nvSpPr>
          <p:spPr>
            <a:xfrm>
              <a:off x="4282456" y="2979000"/>
              <a:ext cx="174586" cy="17458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75112725-C762-46F7-B8F8-24BA482B671C}"/>
                </a:ext>
              </a:extLst>
            </p:cNvPr>
            <p:cNvSpPr txBox="1"/>
            <p:nvPr/>
          </p:nvSpPr>
          <p:spPr>
            <a:xfrm>
              <a:off x="3355726" y="3293186"/>
              <a:ext cx="2069757" cy="954107"/>
            </a:xfrm>
            <a:prstGeom prst="rect">
              <a:avLst/>
            </a:prstGeom>
            <a:noFill/>
          </p:spPr>
          <p:txBody>
            <a:bodyPr wrap="square" rtlCol="0">
              <a:spAutoFit/>
            </a:bodyPr>
            <a:lstStyle/>
            <a:p>
              <a:pPr algn="ctr"/>
              <a:r>
                <a:rPr lang="en-US" sz="1400">
                  <a:solidFill>
                    <a:schemeClr val="bg1"/>
                  </a:solidFill>
                </a:rPr>
                <a:t>Library renamed to The Learning Code (TLC); widely used within Microsoft</a:t>
              </a:r>
            </a:p>
          </p:txBody>
        </p:sp>
        <p:sp>
          <p:nvSpPr>
            <p:cNvPr id="17" name="TextBox 16">
              <a:extLst>
                <a:ext uri="{FF2B5EF4-FFF2-40B4-BE49-F238E27FC236}">
                  <a16:creationId xmlns:a16="http://schemas.microsoft.com/office/drawing/2014/main" id="{EA19B3A2-EC29-41D0-982F-4B34D4A1EFD7}"/>
                </a:ext>
              </a:extLst>
            </p:cNvPr>
            <p:cNvSpPr txBox="1"/>
            <p:nvPr/>
          </p:nvSpPr>
          <p:spPr>
            <a:xfrm>
              <a:off x="3679896" y="2623097"/>
              <a:ext cx="1379706" cy="338554"/>
            </a:xfrm>
            <a:prstGeom prst="rect">
              <a:avLst/>
            </a:prstGeom>
            <a:noFill/>
          </p:spPr>
          <p:txBody>
            <a:bodyPr wrap="square" rtlCol="0">
              <a:spAutoFit/>
            </a:bodyPr>
            <a:lstStyle/>
            <a:p>
              <a:pPr algn="ctr"/>
              <a:r>
                <a:rPr lang="en-US" sz="1600" b="1">
                  <a:solidFill>
                    <a:schemeClr val="bg1"/>
                  </a:solidFill>
                </a:rPr>
                <a:t>2011</a:t>
              </a:r>
            </a:p>
          </p:txBody>
        </p:sp>
      </p:grpSp>
      <p:grpSp>
        <p:nvGrpSpPr>
          <p:cNvPr id="3" name="Group 2">
            <a:extLst>
              <a:ext uri="{FF2B5EF4-FFF2-40B4-BE49-F238E27FC236}">
                <a16:creationId xmlns:a16="http://schemas.microsoft.com/office/drawing/2014/main" id="{EB9DFD0B-CFCB-41D3-AC35-F4DD294A7702}"/>
              </a:ext>
            </a:extLst>
          </p:cNvPr>
          <p:cNvGrpSpPr/>
          <p:nvPr/>
        </p:nvGrpSpPr>
        <p:grpSpPr>
          <a:xfrm>
            <a:off x="6562333" y="2623097"/>
            <a:ext cx="2069757" cy="1839640"/>
            <a:chOff x="5953118" y="2623097"/>
            <a:chExt cx="2069757" cy="1839640"/>
          </a:xfrm>
        </p:grpSpPr>
        <p:sp>
          <p:nvSpPr>
            <p:cNvPr id="19" name="Oval 18">
              <a:extLst>
                <a:ext uri="{FF2B5EF4-FFF2-40B4-BE49-F238E27FC236}">
                  <a16:creationId xmlns:a16="http://schemas.microsoft.com/office/drawing/2014/main" id="{CA64964A-0200-44EE-997D-9EEADBB2D0D7}"/>
                </a:ext>
              </a:extLst>
            </p:cNvPr>
            <p:cNvSpPr/>
            <p:nvPr/>
          </p:nvSpPr>
          <p:spPr>
            <a:xfrm>
              <a:off x="6879848" y="2979000"/>
              <a:ext cx="174586" cy="17458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2BE4B964-B295-42A4-8F5C-04752722C0D8}"/>
                </a:ext>
              </a:extLst>
            </p:cNvPr>
            <p:cNvSpPr txBox="1"/>
            <p:nvPr/>
          </p:nvSpPr>
          <p:spPr>
            <a:xfrm>
              <a:off x="5953118" y="3293186"/>
              <a:ext cx="2069757" cy="1169551"/>
            </a:xfrm>
            <a:prstGeom prst="rect">
              <a:avLst/>
            </a:prstGeom>
            <a:noFill/>
          </p:spPr>
          <p:txBody>
            <a:bodyPr wrap="square" rtlCol="0">
              <a:spAutoFit/>
            </a:bodyPr>
            <a:lstStyle/>
            <a:p>
              <a:pPr algn="ctr"/>
              <a:r>
                <a:rPr lang="en-US" sz="1400">
                  <a:solidFill>
                    <a:schemeClr val="bg1"/>
                  </a:solidFill>
                </a:rPr>
                <a:t>TLC is made open source, cross-platform, and released as ML.NET in first public preview at Build 2018</a:t>
              </a:r>
            </a:p>
          </p:txBody>
        </p:sp>
        <p:sp>
          <p:nvSpPr>
            <p:cNvPr id="23" name="TextBox 22">
              <a:extLst>
                <a:ext uri="{FF2B5EF4-FFF2-40B4-BE49-F238E27FC236}">
                  <a16:creationId xmlns:a16="http://schemas.microsoft.com/office/drawing/2014/main" id="{C1FF977A-E757-48B2-BD55-9E71EBD9FF5F}"/>
                </a:ext>
              </a:extLst>
            </p:cNvPr>
            <p:cNvSpPr txBox="1"/>
            <p:nvPr/>
          </p:nvSpPr>
          <p:spPr>
            <a:xfrm>
              <a:off x="6277288" y="2623097"/>
              <a:ext cx="1379706" cy="338554"/>
            </a:xfrm>
            <a:prstGeom prst="rect">
              <a:avLst/>
            </a:prstGeom>
            <a:noFill/>
          </p:spPr>
          <p:txBody>
            <a:bodyPr wrap="square" rtlCol="0">
              <a:spAutoFit/>
            </a:bodyPr>
            <a:lstStyle/>
            <a:p>
              <a:pPr algn="ctr"/>
              <a:r>
                <a:rPr lang="en-US" sz="1600" b="1">
                  <a:solidFill>
                    <a:schemeClr val="bg1"/>
                  </a:solidFill>
                </a:rPr>
                <a:t>2018</a:t>
              </a:r>
              <a:endParaRPr lang="en-US" sz="1400" b="1">
                <a:solidFill>
                  <a:schemeClr val="bg1"/>
                </a:solidFill>
              </a:endParaRPr>
            </a:p>
          </p:txBody>
        </p:sp>
      </p:grpSp>
      <p:grpSp>
        <p:nvGrpSpPr>
          <p:cNvPr id="2" name="Group 1">
            <a:extLst>
              <a:ext uri="{FF2B5EF4-FFF2-40B4-BE49-F238E27FC236}">
                <a16:creationId xmlns:a16="http://schemas.microsoft.com/office/drawing/2014/main" id="{E4AAE838-E237-4212-B67F-4269A5A1BBB5}"/>
              </a:ext>
            </a:extLst>
          </p:cNvPr>
          <p:cNvGrpSpPr/>
          <p:nvPr/>
        </p:nvGrpSpPr>
        <p:grpSpPr>
          <a:xfrm>
            <a:off x="8421386" y="2623097"/>
            <a:ext cx="2069757" cy="1193309"/>
            <a:chOff x="7170804" y="2623097"/>
            <a:chExt cx="2069757" cy="1193309"/>
          </a:xfrm>
        </p:grpSpPr>
        <p:sp>
          <p:nvSpPr>
            <p:cNvPr id="25" name="Oval 24">
              <a:extLst>
                <a:ext uri="{FF2B5EF4-FFF2-40B4-BE49-F238E27FC236}">
                  <a16:creationId xmlns:a16="http://schemas.microsoft.com/office/drawing/2014/main" id="{D9EA3400-476D-42F5-B397-9D047F56B6E4}"/>
                </a:ext>
              </a:extLst>
            </p:cNvPr>
            <p:cNvSpPr/>
            <p:nvPr/>
          </p:nvSpPr>
          <p:spPr>
            <a:xfrm>
              <a:off x="8050109" y="2979000"/>
              <a:ext cx="174586" cy="17458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11480702-D18C-4FF7-BB16-18E41E85182E}"/>
                </a:ext>
              </a:extLst>
            </p:cNvPr>
            <p:cNvSpPr txBox="1"/>
            <p:nvPr/>
          </p:nvSpPr>
          <p:spPr>
            <a:xfrm>
              <a:off x="7170804" y="3293186"/>
              <a:ext cx="2069757" cy="523220"/>
            </a:xfrm>
            <a:prstGeom prst="rect">
              <a:avLst/>
            </a:prstGeom>
            <a:noFill/>
          </p:spPr>
          <p:txBody>
            <a:bodyPr wrap="square" rtlCol="0">
              <a:spAutoFit/>
            </a:bodyPr>
            <a:lstStyle/>
            <a:p>
              <a:pPr algn="ctr"/>
              <a:r>
                <a:rPr lang="en-US" sz="1400">
                  <a:solidFill>
                    <a:schemeClr val="bg1"/>
                  </a:solidFill>
                </a:rPr>
                <a:t>ML.NET GA release at Build 2019</a:t>
              </a:r>
            </a:p>
          </p:txBody>
        </p:sp>
        <p:sp>
          <p:nvSpPr>
            <p:cNvPr id="29" name="TextBox 28">
              <a:extLst>
                <a:ext uri="{FF2B5EF4-FFF2-40B4-BE49-F238E27FC236}">
                  <a16:creationId xmlns:a16="http://schemas.microsoft.com/office/drawing/2014/main" id="{B8E8D7BA-36BC-46F5-B3EF-404EEDE23691}"/>
                </a:ext>
              </a:extLst>
            </p:cNvPr>
            <p:cNvSpPr txBox="1"/>
            <p:nvPr/>
          </p:nvSpPr>
          <p:spPr>
            <a:xfrm>
              <a:off x="7447549" y="2623097"/>
              <a:ext cx="1379706" cy="338554"/>
            </a:xfrm>
            <a:prstGeom prst="rect">
              <a:avLst/>
            </a:prstGeom>
            <a:noFill/>
          </p:spPr>
          <p:txBody>
            <a:bodyPr wrap="square" rtlCol="0">
              <a:spAutoFit/>
            </a:bodyPr>
            <a:lstStyle/>
            <a:p>
              <a:pPr algn="ctr"/>
              <a:r>
                <a:rPr lang="en-US" sz="1600" b="1">
                  <a:solidFill>
                    <a:schemeClr val="bg1"/>
                  </a:solidFill>
                </a:rPr>
                <a:t>2019</a:t>
              </a:r>
              <a:endParaRPr lang="en-US" sz="1400" b="1">
                <a:solidFill>
                  <a:schemeClr val="bg1"/>
                </a:solidFill>
              </a:endParaRPr>
            </a:p>
          </p:txBody>
        </p:sp>
      </p:grpSp>
      <p:sp>
        <p:nvSpPr>
          <p:cNvPr id="33" name="TextBox 32">
            <a:extLst>
              <a:ext uri="{FF2B5EF4-FFF2-40B4-BE49-F238E27FC236}">
                <a16:creationId xmlns:a16="http://schemas.microsoft.com/office/drawing/2014/main" id="{794BCEF9-9E50-44CD-BFD6-76DCC27B7AEC}"/>
              </a:ext>
            </a:extLst>
          </p:cNvPr>
          <p:cNvSpPr txBox="1"/>
          <p:nvPr/>
        </p:nvSpPr>
        <p:spPr>
          <a:xfrm>
            <a:off x="548889" y="6481683"/>
            <a:ext cx="1730115" cy="369332"/>
          </a:xfrm>
          <a:prstGeom prst="rect">
            <a:avLst/>
          </a:prstGeom>
          <a:noFill/>
        </p:spPr>
        <p:txBody>
          <a:bodyPr wrap="square" rtlCol="0">
            <a:spAutoFit/>
          </a:bodyPr>
          <a:lstStyle/>
          <a:p>
            <a:pPr algn="ctr"/>
            <a:r>
              <a:rPr lang="en-US" b="1">
                <a:solidFill>
                  <a:schemeClr val="bg1"/>
                </a:solidFill>
              </a:rPr>
              <a:t>Phase 1.1</a:t>
            </a:r>
          </a:p>
        </p:txBody>
      </p:sp>
      <p:sp>
        <p:nvSpPr>
          <p:cNvPr id="35" name="Title 1">
            <a:extLst>
              <a:ext uri="{FF2B5EF4-FFF2-40B4-BE49-F238E27FC236}">
                <a16:creationId xmlns:a16="http://schemas.microsoft.com/office/drawing/2014/main" id="{D7E9816B-703D-40CA-872D-D13C1608791C}"/>
              </a:ext>
            </a:extLst>
          </p:cNvPr>
          <p:cNvSpPr txBox="1">
            <a:spLocks/>
          </p:cNvSpPr>
          <p:nvPr/>
        </p:nvSpPr>
        <p:spPr>
          <a:xfrm>
            <a:off x="0" y="78726"/>
            <a:ext cx="12192000" cy="80242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solidFill>
                  <a:schemeClr val="bg1"/>
                </a:solidFill>
              </a:rPr>
              <a:t>History</a:t>
            </a:r>
          </a:p>
        </p:txBody>
      </p:sp>
      <p:grpSp>
        <p:nvGrpSpPr>
          <p:cNvPr id="4" name="Group 3">
            <a:extLst>
              <a:ext uri="{FF2B5EF4-FFF2-40B4-BE49-F238E27FC236}">
                <a16:creationId xmlns:a16="http://schemas.microsoft.com/office/drawing/2014/main" id="{35C08D56-C50E-467C-84C7-AEA10086C09F}"/>
              </a:ext>
            </a:extLst>
          </p:cNvPr>
          <p:cNvGrpSpPr/>
          <p:nvPr/>
        </p:nvGrpSpPr>
        <p:grpSpPr>
          <a:xfrm>
            <a:off x="10214398" y="2623097"/>
            <a:ext cx="2069757" cy="1193309"/>
            <a:chOff x="7170804" y="2623097"/>
            <a:chExt cx="2069757" cy="1193309"/>
          </a:xfrm>
        </p:grpSpPr>
        <p:sp>
          <p:nvSpPr>
            <p:cNvPr id="22" name="Oval 21">
              <a:extLst>
                <a:ext uri="{FF2B5EF4-FFF2-40B4-BE49-F238E27FC236}">
                  <a16:creationId xmlns:a16="http://schemas.microsoft.com/office/drawing/2014/main" id="{3DA4EF04-E387-4376-9571-2FC19DEA7989}"/>
                </a:ext>
              </a:extLst>
            </p:cNvPr>
            <p:cNvSpPr/>
            <p:nvPr/>
          </p:nvSpPr>
          <p:spPr>
            <a:xfrm>
              <a:off x="8050109" y="2979000"/>
              <a:ext cx="174586" cy="174586"/>
            </a:xfrm>
            <a:prstGeom prst="ellipse">
              <a:avLst/>
            </a:prstGeom>
            <a:solidFill>
              <a:srgbClr val="F7B5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7B548"/>
                </a:solidFill>
              </a:endParaRPr>
            </a:p>
          </p:txBody>
        </p:sp>
        <p:sp>
          <p:nvSpPr>
            <p:cNvPr id="24" name="TextBox 23">
              <a:extLst>
                <a:ext uri="{FF2B5EF4-FFF2-40B4-BE49-F238E27FC236}">
                  <a16:creationId xmlns:a16="http://schemas.microsoft.com/office/drawing/2014/main" id="{E2AEC72D-A944-4114-8DFF-BAE0A775A8F4}"/>
                </a:ext>
              </a:extLst>
            </p:cNvPr>
            <p:cNvSpPr txBox="1"/>
            <p:nvPr/>
          </p:nvSpPr>
          <p:spPr>
            <a:xfrm>
              <a:off x="7170804" y="3293186"/>
              <a:ext cx="2069757" cy="523220"/>
            </a:xfrm>
            <a:prstGeom prst="rect">
              <a:avLst/>
            </a:prstGeom>
            <a:noFill/>
          </p:spPr>
          <p:txBody>
            <a:bodyPr wrap="square" rtlCol="0">
              <a:spAutoFit/>
            </a:bodyPr>
            <a:lstStyle/>
            <a:p>
              <a:pPr algn="ctr"/>
              <a:r>
                <a:rPr lang="en-US" sz="1400">
                  <a:solidFill>
                    <a:srgbClr val="F7B548"/>
                  </a:solidFill>
                </a:rPr>
                <a:t>Virtual ML.NET – first all ML.NET conference!</a:t>
              </a:r>
            </a:p>
          </p:txBody>
        </p:sp>
        <p:sp>
          <p:nvSpPr>
            <p:cNvPr id="26" name="TextBox 25">
              <a:extLst>
                <a:ext uri="{FF2B5EF4-FFF2-40B4-BE49-F238E27FC236}">
                  <a16:creationId xmlns:a16="http://schemas.microsoft.com/office/drawing/2014/main" id="{2C684EA0-F998-4101-B94A-72DA9914A964}"/>
                </a:ext>
              </a:extLst>
            </p:cNvPr>
            <p:cNvSpPr txBox="1"/>
            <p:nvPr/>
          </p:nvSpPr>
          <p:spPr>
            <a:xfrm>
              <a:off x="7447549" y="2623097"/>
              <a:ext cx="1379706" cy="338554"/>
            </a:xfrm>
            <a:prstGeom prst="rect">
              <a:avLst/>
            </a:prstGeom>
            <a:noFill/>
          </p:spPr>
          <p:txBody>
            <a:bodyPr wrap="square" rtlCol="0">
              <a:spAutoFit/>
            </a:bodyPr>
            <a:lstStyle/>
            <a:p>
              <a:pPr algn="ctr"/>
              <a:r>
                <a:rPr lang="en-US" sz="1600" b="1">
                  <a:solidFill>
                    <a:srgbClr val="F7B548"/>
                  </a:solidFill>
                </a:rPr>
                <a:t>2020</a:t>
              </a:r>
              <a:endParaRPr lang="en-US" sz="1400" b="1">
                <a:solidFill>
                  <a:srgbClr val="F7B548"/>
                </a:solidFill>
              </a:endParaRPr>
            </a:p>
          </p:txBody>
        </p:sp>
      </p:grpSp>
    </p:spTree>
    <p:extLst>
      <p:ext uri="{BB962C8B-B14F-4D97-AF65-F5344CB8AC3E}">
        <p14:creationId xmlns:p14="http://schemas.microsoft.com/office/powerpoint/2010/main" val="3340331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2D60A399-97AC-49D3-95B8-0F50292F625C}"/>
              </a:ext>
            </a:extLst>
          </p:cNvPr>
          <p:cNvSpPr txBox="1">
            <a:spLocks/>
          </p:cNvSpPr>
          <p:nvPr/>
        </p:nvSpPr>
        <p:spPr bwMode="auto">
          <a:xfrm>
            <a:off x="2287250" y="4905864"/>
            <a:ext cx="7584843" cy="1046792"/>
          </a:xfrm>
          <a:prstGeom prst="rect">
            <a:avLst/>
          </a:prstGeom>
          <a:noFill/>
          <a:ln w="9525">
            <a:noFill/>
            <a:miter lim="800000"/>
            <a:headEnd/>
            <a:tailEnd/>
          </a:ln>
        </p:spPr>
        <p:txBody>
          <a:bodyPr vert="horz" wrap="square" lIns="121920" tIns="60960" rIns="121920" bIns="60960" numCol="1" anchor="ctr" anchorCtr="0" compatLnSpc="1">
            <a:prstTxWarp prst="textNoShape">
              <a:avLst/>
            </a:prstTxWarp>
          </a:bodyPr>
          <a:lstStyle>
            <a:lvl1pPr algn="l" rtl="0" eaLnBrk="1" fontAlgn="base" hangingPunct="1">
              <a:spcBef>
                <a:spcPct val="0"/>
              </a:spcBef>
              <a:spcAft>
                <a:spcPct val="0"/>
              </a:spcAft>
              <a:defRPr sz="4400" kern="1200">
                <a:solidFill>
                  <a:srgbClr val="002060"/>
                </a:solidFill>
                <a:latin typeface="Arial Bold" pitchFamily="-72" charset="0"/>
                <a:ea typeface="ＭＳ Ｐゴシック" pitchFamily="-72" charset="-128"/>
                <a:cs typeface="ＭＳ Ｐゴシック" pitchFamily="-72" charset="-128"/>
              </a:defRPr>
            </a:lvl1pPr>
            <a:lvl2pPr algn="l" rtl="0" eaLnBrk="1" fontAlgn="base" hangingPunct="1">
              <a:spcBef>
                <a:spcPct val="0"/>
              </a:spcBef>
              <a:spcAft>
                <a:spcPct val="0"/>
              </a:spcAft>
              <a:defRPr sz="4400">
                <a:solidFill>
                  <a:schemeClr val="tx2"/>
                </a:solidFill>
                <a:latin typeface="Arial Bold" pitchFamily="-72" charset="0"/>
                <a:ea typeface="ＭＳ Ｐゴシック" pitchFamily="-72" charset="-128"/>
                <a:cs typeface="ＭＳ Ｐゴシック" pitchFamily="-72" charset="-128"/>
              </a:defRPr>
            </a:lvl2pPr>
            <a:lvl3pPr algn="l" rtl="0" eaLnBrk="1" fontAlgn="base" hangingPunct="1">
              <a:spcBef>
                <a:spcPct val="0"/>
              </a:spcBef>
              <a:spcAft>
                <a:spcPct val="0"/>
              </a:spcAft>
              <a:defRPr sz="4400">
                <a:solidFill>
                  <a:schemeClr val="tx2"/>
                </a:solidFill>
                <a:latin typeface="Arial Bold" pitchFamily="-72" charset="0"/>
                <a:ea typeface="ＭＳ Ｐゴシック" pitchFamily="-72" charset="-128"/>
                <a:cs typeface="ＭＳ Ｐゴシック" pitchFamily="-72" charset="-128"/>
              </a:defRPr>
            </a:lvl3pPr>
            <a:lvl4pPr algn="l" rtl="0" eaLnBrk="1" fontAlgn="base" hangingPunct="1">
              <a:spcBef>
                <a:spcPct val="0"/>
              </a:spcBef>
              <a:spcAft>
                <a:spcPct val="0"/>
              </a:spcAft>
              <a:defRPr sz="4400">
                <a:solidFill>
                  <a:schemeClr val="tx2"/>
                </a:solidFill>
                <a:latin typeface="Arial Bold" pitchFamily="-72" charset="0"/>
                <a:ea typeface="ＭＳ Ｐゴシック" pitchFamily="-72" charset="-128"/>
                <a:cs typeface="ＭＳ Ｐゴシック" pitchFamily="-72" charset="-128"/>
              </a:defRPr>
            </a:lvl4pPr>
            <a:lvl5pPr algn="l" rtl="0" eaLnBrk="1" fontAlgn="base" hangingPunct="1">
              <a:spcBef>
                <a:spcPct val="0"/>
              </a:spcBef>
              <a:spcAft>
                <a:spcPct val="0"/>
              </a:spcAft>
              <a:defRPr sz="4400">
                <a:solidFill>
                  <a:schemeClr val="tx2"/>
                </a:solidFill>
                <a:latin typeface="Arial Bold" pitchFamily="-72" charset="0"/>
                <a:ea typeface="ＭＳ Ｐゴシック" pitchFamily="-72" charset="-128"/>
                <a:cs typeface="ＭＳ Ｐゴシック" pitchFamily="-72" charset="-128"/>
              </a:defRPr>
            </a:lvl5pPr>
            <a:lvl6pPr marL="457200" algn="l" rtl="0" eaLnBrk="1" fontAlgn="base" hangingPunct="1">
              <a:spcBef>
                <a:spcPct val="0"/>
              </a:spcBef>
              <a:spcAft>
                <a:spcPct val="0"/>
              </a:spcAft>
              <a:defRPr sz="4400">
                <a:solidFill>
                  <a:schemeClr val="tx2"/>
                </a:solidFill>
                <a:latin typeface="Arial Bold" pitchFamily="-72" charset="0"/>
                <a:ea typeface="ＭＳ Ｐゴシック" pitchFamily="-72" charset="-128"/>
                <a:cs typeface="ＭＳ Ｐゴシック" pitchFamily="-72" charset="-128"/>
              </a:defRPr>
            </a:lvl6pPr>
            <a:lvl7pPr marL="914400" algn="l" rtl="0" eaLnBrk="1" fontAlgn="base" hangingPunct="1">
              <a:spcBef>
                <a:spcPct val="0"/>
              </a:spcBef>
              <a:spcAft>
                <a:spcPct val="0"/>
              </a:spcAft>
              <a:defRPr sz="4400">
                <a:solidFill>
                  <a:schemeClr val="tx2"/>
                </a:solidFill>
                <a:latin typeface="Arial Bold" pitchFamily="-72" charset="0"/>
                <a:ea typeface="ＭＳ Ｐゴシック" pitchFamily="-72" charset="-128"/>
                <a:cs typeface="ＭＳ Ｐゴシック" pitchFamily="-72" charset="-128"/>
              </a:defRPr>
            </a:lvl7pPr>
            <a:lvl8pPr marL="1371600" algn="l" rtl="0" eaLnBrk="1" fontAlgn="base" hangingPunct="1">
              <a:spcBef>
                <a:spcPct val="0"/>
              </a:spcBef>
              <a:spcAft>
                <a:spcPct val="0"/>
              </a:spcAft>
              <a:defRPr sz="4400">
                <a:solidFill>
                  <a:schemeClr val="tx2"/>
                </a:solidFill>
                <a:latin typeface="Arial Bold" pitchFamily="-72" charset="0"/>
                <a:ea typeface="ＭＳ Ｐゴシック" pitchFamily="-72" charset="-128"/>
                <a:cs typeface="ＭＳ Ｐゴシック" pitchFamily="-72" charset="-128"/>
              </a:defRPr>
            </a:lvl8pPr>
            <a:lvl9pPr marL="1828800" algn="l" rtl="0" eaLnBrk="1" fontAlgn="base" hangingPunct="1">
              <a:spcBef>
                <a:spcPct val="0"/>
              </a:spcBef>
              <a:spcAft>
                <a:spcPct val="0"/>
              </a:spcAft>
              <a:defRPr sz="4400">
                <a:solidFill>
                  <a:schemeClr val="tx2"/>
                </a:solidFill>
                <a:latin typeface="Arial Bold" pitchFamily="-72" charset="0"/>
                <a:ea typeface="ＭＳ Ｐゴシック" pitchFamily="-72" charset="-128"/>
                <a:cs typeface="ＭＳ Ｐゴシック" pitchFamily="-72" charset="-128"/>
              </a:defRPr>
            </a:lvl9pPr>
          </a:lstStyle>
          <a:p>
            <a:pPr algn="ctr"/>
            <a:r>
              <a:rPr lang="en-US" sz="2800">
                <a:solidFill>
                  <a:schemeClr val="bg1"/>
                </a:solidFill>
              </a:rPr>
              <a:t>An </a:t>
            </a:r>
            <a:r>
              <a:rPr lang="en-US" sz="2800">
                <a:solidFill>
                  <a:srgbClr val="F8B548"/>
                </a:solidFill>
              </a:rPr>
              <a:t>open source </a:t>
            </a:r>
            <a:r>
              <a:rPr lang="en-US" sz="2800">
                <a:solidFill>
                  <a:schemeClr val="bg1"/>
                </a:solidFill>
              </a:rPr>
              <a:t>and </a:t>
            </a:r>
            <a:r>
              <a:rPr lang="en-US" sz="2800">
                <a:solidFill>
                  <a:srgbClr val="F8B548"/>
                </a:solidFill>
              </a:rPr>
              <a:t>cross-platform</a:t>
            </a:r>
            <a:r>
              <a:rPr lang="en-US" sz="2800">
                <a:solidFill>
                  <a:schemeClr val="bg1"/>
                </a:solidFill>
              </a:rPr>
              <a:t> machine learning framework for .NET</a:t>
            </a:r>
          </a:p>
        </p:txBody>
      </p:sp>
      <p:pic>
        <p:nvPicPr>
          <p:cNvPr id="15" name="Picture 4" descr="Image result for ml.net&quot;">
            <a:extLst>
              <a:ext uri="{FF2B5EF4-FFF2-40B4-BE49-F238E27FC236}">
                <a16:creationId xmlns:a16="http://schemas.microsoft.com/office/drawing/2014/main" id="{7880903F-B932-4D7F-86BE-822351DF70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68306" y="2766049"/>
            <a:ext cx="2091774" cy="2091774"/>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8288BFCF-3EB4-4E6E-8BB7-4239852036B8}"/>
              </a:ext>
            </a:extLst>
          </p:cNvPr>
          <p:cNvPicPr>
            <a:picLocks noChangeAspect="1"/>
          </p:cNvPicPr>
          <p:nvPr/>
        </p:nvPicPr>
        <p:blipFill>
          <a:blip r:embed="rId4"/>
          <a:stretch>
            <a:fillRect/>
          </a:stretch>
        </p:blipFill>
        <p:spPr>
          <a:xfrm>
            <a:off x="3790950" y="657060"/>
            <a:ext cx="4610100" cy="1524000"/>
          </a:xfrm>
          <a:prstGeom prst="rect">
            <a:avLst/>
          </a:prstGeom>
        </p:spPr>
      </p:pic>
      <p:grpSp>
        <p:nvGrpSpPr>
          <p:cNvPr id="22" name="Group 21">
            <a:extLst>
              <a:ext uri="{FF2B5EF4-FFF2-40B4-BE49-F238E27FC236}">
                <a16:creationId xmlns:a16="http://schemas.microsoft.com/office/drawing/2014/main" id="{BD128760-C593-4BE3-91B2-37277EADC6D9}"/>
              </a:ext>
            </a:extLst>
          </p:cNvPr>
          <p:cNvGrpSpPr/>
          <p:nvPr/>
        </p:nvGrpSpPr>
        <p:grpSpPr>
          <a:xfrm>
            <a:off x="4543425" y="2181060"/>
            <a:ext cx="3114675" cy="433388"/>
            <a:chOff x="4543425" y="2181060"/>
            <a:chExt cx="3114675" cy="433388"/>
          </a:xfrm>
        </p:grpSpPr>
        <p:sp>
          <p:nvSpPr>
            <p:cNvPr id="19" name="Right Brace 18">
              <a:extLst>
                <a:ext uri="{FF2B5EF4-FFF2-40B4-BE49-F238E27FC236}">
                  <a16:creationId xmlns:a16="http://schemas.microsoft.com/office/drawing/2014/main" id="{74B6D1E8-C695-4E32-9ED8-075A37F0BD43}"/>
                </a:ext>
              </a:extLst>
            </p:cNvPr>
            <p:cNvSpPr/>
            <p:nvPr/>
          </p:nvSpPr>
          <p:spPr>
            <a:xfrm rot="5400000">
              <a:off x="5884070" y="840417"/>
              <a:ext cx="433386" cy="3114675"/>
            </a:xfrm>
            <a:prstGeom prst="rightBrace">
              <a:avLst/>
            </a:prstGeom>
            <a:ln w="38100">
              <a:solidFill>
                <a:srgbClr val="F8B548"/>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1" name="Straight Connector 20">
              <a:extLst>
                <a:ext uri="{FF2B5EF4-FFF2-40B4-BE49-F238E27FC236}">
                  <a16:creationId xmlns:a16="http://schemas.microsoft.com/office/drawing/2014/main" id="{5EDFE830-0399-455D-B299-9586EA2D78F4}"/>
                </a:ext>
              </a:extLst>
            </p:cNvPr>
            <p:cNvCxnSpPr>
              <a:stCxn id="19" idx="1"/>
              <a:endCxn id="17" idx="2"/>
            </p:cNvCxnSpPr>
            <p:nvPr/>
          </p:nvCxnSpPr>
          <p:spPr>
            <a:xfrm flipH="1" flipV="1">
              <a:off x="6096000" y="2181060"/>
              <a:ext cx="4763" cy="433388"/>
            </a:xfrm>
            <a:prstGeom prst="line">
              <a:avLst/>
            </a:prstGeom>
            <a:ln w="38100">
              <a:solidFill>
                <a:srgbClr val="F8B548"/>
              </a:solidFill>
            </a:ln>
          </p:spPr>
          <p:style>
            <a:lnRef idx="1">
              <a:schemeClr val="accent1"/>
            </a:lnRef>
            <a:fillRef idx="0">
              <a:schemeClr val="accent1"/>
            </a:fillRef>
            <a:effectRef idx="0">
              <a:schemeClr val="accent1"/>
            </a:effectRef>
            <a:fontRef idx="minor">
              <a:schemeClr val="tx1"/>
            </a:fontRef>
          </p:style>
        </p:cxnSp>
      </p:grpSp>
      <p:grpSp>
        <p:nvGrpSpPr>
          <p:cNvPr id="26" name="Group 25">
            <a:extLst>
              <a:ext uri="{FF2B5EF4-FFF2-40B4-BE49-F238E27FC236}">
                <a16:creationId xmlns:a16="http://schemas.microsoft.com/office/drawing/2014/main" id="{B6F22D3C-9082-4A43-92C0-5CB8946B8E9A}"/>
              </a:ext>
            </a:extLst>
          </p:cNvPr>
          <p:cNvGrpSpPr/>
          <p:nvPr/>
        </p:nvGrpSpPr>
        <p:grpSpPr>
          <a:xfrm rot="10800000">
            <a:off x="4556855" y="4995872"/>
            <a:ext cx="3114675" cy="433388"/>
            <a:chOff x="4543425" y="2181060"/>
            <a:chExt cx="3114675" cy="433388"/>
          </a:xfrm>
        </p:grpSpPr>
        <p:sp>
          <p:nvSpPr>
            <p:cNvPr id="24" name="Right Brace 23">
              <a:extLst>
                <a:ext uri="{FF2B5EF4-FFF2-40B4-BE49-F238E27FC236}">
                  <a16:creationId xmlns:a16="http://schemas.microsoft.com/office/drawing/2014/main" id="{051B9563-5E5E-4A20-8487-A9C27FAFFE37}"/>
                </a:ext>
              </a:extLst>
            </p:cNvPr>
            <p:cNvSpPr/>
            <p:nvPr/>
          </p:nvSpPr>
          <p:spPr>
            <a:xfrm rot="5400000">
              <a:off x="5884070" y="840417"/>
              <a:ext cx="433386" cy="3114675"/>
            </a:xfrm>
            <a:prstGeom prst="rightBrace">
              <a:avLst/>
            </a:prstGeom>
            <a:ln w="38100">
              <a:solidFill>
                <a:srgbClr val="F8B548"/>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5" name="Straight Connector 24">
              <a:extLst>
                <a:ext uri="{FF2B5EF4-FFF2-40B4-BE49-F238E27FC236}">
                  <a16:creationId xmlns:a16="http://schemas.microsoft.com/office/drawing/2014/main" id="{39D6A85B-1C31-496C-928A-62571D83A3E5}"/>
                </a:ext>
              </a:extLst>
            </p:cNvPr>
            <p:cNvCxnSpPr>
              <a:stCxn id="19" idx="1"/>
              <a:endCxn id="17" idx="2"/>
            </p:cNvCxnSpPr>
            <p:nvPr/>
          </p:nvCxnSpPr>
          <p:spPr>
            <a:xfrm flipH="1" flipV="1">
              <a:off x="6096000" y="2181060"/>
              <a:ext cx="4763" cy="433388"/>
            </a:xfrm>
            <a:prstGeom prst="line">
              <a:avLst/>
            </a:prstGeom>
            <a:ln w="38100">
              <a:solidFill>
                <a:srgbClr val="F8B548"/>
              </a:solidFill>
            </a:ln>
          </p:spPr>
          <p:style>
            <a:lnRef idx="1">
              <a:schemeClr val="accent1"/>
            </a:lnRef>
            <a:fillRef idx="0">
              <a:schemeClr val="accent1"/>
            </a:fillRef>
            <a:effectRef idx="0">
              <a:schemeClr val="accent1"/>
            </a:effectRef>
            <a:fontRef idx="minor">
              <a:schemeClr val="tx1"/>
            </a:fontRef>
          </p:style>
        </p:cxnSp>
      </p:grpSp>
      <p:sp>
        <p:nvSpPr>
          <p:cNvPr id="27" name="TextBox 26">
            <a:extLst>
              <a:ext uri="{FF2B5EF4-FFF2-40B4-BE49-F238E27FC236}">
                <a16:creationId xmlns:a16="http://schemas.microsoft.com/office/drawing/2014/main" id="{7D13DA80-8F45-4D88-8E10-7673F011FC91}"/>
              </a:ext>
            </a:extLst>
          </p:cNvPr>
          <p:cNvSpPr txBox="1"/>
          <p:nvPr/>
        </p:nvSpPr>
        <p:spPr>
          <a:xfrm>
            <a:off x="3790950" y="5429259"/>
            <a:ext cx="1714500" cy="461665"/>
          </a:xfrm>
          <a:prstGeom prst="rect">
            <a:avLst/>
          </a:prstGeom>
          <a:noFill/>
        </p:spPr>
        <p:txBody>
          <a:bodyPr wrap="square" rtlCol="0">
            <a:spAutoFit/>
          </a:bodyPr>
          <a:lstStyle/>
          <a:p>
            <a:r>
              <a:rPr lang="en-US" sz="2400" b="1">
                <a:solidFill>
                  <a:srgbClr val="F7B548"/>
                </a:solidFill>
              </a:rPr>
              <a:t>Windows</a:t>
            </a:r>
          </a:p>
        </p:txBody>
      </p:sp>
      <p:sp>
        <p:nvSpPr>
          <p:cNvPr id="33" name="TextBox 32">
            <a:extLst>
              <a:ext uri="{FF2B5EF4-FFF2-40B4-BE49-F238E27FC236}">
                <a16:creationId xmlns:a16="http://schemas.microsoft.com/office/drawing/2014/main" id="{F3919229-27F7-4750-B047-018D0EEDDB85}"/>
              </a:ext>
            </a:extLst>
          </p:cNvPr>
          <p:cNvSpPr txBox="1"/>
          <p:nvPr/>
        </p:nvSpPr>
        <p:spPr>
          <a:xfrm>
            <a:off x="5256941" y="5429259"/>
            <a:ext cx="1714500" cy="461665"/>
          </a:xfrm>
          <a:prstGeom prst="rect">
            <a:avLst/>
          </a:prstGeom>
          <a:noFill/>
        </p:spPr>
        <p:txBody>
          <a:bodyPr wrap="square" rtlCol="0">
            <a:spAutoFit/>
          </a:bodyPr>
          <a:lstStyle/>
          <a:p>
            <a:pPr algn="ctr"/>
            <a:r>
              <a:rPr lang="en-US" sz="2400" b="1">
                <a:solidFill>
                  <a:srgbClr val="F7B548"/>
                </a:solidFill>
              </a:rPr>
              <a:t>Linux</a:t>
            </a:r>
          </a:p>
        </p:txBody>
      </p:sp>
      <p:sp>
        <p:nvSpPr>
          <p:cNvPr id="35" name="TextBox 34">
            <a:extLst>
              <a:ext uri="{FF2B5EF4-FFF2-40B4-BE49-F238E27FC236}">
                <a16:creationId xmlns:a16="http://schemas.microsoft.com/office/drawing/2014/main" id="{6957B3E0-FEBC-4B4C-B89D-4E9797484C8A}"/>
              </a:ext>
            </a:extLst>
          </p:cNvPr>
          <p:cNvSpPr txBox="1"/>
          <p:nvPr/>
        </p:nvSpPr>
        <p:spPr>
          <a:xfrm>
            <a:off x="6800851" y="5376220"/>
            <a:ext cx="1714500" cy="461665"/>
          </a:xfrm>
          <a:prstGeom prst="rect">
            <a:avLst/>
          </a:prstGeom>
          <a:noFill/>
        </p:spPr>
        <p:txBody>
          <a:bodyPr wrap="square" rtlCol="0">
            <a:spAutoFit/>
          </a:bodyPr>
          <a:lstStyle/>
          <a:p>
            <a:pPr algn="ctr"/>
            <a:r>
              <a:rPr lang="en-US" sz="2400" b="1">
                <a:solidFill>
                  <a:srgbClr val="F7B548"/>
                </a:solidFill>
              </a:rPr>
              <a:t>macOS</a:t>
            </a:r>
          </a:p>
        </p:txBody>
      </p:sp>
      <p:sp>
        <p:nvSpPr>
          <p:cNvPr id="37" name="TextBox 36">
            <a:extLst>
              <a:ext uri="{FF2B5EF4-FFF2-40B4-BE49-F238E27FC236}">
                <a16:creationId xmlns:a16="http://schemas.microsoft.com/office/drawing/2014/main" id="{7681788C-FDFF-47D8-9E54-D029250F8E84}"/>
              </a:ext>
            </a:extLst>
          </p:cNvPr>
          <p:cNvSpPr txBox="1"/>
          <p:nvPr/>
        </p:nvSpPr>
        <p:spPr>
          <a:xfrm>
            <a:off x="548889" y="6481683"/>
            <a:ext cx="1730115" cy="369332"/>
          </a:xfrm>
          <a:prstGeom prst="rect">
            <a:avLst/>
          </a:prstGeom>
          <a:noFill/>
        </p:spPr>
        <p:txBody>
          <a:bodyPr wrap="square" rtlCol="0">
            <a:spAutoFit/>
          </a:bodyPr>
          <a:lstStyle/>
          <a:p>
            <a:pPr algn="ctr"/>
            <a:r>
              <a:rPr lang="en-US" b="1">
                <a:solidFill>
                  <a:schemeClr val="bg1"/>
                </a:solidFill>
              </a:rPr>
              <a:t>Phase 1.1</a:t>
            </a:r>
          </a:p>
        </p:txBody>
      </p:sp>
    </p:spTree>
    <p:extLst>
      <p:ext uri="{BB962C8B-B14F-4D97-AF65-F5344CB8AC3E}">
        <p14:creationId xmlns:p14="http://schemas.microsoft.com/office/powerpoint/2010/main" val="1753822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2.08333E-6 3.33333E-6 L 2.08333E-6 0.13727 " pathEditMode="relative" rAng="0" ptsTypes="AA">
                                      <p:cBhvr>
                                        <p:cTn id="6" dur="500" fill="hold"/>
                                        <p:tgtEl>
                                          <p:spTgt spid="14"/>
                                        </p:tgtEl>
                                        <p:attrNameLst>
                                          <p:attrName>ppt_x</p:attrName>
                                          <p:attrName>ppt_y</p:attrName>
                                        </p:attrNameLst>
                                      </p:cBhvr>
                                      <p:rCtr x="0" y="6852"/>
                                    </p:animMotion>
                                  </p:childTnLst>
                                </p:cTn>
                              </p:par>
                              <p:par>
                                <p:cTn id="7" presetID="1" presetClass="entr" presetSubtype="0" fill="hold" grpId="0" nodeType="withEffect">
                                  <p:stCondLst>
                                    <p:cond delay="500"/>
                                  </p:stCondLst>
                                  <p:childTnLst>
                                    <p:set>
                                      <p:cBhvr>
                                        <p:cTn id="8" dur="1" fill="hold">
                                          <p:stCondLst>
                                            <p:cond delay="0"/>
                                          </p:stCondLst>
                                        </p:cTn>
                                        <p:tgtEl>
                                          <p:spTgt spid="35"/>
                                        </p:tgtEl>
                                        <p:attrNameLst>
                                          <p:attrName>style.visibility</p:attrName>
                                        </p:attrNameLst>
                                      </p:cBhvr>
                                      <p:to>
                                        <p:strVal val="visible"/>
                                      </p:to>
                                    </p:set>
                                  </p:childTnLst>
                                </p:cTn>
                              </p:par>
                              <p:par>
                                <p:cTn id="9" presetID="1" presetClass="entr" presetSubtype="0" fill="hold" grpId="0" nodeType="withEffect">
                                  <p:stCondLst>
                                    <p:cond delay="500"/>
                                  </p:stCondLst>
                                  <p:childTnLst>
                                    <p:set>
                                      <p:cBhvr>
                                        <p:cTn id="10" dur="1" fill="hold">
                                          <p:stCondLst>
                                            <p:cond delay="0"/>
                                          </p:stCondLst>
                                        </p:cTn>
                                        <p:tgtEl>
                                          <p:spTgt spid="33"/>
                                        </p:tgtEl>
                                        <p:attrNameLst>
                                          <p:attrName>style.visibility</p:attrName>
                                        </p:attrNameLst>
                                      </p:cBhvr>
                                      <p:to>
                                        <p:strVal val="visible"/>
                                      </p:to>
                                    </p:set>
                                  </p:childTnLst>
                                </p:cTn>
                              </p:par>
                              <p:par>
                                <p:cTn id="11" presetID="1" presetClass="entr" presetSubtype="0" fill="hold" grpId="0" nodeType="withEffect">
                                  <p:stCondLst>
                                    <p:cond delay="500"/>
                                  </p:stCondLst>
                                  <p:childTnLst>
                                    <p:set>
                                      <p:cBhvr>
                                        <p:cTn id="12" dur="1" fill="hold">
                                          <p:stCondLst>
                                            <p:cond delay="0"/>
                                          </p:stCondLst>
                                        </p:cTn>
                                        <p:tgtEl>
                                          <p:spTgt spid="27"/>
                                        </p:tgtEl>
                                        <p:attrNameLst>
                                          <p:attrName>style.visibility</p:attrName>
                                        </p:attrNameLst>
                                      </p:cBhvr>
                                      <p:to>
                                        <p:strVal val="visible"/>
                                      </p:to>
                                    </p:set>
                                  </p:childTnLst>
                                </p:cTn>
                              </p:par>
                              <p:par>
                                <p:cTn id="13" presetID="1" presetClass="entr" presetSubtype="0" fill="hold" nodeType="withEffect">
                                  <p:stCondLst>
                                    <p:cond delay="500"/>
                                  </p:stCondLst>
                                  <p:childTnLst>
                                    <p:set>
                                      <p:cBhvr>
                                        <p:cTn id="14" dur="1" fill="hold">
                                          <p:stCondLst>
                                            <p:cond delay="0"/>
                                          </p:stCondLst>
                                        </p:cTn>
                                        <p:tgtEl>
                                          <p:spTgt spid="26"/>
                                        </p:tgtEl>
                                        <p:attrNameLst>
                                          <p:attrName>style.visibility</p:attrName>
                                        </p:attrNameLst>
                                      </p:cBhvr>
                                      <p:to>
                                        <p:strVal val="visible"/>
                                      </p:to>
                                    </p:set>
                                  </p:childTnLst>
                                </p:cTn>
                              </p:par>
                              <p:par>
                                <p:cTn id="15" presetID="1" presetClass="entr" presetSubtype="0" fill="hold" nodeType="withEffect">
                                  <p:stCondLst>
                                    <p:cond delay="500"/>
                                  </p:stCondLst>
                                  <p:childTnLst>
                                    <p:set>
                                      <p:cBhvr>
                                        <p:cTn id="16" dur="1" fill="hold">
                                          <p:stCondLst>
                                            <p:cond delay="0"/>
                                          </p:stCondLst>
                                        </p:cTn>
                                        <p:tgtEl>
                                          <p:spTgt spid="22"/>
                                        </p:tgtEl>
                                        <p:attrNameLst>
                                          <p:attrName>style.visibility</p:attrName>
                                        </p:attrNameLst>
                                      </p:cBhvr>
                                      <p:to>
                                        <p:strVal val="visible"/>
                                      </p:to>
                                    </p:set>
                                  </p:childTnLst>
                                </p:cTn>
                              </p:par>
                              <p:par>
                                <p:cTn id="17" presetID="1" presetClass="entr" presetSubtype="0" fill="hold" nodeType="withEffect">
                                  <p:stCondLst>
                                    <p:cond delay="50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7" grpId="0"/>
      <p:bldP spid="33" grpId="0"/>
      <p:bldP spid="35" grpId="0"/>
    </p:bldLst>
  </p:timing>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90A7185-6892-4C55-8B59-EFB5987473BF}"/>
              </a:ext>
            </a:extLst>
          </p:cNvPr>
          <p:cNvSpPr txBox="1">
            <a:spLocks/>
          </p:cNvSpPr>
          <p:nvPr/>
        </p:nvSpPr>
        <p:spPr>
          <a:xfrm>
            <a:off x="685800" y="2130612"/>
            <a:ext cx="10564906" cy="92333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a:solidFill>
                  <a:schemeClr val="bg1"/>
                </a:solidFill>
              </a:rPr>
              <a:t>Built for</a:t>
            </a:r>
            <a:endParaRPr lang="en-US">
              <a:solidFill>
                <a:schemeClr val="bg1"/>
              </a:solidFill>
            </a:endParaRPr>
          </a:p>
        </p:txBody>
      </p:sp>
      <p:sp>
        <p:nvSpPr>
          <p:cNvPr id="5" name="Rectangle 4">
            <a:extLst>
              <a:ext uri="{FF2B5EF4-FFF2-40B4-BE49-F238E27FC236}">
                <a16:creationId xmlns:a16="http://schemas.microsoft.com/office/drawing/2014/main" id="{4113E44E-7078-49E0-88A8-E6C9A5029DA4}"/>
              </a:ext>
            </a:extLst>
          </p:cNvPr>
          <p:cNvSpPr/>
          <p:nvPr/>
        </p:nvSpPr>
        <p:spPr>
          <a:xfrm>
            <a:off x="3764250" y="2750714"/>
            <a:ext cx="1483098" cy="923330"/>
          </a:xfrm>
          <a:prstGeom prst="rect">
            <a:avLst/>
          </a:prstGeom>
        </p:spPr>
        <p:txBody>
          <a:bodyPr wrap="none">
            <a:spAutoFit/>
          </a:bodyPr>
          <a:lstStyle/>
          <a:p>
            <a:r>
              <a:rPr lang="en-US" sz="5400">
                <a:solidFill>
                  <a:srgbClr val="F8B548"/>
                </a:solidFill>
              </a:rPr>
              <a:t>.NET</a:t>
            </a:r>
          </a:p>
        </p:txBody>
      </p:sp>
      <p:sp>
        <p:nvSpPr>
          <p:cNvPr id="6" name="Rectangle 5">
            <a:extLst>
              <a:ext uri="{FF2B5EF4-FFF2-40B4-BE49-F238E27FC236}">
                <a16:creationId xmlns:a16="http://schemas.microsoft.com/office/drawing/2014/main" id="{8804E70E-40A7-4268-B348-90CDF1A8639E}"/>
              </a:ext>
            </a:extLst>
          </p:cNvPr>
          <p:cNvSpPr/>
          <p:nvPr/>
        </p:nvSpPr>
        <p:spPr>
          <a:xfrm>
            <a:off x="2234774" y="4420008"/>
            <a:ext cx="1823678" cy="1200329"/>
          </a:xfrm>
          <a:prstGeom prst="rect">
            <a:avLst/>
          </a:prstGeom>
        </p:spPr>
        <p:txBody>
          <a:bodyPr wrap="square">
            <a:spAutoFit/>
          </a:bodyPr>
          <a:lstStyle/>
          <a:p>
            <a:pPr algn="ctr"/>
            <a:r>
              <a:rPr lang="en-US">
                <a:solidFill>
                  <a:schemeClr val="bg1"/>
                </a:solidFill>
              </a:rPr>
              <a:t>Can use existing C# and F# skills to integrate ML into .NET apps</a:t>
            </a:r>
          </a:p>
        </p:txBody>
      </p:sp>
      <p:sp>
        <p:nvSpPr>
          <p:cNvPr id="7" name="Rectangle 6">
            <a:extLst>
              <a:ext uri="{FF2B5EF4-FFF2-40B4-BE49-F238E27FC236}">
                <a16:creationId xmlns:a16="http://schemas.microsoft.com/office/drawing/2014/main" id="{80AD3A6E-C76C-4A38-8754-A35CCF9DC41D}"/>
              </a:ext>
            </a:extLst>
          </p:cNvPr>
          <p:cNvSpPr/>
          <p:nvPr/>
        </p:nvSpPr>
        <p:spPr>
          <a:xfrm>
            <a:off x="7828750" y="4420007"/>
            <a:ext cx="1692389" cy="923330"/>
          </a:xfrm>
          <a:prstGeom prst="rect">
            <a:avLst/>
          </a:prstGeom>
        </p:spPr>
        <p:txBody>
          <a:bodyPr wrap="square">
            <a:spAutoFit/>
          </a:bodyPr>
          <a:lstStyle/>
          <a:p>
            <a:pPr algn="ctr"/>
            <a:r>
              <a:rPr lang="en-US">
                <a:solidFill>
                  <a:schemeClr val="bg1"/>
                </a:solidFill>
              </a:rPr>
              <a:t>Data science &amp; ML experience not required</a:t>
            </a:r>
          </a:p>
        </p:txBody>
      </p:sp>
      <p:cxnSp>
        <p:nvCxnSpPr>
          <p:cNvPr id="8" name="Straight Connector 7">
            <a:extLst>
              <a:ext uri="{FF2B5EF4-FFF2-40B4-BE49-F238E27FC236}">
                <a16:creationId xmlns:a16="http://schemas.microsoft.com/office/drawing/2014/main" id="{98D48EDE-710D-4021-A29C-07555BF370C0}"/>
              </a:ext>
            </a:extLst>
          </p:cNvPr>
          <p:cNvCxnSpPr>
            <a:cxnSpLocks/>
            <a:stCxn id="5" idx="2"/>
            <a:endCxn id="6" idx="0"/>
          </p:cNvCxnSpPr>
          <p:nvPr/>
        </p:nvCxnSpPr>
        <p:spPr>
          <a:xfrm flipH="1">
            <a:off x="3146613" y="3674044"/>
            <a:ext cx="1359186" cy="745964"/>
          </a:xfrm>
          <a:prstGeom prst="line">
            <a:avLst/>
          </a:prstGeom>
          <a:ln w="19050">
            <a:solidFill>
              <a:srgbClr val="F8B548"/>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79D986C-5D59-46BC-ADF0-14DDCB52395A}"/>
              </a:ext>
            </a:extLst>
          </p:cNvPr>
          <p:cNvCxnSpPr>
            <a:cxnSpLocks/>
            <a:endCxn id="7" idx="0"/>
          </p:cNvCxnSpPr>
          <p:nvPr/>
        </p:nvCxnSpPr>
        <p:spPr>
          <a:xfrm>
            <a:off x="7462477" y="3674044"/>
            <a:ext cx="1212468" cy="745963"/>
          </a:xfrm>
          <a:prstGeom prst="line">
            <a:avLst/>
          </a:prstGeom>
          <a:ln w="19050">
            <a:solidFill>
              <a:srgbClr val="F8B548"/>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FBAEB6C2-3872-414B-B0FB-4A7B628B7CF6}"/>
              </a:ext>
            </a:extLst>
          </p:cNvPr>
          <p:cNvSpPr/>
          <p:nvPr/>
        </p:nvSpPr>
        <p:spPr>
          <a:xfrm>
            <a:off x="5149741" y="2750713"/>
            <a:ext cx="3336619" cy="923330"/>
          </a:xfrm>
          <a:prstGeom prst="rect">
            <a:avLst/>
          </a:prstGeom>
        </p:spPr>
        <p:txBody>
          <a:bodyPr wrap="none">
            <a:spAutoFit/>
          </a:bodyPr>
          <a:lstStyle/>
          <a:p>
            <a:r>
              <a:rPr lang="en-US" sz="5400">
                <a:solidFill>
                  <a:srgbClr val="F8B548"/>
                </a:solidFill>
              </a:rPr>
              <a:t>Developers</a:t>
            </a:r>
            <a:endParaRPr lang="en-US">
              <a:solidFill>
                <a:srgbClr val="F8B548"/>
              </a:solidFill>
            </a:endParaRPr>
          </a:p>
        </p:txBody>
      </p:sp>
      <p:pic>
        <p:nvPicPr>
          <p:cNvPr id="13" name="Picture 4" descr="Image result for ml.net&quot;">
            <a:extLst>
              <a:ext uri="{FF2B5EF4-FFF2-40B4-BE49-F238E27FC236}">
                <a16:creationId xmlns:a16="http://schemas.microsoft.com/office/drawing/2014/main" id="{C6AC275C-70B9-43B5-9B47-F4ED178F8A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9741" y="452959"/>
            <a:ext cx="1577351" cy="1577351"/>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795023FA-BF2C-41E0-8C23-979927AB8903}"/>
              </a:ext>
            </a:extLst>
          </p:cNvPr>
          <p:cNvSpPr txBox="1"/>
          <p:nvPr/>
        </p:nvSpPr>
        <p:spPr>
          <a:xfrm>
            <a:off x="548889" y="6481683"/>
            <a:ext cx="1730115" cy="369332"/>
          </a:xfrm>
          <a:prstGeom prst="rect">
            <a:avLst/>
          </a:prstGeom>
          <a:noFill/>
        </p:spPr>
        <p:txBody>
          <a:bodyPr wrap="square" rtlCol="0">
            <a:spAutoFit/>
          </a:bodyPr>
          <a:lstStyle/>
          <a:p>
            <a:pPr algn="ctr"/>
            <a:r>
              <a:rPr lang="en-US" b="1">
                <a:solidFill>
                  <a:schemeClr val="bg1"/>
                </a:solidFill>
              </a:rPr>
              <a:t>Phase 1.1</a:t>
            </a:r>
          </a:p>
        </p:txBody>
      </p:sp>
    </p:spTree>
    <p:extLst>
      <p:ext uri="{BB962C8B-B14F-4D97-AF65-F5344CB8AC3E}">
        <p14:creationId xmlns:p14="http://schemas.microsoft.com/office/powerpoint/2010/main" val="2391482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mph" presetSubtype="0" nodeType="clickEffect">
                                  <p:stCondLst>
                                    <p:cond delay="0"/>
                                  </p:stCondLst>
                                  <p:iterate type="lt">
                                    <p:tmAbs val="25"/>
                                  </p:iterate>
                                  <p:childTnLst>
                                    <p:set>
                                      <p:cBhvr override="childStyle">
                                        <p:cTn id="6" dur="indefinite"/>
                                        <p:tgtEl>
                                          <p:spTgt spid="5">
                                            <p:txEl>
                                              <p:pRg st="0" end="0"/>
                                            </p:txEl>
                                          </p:spTgt>
                                        </p:tgtEl>
                                        <p:attrNameLst>
                                          <p:attrName>style.fontWeight</p:attrName>
                                        </p:attrNameLst>
                                      </p:cBhvr>
                                      <p:to>
                                        <p:strVal val="bold"/>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5" presetClass="emph" presetSubtype="0" grpId="0" nodeType="clickEffect">
                                  <p:stCondLst>
                                    <p:cond delay="0"/>
                                  </p:stCondLst>
                                  <p:iterate type="lt">
                                    <p:tmAbs val="25"/>
                                  </p:iterate>
                                  <p:childTnLst>
                                    <p:set>
                                      <p:cBhvr override="childStyle">
                                        <p:cTn id="14" dur="indefinite"/>
                                        <p:tgtEl>
                                          <p:spTgt spid="10"/>
                                        </p:tgtEl>
                                        <p:attrNameLst>
                                          <p:attrName>style.fontWeight</p:attrName>
                                        </p:attrNameLst>
                                      </p:cBhvr>
                                      <p:to>
                                        <p:strVal val="bold"/>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0"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BADAFA39-48EF-4257-819B-77E983D0D7AE}"/>
              </a:ext>
            </a:extLst>
          </p:cNvPr>
          <p:cNvSpPr txBox="1">
            <a:spLocks/>
          </p:cNvSpPr>
          <p:nvPr/>
        </p:nvSpPr>
        <p:spPr>
          <a:xfrm>
            <a:off x="3588544" y="241724"/>
            <a:ext cx="5014912" cy="80242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solidFill>
                  <a:schemeClr val="bg1"/>
                </a:solidFill>
              </a:rPr>
              <a:t>Format</a:t>
            </a:r>
          </a:p>
        </p:txBody>
      </p:sp>
      <p:sp>
        <p:nvSpPr>
          <p:cNvPr id="17" name="Content Placeholder 2">
            <a:extLst>
              <a:ext uri="{FF2B5EF4-FFF2-40B4-BE49-F238E27FC236}">
                <a16:creationId xmlns:a16="http://schemas.microsoft.com/office/drawing/2014/main" id="{9C1FA62D-0991-4876-91C1-7BEEE925FACA}"/>
              </a:ext>
            </a:extLst>
          </p:cNvPr>
          <p:cNvSpPr txBox="1">
            <a:spLocks/>
          </p:cNvSpPr>
          <p:nvPr/>
        </p:nvSpPr>
        <p:spPr>
          <a:xfrm>
            <a:off x="857250" y="1203926"/>
            <a:ext cx="10687050" cy="2225073"/>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marL="457200" indent="-457200">
              <a:buFont typeface="Arial" panose="020B0604020202020204" pitchFamily="34" charset="0"/>
              <a:buChar char="•"/>
            </a:pPr>
            <a:r>
              <a:rPr lang="en-US" sz="3000" b="0">
                <a:solidFill>
                  <a:schemeClr val="bg1"/>
                </a:solidFill>
              </a:rPr>
              <a:t>Streaming on Twitch and YouTube</a:t>
            </a:r>
          </a:p>
          <a:p>
            <a:pPr marL="457200" indent="-457200">
              <a:buFont typeface="Arial" panose="020B0604020202020204" pitchFamily="34" charset="0"/>
              <a:buChar char="•"/>
            </a:pPr>
            <a:r>
              <a:rPr lang="en-US" sz="3000" b="0">
                <a:solidFill>
                  <a:schemeClr val="bg1"/>
                </a:solidFill>
              </a:rPr>
              <a:t>Learn first, perform task &amp; build app second</a:t>
            </a:r>
          </a:p>
          <a:p>
            <a:pPr marL="457200" indent="-457200">
              <a:buFont typeface="Arial" panose="020B0604020202020204" pitchFamily="34" charset="0"/>
              <a:buChar char="•"/>
            </a:pPr>
            <a:r>
              <a:rPr lang="en-US" sz="3000" b="0">
                <a:solidFill>
                  <a:schemeClr val="bg1"/>
                </a:solidFill>
              </a:rPr>
              <a:t>Ask questions via Twitch, YouTube, or the Slack channel (</a:t>
            </a:r>
            <a:r>
              <a:rPr lang="en-US" sz="3000" b="1">
                <a:solidFill>
                  <a:srgbClr val="F8B548"/>
                </a:solidFill>
              </a:rPr>
              <a:t>aka.ms/</a:t>
            </a:r>
            <a:r>
              <a:rPr lang="en-US" sz="3000" b="1" err="1">
                <a:solidFill>
                  <a:srgbClr val="F8B548"/>
                </a:solidFill>
              </a:rPr>
              <a:t>virtualmlnet</a:t>
            </a:r>
            <a:r>
              <a:rPr lang="en-US" sz="3000" b="1">
                <a:solidFill>
                  <a:srgbClr val="F8B548"/>
                </a:solidFill>
              </a:rPr>
              <a:t>-slack</a:t>
            </a:r>
            <a:r>
              <a:rPr lang="en-US" sz="3000" b="0">
                <a:solidFill>
                  <a:schemeClr val="bg1"/>
                </a:solidFill>
              </a:rPr>
              <a:t>) </a:t>
            </a:r>
          </a:p>
        </p:txBody>
      </p:sp>
    </p:spTree>
    <p:extLst>
      <p:ext uri="{BB962C8B-B14F-4D97-AF65-F5344CB8AC3E}">
        <p14:creationId xmlns:p14="http://schemas.microsoft.com/office/powerpoint/2010/main" val="200454617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7000" b="-17000"/>
          </a:stretch>
        </a:blip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7810C17-86D2-4FB5-BBFF-6ADF66ACC968}"/>
              </a:ext>
            </a:extLst>
          </p:cNvPr>
          <p:cNvSpPr txBox="1"/>
          <p:nvPr/>
        </p:nvSpPr>
        <p:spPr>
          <a:xfrm>
            <a:off x="548889" y="6481683"/>
            <a:ext cx="1730115" cy="369332"/>
          </a:xfrm>
          <a:prstGeom prst="rect">
            <a:avLst/>
          </a:prstGeom>
          <a:noFill/>
        </p:spPr>
        <p:txBody>
          <a:bodyPr wrap="square" rtlCol="0">
            <a:spAutoFit/>
          </a:bodyPr>
          <a:lstStyle/>
          <a:p>
            <a:pPr algn="ctr"/>
            <a:r>
              <a:rPr lang="en-US" b="1">
                <a:solidFill>
                  <a:schemeClr val="bg1"/>
                </a:solidFill>
              </a:rPr>
              <a:t>Phase 1.1</a:t>
            </a:r>
          </a:p>
        </p:txBody>
      </p:sp>
      <p:sp>
        <p:nvSpPr>
          <p:cNvPr id="8" name="Title 1">
            <a:extLst>
              <a:ext uri="{FF2B5EF4-FFF2-40B4-BE49-F238E27FC236}">
                <a16:creationId xmlns:a16="http://schemas.microsoft.com/office/drawing/2014/main" id="{62369F2C-0847-4019-A70C-8DD5478C60A5}"/>
              </a:ext>
            </a:extLst>
          </p:cNvPr>
          <p:cNvSpPr txBox="1">
            <a:spLocks/>
          </p:cNvSpPr>
          <p:nvPr/>
        </p:nvSpPr>
        <p:spPr>
          <a:xfrm>
            <a:off x="0" y="78726"/>
            <a:ext cx="12192000" cy="80242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solidFill>
                  <a:schemeClr val="bg1"/>
                </a:solidFill>
              </a:rPr>
              <a:t>ML.NET Tooling + AutoML</a:t>
            </a:r>
          </a:p>
        </p:txBody>
      </p:sp>
      <p:sp>
        <p:nvSpPr>
          <p:cNvPr id="6" name="Rectangle 5">
            <a:extLst>
              <a:ext uri="{FF2B5EF4-FFF2-40B4-BE49-F238E27FC236}">
                <a16:creationId xmlns:a16="http://schemas.microsoft.com/office/drawing/2014/main" id="{FFB335C4-6ED2-41B9-A52C-EE41336FD4F9}"/>
              </a:ext>
            </a:extLst>
          </p:cNvPr>
          <p:cNvSpPr/>
          <p:nvPr/>
        </p:nvSpPr>
        <p:spPr>
          <a:xfrm>
            <a:off x="3149534" y="4166553"/>
            <a:ext cx="5892932" cy="1196279"/>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solidFill>
                  <a:srgbClr val="2B63A9"/>
                </a:solidFill>
              </a:rPr>
              <a:t>ML.NET API</a:t>
            </a:r>
          </a:p>
          <a:p>
            <a:pPr algn="ctr"/>
            <a:r>
              <a:rPr lang="en-US" sz="1400">
                <a:solidFill>
                  <a:srgbClr val="2B63A9"/>
                </a:solidFill>
              </a:rPr>
              <a:t>(Microsoft.ML)</a:t>
            </a:r>
          </a:p>
        </p:txBody>
      </p:sp>
      <p:grpSp>
        <p:nvGrpSpPr>
          <p:cNvPr id="51" name="Group 50">
            <a:extLst>
              <a:ext uri="{FF2B5EF4-FFF2-40B4-BE49-F238E27FC236}">
                <a16:creationId xmlns:a16="http://schemas.microsoft.com/office/drawing/2014/main" id="{6B58B795-FC66-4766-B10B-436DD6A18A63}"/>
              </a:ext>
            </a:extLst>
          </p:cNvPr>
          <p:cNvGrpSpPr/>
          <p:nvPr/>
        </p:nvGrpSpPr>
        <p:grpSpPr>
          <a:xfrm>
            <a:off x="9142184" y="4166553"/>
            <a:ext cx="590643" cy="1186833"/>
            <a:chOff x="10808908" y="4191267"/>
            <a:chExt cx="590643" cy="1186833"/>
          </a:xfrm>
        </p:grpSpPr>
        <p:sp>
          <p:nvSpPr>
            <p:cNvPr id="37" name="Rectangle 36">
              <a:extLst>
                <a:ext uri="{FF2B5EF4-FFF2-40B4-BE49-F238E27FC236}">
                  <a16:creationId xmlns:a16="http://schemas.microsoft.com/office/drawing/2014/main" id="{BD5A56F1-BC0B-4BE4-892E-C10F4F056223}"/>
                </a:ext>
              </a:extLst>
            </p:cNvPr>
            <p:cNvSpPr/>
            <p:nvPr/>
          </p:nvSpPr>
          <p:spPr>
            <a:xfrm>
              <a:off x="10808908" y="4191267"/>
              <a:ext cx="590643" cy="1186833"/>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solidFill>
                  <a:srgbClr val="2B63A9"/>
                </a:solidFill>
              </a:endParaRPr>
            </a:p>
          </p:txBody>
        </p:sp>
        <p:pic>
          <p:nvPicPr>
            <p:cNvPr id="17" name="Picture 2" descr="Image result for Visual Studio 2019 logo">
              <a:extLst>
                <a:ext uri="{FF2B5EF4-FFF2-40B4-BE49-F238E27FC236}">
                  <a16:creationId xmlns:a16="http://schemas.microsoft.com/office/drawing/2014/main" id="{D578CD14-8508-4018-B459-28F49AAD7DF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34728" y="4224219"/>
              <a:ext cx="339004" cy="312626"/>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Image result for jupyter logo">
              <a:extLst>
                <a:ext uri="{FF2B5EF4-FFF2-40B4-BE49-F238E27FC236}">
                  <a16:creationId xmlns:a16="http://schemas.microsoft.com/office/drawing/2014/main" id="{5248F1B5-46E3-4271-9D6C-9A05D766372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934728" y="4991213"/>
              <a:ext cx="339004" cy="362173"/>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Image result for visual studio code logo">
              <a:extLst>
                <a:ext uri="{FF2B5EF4-FFF2-40B4-BE49-F238E27FC236}">
                  <a16:creationId xmlns:a16="http://schemas.microsoft.com/office/drawing/2014/main" id="{89185A99-11FD-4B18-AA5F-7BCE942A83B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934728" y="4603597"/>
              <a:ext cx="339004" cy="312626"/>
            </a:xfrm>
            <a:prstGeom prst="rect">
              <a:avLst/>
            </a:prstGeom>
            <a:noFill/>
            <a:extLst>
              <a:ext uri="{909E8E84-426E-40DD-AFC4-6F175D3DCCD1}">
                <a14:hiddenFill xmlns:a14="http://schemas.microsoft.com/office/drawing/2010/main">
                  <a:solidFill>
                    <a:srgbClr val="FFFFFF"/>
                  </a:solidFill>
                </a14:hiddenFill>
              </a:ext>
            </a:extLst>
          </p:spPr>
        </p:pic>
      </p:grpSp>
      <p:pic>
        <p:nvPicPr>
          <p:cNvPr id="28" name="Picture 16" descr="The forthcoming .NET Core 3 will support desktop applications on Windows">
            <a:extLst>
              <a:ext uri="{FF2B5EF4-FFF2-40B4-BE49-F238E27FC236}">
                <a16:creationId xmlns:a16="http://schemas.microsoft.com/office/drawing/2014/main" id="{DBC024B3-D374-4688-9242-DB8701AC57CF}"/>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57140" t="33164" r="22974" b="54938"/>
          <a:stretch/>
        </p:blipFill>
        <p:spPr bwMode="auto">
          <a:xfrm>
            <a:off x="3149533" y="4229671"/>
            <a:ext cx="1227439" cy="367183"/>
          </a:xfrm>
          <a:prstGeom prst="rect">
            <a:avLst/>
          </a:prstGeom>
          <a:noFill/>
          <a:extLst>
            <a:ext uri="{909E8E84-426E-40DD-AFC4-6F175D3DCCD1}">
              <a14:hiddenFill xmlns:a14="http://schemas.microsoft.com/office/drawing/2010/main">
                <a:solidFill>
                  <a:srgbClr val="FFFFFF"/>
                </a:solidFill>
              </a14:hiddenFill>
            </a:ext>
          </a:extLst>
        </p:spPr>
      </p:pic>
      <p:sp>
        <p:nvSpPr>
          <p:cNvPr id="30" name="Rectangle 29">
            <a:extLst>
              <a:ext uri="{FF2B5EF4-FFF2-40B4-BE49-F238E27FC236}">
                <a16:creationId xmlns:a16="http://schemas.microsoft.com/office/drawing/2014/main" id="{CC341B9A-38EF-4954-9359-48354AEA4ABF}"/>
              </a:ext>
            </a:extLst>
          </p:cNvPr>
          <p:cNvSpPr/>
          <p:nvPr/>
        </p:nvSpPr>
        <p:spPr>
          <a:xfrm>
            <a:off x="3149533" y="2877019"/>
            <a:ext cx="5892932" cy="1196279"/>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solidFill>
                  <a:srgbClr val="2B63A9"/>
                </a:solidFill>
              </a:rPr>
              <a:t>AutoML.NET API</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2B63A9"/>
                </a:solidFill>
                <a:effectLst/>
                <a:uLnTx/>
                <a:uFillTx/>
                <a:latin typeface="Calibri" panose="020F0502020204030204"/>
                <a:ea typeface="+mn-ea"/>
                <a:cs typeface="+mn-cs"/>
              </a:rPr>
              <a:t>(</a:t>
            </a:r>
            <a:r>
              <a:rPr kumimoji="0" lang="en-US" sz="1400" b="0" i="0" u="none" strike="noStrike" kern="1200" cap="none" spc="0" normalizeH="0" baseline="0" noProof="0" err="1">
                <a:ln>
                  <a:noFill/>
                </a:ln>
                <a:solidFill>
                  <a:srgbClr val="2B63A9"/>
                </a:solidFill>
                <a:effectLst/>
                <a:uLnTx/>
                <a:uFillTx/>
                <a:latin typeface="Calibri" panose="020F0502020204030204"/>
                <a:ea typeface="+mn-ea"/>
                <a:cs typeface="+mn-cs"/>
              </a:rPr>
              <a:t>Microsoft.ML.AutoML</a:t>
            </a:r>
            <a:r>
              <a:rPr kumimoji="0" lang="en-US" sz="1400" b="0" i="0" u="none" strike="noStrike" kern="1200" cap="none" spc="0" normalizeH="0" baseline="0" noProof="0">
                <a:ln>
                  <a:noFill/>
                </a:ln>
                <a:solidFill>
                  <a:srgbClr val="2B63A9"/>
                </a:solidFill>
                <a:effectLst/>
                <a:uLnTx/>
                <a:uFillTx/>
                <a:latin typeface="Calibri" panose="020F0502020204030204"/>
                <a:ea typeface="+mn-ea"/>
                <a:cs typeface="+mn-cs"/>
              </a:rPr>
              <a:t>)</a:t>
            </a:r>
          </a:p>
        </p:txBody>
      </p:sp>
      <p:grpSp>
        <p:nvGrpSpPr>
          <p:cNvPr id="55" name="Group 54">
            <a:extLst>
              <a:ext uri="{FF2B5EF4-FFF2-40B4-BE49-F238E27FC236}">
                <a16:creationId xmlns:a16="http://schemas.microsoft.com/office/drawing/2014/main" id="{E1C6346D-59B6-4C5B-8AE9-297BF70B092D}"/>
              </a:ext>
            </a:extLst>
          </p:cNvPr>
          <p:cNvGrpSpPr/>
          <p:nvPr/>
        </p:nvGrpSpPr>
        <p:grpSpPr>
          <a:xfrm>
            <a:off x="3149533" y="1512901"/>
            <a:ext cx="2883245" cy="1196279"/>
            <a:chOff x="2715609" y="1537615"/>
            <a:chExt cx="2883245" cy="1196279"/>
          </a:xfrm>
        </p:grpSpPr>
        <p:sp>
          <p:nvSpPr>
            <p:cNvPr id="32" name="Rectangle 31">
              <a:extLst>
                <a:ext uri="{FF2B5EF4-FFF2-40B4-BE49-F238E27FC236}">
                  <a16:creationId xmlns:a16="http://schemas.microsoft.com/office/drawing/2014/main" id="{EE65C9F8-7F0E-4D94-8636-EF4CD532036E}"/>
                </a:ext>
              </a:extLst>
            </p:cNvPr>
            <p:cNvSpPr/>
            <p:nvPr/>
          </p:nvSpPr>
          <p:spPr>
            <a:xfrm>
              <a:off x="2715609" y="1537615"/>
              <a:ext cx="2883245" cy="1196279"/>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solidFill>
                    <a:srgbClr val="2B63A9"/>
                  </a:solidFill>
                </a:rPr>
                <a:t>Model Builder</a:t>
              </a:r>
            </a:p>
          </p:txBody>
        </p:sp>
        <p:pic>
          <p:nvPicPr>
            <p:cNvPr id="34" name="Picture 2" descr="Image result for Visual Studio 2019 logo">
              <a:extLst>
                <a:ext uri="{FF2B5EF4-FFF2-40B4-BE49-F238E27FC236}">
                  <a16:creationId xmlns:a16="http://schemas.microsoft.com/office/drawing/2014/main" id="{129BD534-889A-4313-8E8F-F44073C15CF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77577" y="1609055"/>
              <a:ext cx="238898" cy="22031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3" name="Group 52">
            <a:extLst>
              <a:ext uri="{FF2B5EF4-FFF2-40B4-BE49-F238E27FC236}">
                <a16:creationId xmlns:a16="http://schemas.microsoft.com/office/drawing/2014/main" id="{1A790D80-7F65-47F4-8D3A-0A37922EF1F9}"/>
              </a:ext>
            </a:extLst>
          </p:cNvPr>
          <p:cNvGrpSpPr/>
          <p:nvPr/>
        </p:nvGrpSpPr>
        <p:grpSpPr>
          <a:xfrm>
            <a:off x="6159219" y="1512900"/>
            <a:ext cx="2883246" cy="1196279"/>
            <a:chOff x="3838830" y="1537614"/>
            <a:chExt cx="2883246" cy="1196279"/>
          </a:xfrm>
        </p:grpSpPr>
        <p:sp>
          <p:nvSpPr>
            <p:cNvPr id="33" name="Rectangle 32">
              <a:extLst>
                <a:ext uri="{FF2B5EF4-FFF2-40B4-BE49-F238E27FC236}">
                  <a16:creationId xmlns:a16="http://schemas.microsoft.com/office/drawing/2014/main" id="{9908CF15-787E-4299-BAFD-82B35747318E}"/>
                </a:ext>
              </a:extLst>
            </p:cNvPr>
            <p:cNvSpPr/>
            <p:nvPr/>
          </p:nvSpPr>
          <p:spPr>
            <a:xfrm>
              <a:off x="3838830" y="1537614"/>
              <a:ext cx="2883246" cy="1196279"/>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solidFill>
                    <a:srgbClr val="2B63A9"/>
                  </a:solidFill>
                </a:rPr>
                <a:t>ML.NET CLI</a:t>
              </a:r>
            </a:p>
          </p:txBody>
        </p:sp>
        <p:pic>
          <p:nvPicPr>
            <p:cNvPr id="49" name="Picture 48">
              <a:extLst>
                <a:ext uri="{FF2B5EF4-FFF2-40B4-BE49-F238E27FC236}">
                  <a16:creationId xmlns:a16="http://schemas.microsoft.com/office/drawing/2014/main" id="{E7A379D4-CAAE-408A-BEA5-E844761D1A8D}"/>
                </a:ext>
              </a:extLst>
            </p:cNvPr>
            <p:cNvPicPr>
              <a:picLocks noChangeAspect="1"/>
            </p:cNvPicPr>
            <p:nvPr/>
          </p:nvPicPr>
          <p:blipFill>
            <a:blip r:embed="rId8"/>
            <a:stretch>
              <a:fillRect/>
            </a:stretch>
          </p:blipFill>
          <p:spPr>
            <a:xfrm>
              <a:off x="6324869" y="1609055"/>
              <a:ext cx="323068" cy="238488"/>
            </a:xfrm>
            <a:prstGeom prst="rect">
              <a:avLst/>
            </a:prstGeom>
          </p:spPr>
        </p:pic>
      </p:grpSp>
      <p:grpSp>
        <p:nvGrpSpPr>
          <p:cNvPr id="18" name="Group 17">
            <a:extLst>
              <a:ext uri="{FF2B5EF4-FFF2-40B4-BE49-F238E27FC236}">
                <a16:creationId xmlns:a16="http://schemas.microsoft.com/office/drawing/2014/main" id="{535F1B1C-454C-40F9-8FBA-0916FDFE8E14}"/>
              </a:ext>
            </a:extLst>
          </p:cNvPr>
          <p:cNvGrpSpPr/>
          <p:nvPr/>
        </p:nvGrpSpPr>
        <p:grpSpPr>
          <a:xfrm>
            <a:off x="9142184" y="2881741"/>
            <a:ext cx="590643" cy="1186833"/>
            <a:chOff x="10808908" y="4191267"/>
            <a:chExt cx="590643" cy="1186833"/>
          </a:xfrm>
        </p:grpSpPr>
        <p:sp>
          <p:nvSpPr>
            <p:cNvPr id="20" name="Rectangle 19">
              <a:extLst>
                <a:ext uri="{FF2B5EF4-FFF2-40B4-BE49-F238E27FC236}">
                  <a16:creationId xmlns:a16="http://schemas.microsoft.com/office/drawing/2014/main" id="{1958A823-96FB-493A-A7A8-1CA4AECF7D21}"/>
                </a:ext>
              </a:extLst>
            </p:cNvPr>
            <p:cNvSpPr/>
            <p:nvPr/>
          </p:nvSpPr>
          <p:spPr>
            <a:xfrm>
              <a:off x="10808908" y="4191267"/>
              <a:ext cx="590643" cy="1186833"/>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solidFill>
                  <a:srgbClr val="2B63A9"/>
                </a:solidFill>
              </a:endParaRPr>
            </a:p>
          </p:txBody>
        </p:sp>
        <p:pic>
          <p:nvPicPr>
            <p:cNvPr id="21" name="Picture 2" descr="Image result for Visual Studio 2019 logo">
              <a:extLst>
                <a:ext uri="{FF2B5EF4-FFF2-40B4-BE49-F238E27FC236}">
                  <a16:creationId xmlns:a16="http://schemas.microsoft.com/office/drawing/2014/main" id="{75D1F01D-70F3-4301-9C94-898C562EE51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34728" y="4224219"/>
              <a:ext cx="339004" cy="312626"/>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Image result for jupyter logo">
              <a:extLst>
                <a:ext uri="{FF2B5EF4-FFF2-40B4-BE49-F238E27FC236}">
                  <a16:creationId xmlns:a16="http://schemas.microsoft.com/office/drawing/2014/main" id="{2BB35B1F-1C18-4AA6-8E42-E837E43F3C3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934728" y="4991213"/>
              <a:ext cx="339004" cy="362173"/>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Image result for visual studio code logo">
              <a:extLst>
                <a:ext uri="{FF2B5EF4-FFF2-40B4-BE49-F238E27FC236}">
                  <a16:creationId xmlns:a16="http://schemas.microsoft.com/office/drawing/2014/main" id="{C81C7E19-FDDB-4E81-B523-5A471F96595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934728" y="4603597"/>
              <a:ext cx="339004" cy="312626"/>
            </a:xfrm>
            <a:prstGeom prst="rect">
              <a:avLst/>
            </a:prstGeom>
            <a:noFill/>
            <a:extLst>
              <a:ext uri="{909E8E84-426E-40DD-AFC4-6F175D3DCCD1}">
                <a14:hiddenFill xmlns:a14="http://schemas.microsoft.com/office/drawing/2010/main">
                  <a:solidFill>
                    <a:srgbClr val="FFFFFF"/>
                  </a:solidFill>
                </a14:hiddenFill>
              </a:ext>
            </a:extLst>
          </p:spPr>
        </p:pic>
      </p:grpSp>
      <p:pic>
        <p:nvPicPr>
          <p:cNvPr id="25" name="Picture 16" descr="The forthcoming .NET Core 3 will support desktop applications on Windows">
            <a:extLst>
              <a:ext uri="{FF2B5EF4-FFF2-40B4-BE49-F238E27FC236}">
                <a16:creationId xmlns:a16="http://schemas.microsoft.com/office/drawing/2014/main" id="{649F7C56-8999-41E7-B607-320119DEE998}"/>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57140" t="33164" r="22974" b="54938"/>
          <a:stretch/>
        </p:blipFill>
        <p:spPr bwMode="auto">
          <a:xfrm>
            <a:off x="3149533" y="2973747"/>
            <a:ext cx="1227439" cy="3671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9351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30"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7810C17-86D2-4FB5-BBFF-6ADF66ACC968}"/>
              </a:ext>
            </a:extLst>
          </p:cNvPr>
          <p:cNvSpPr txBox="1"/>
          <p:nvPr/>
        </p:nvSpPr>
        <p:spPr>
          <a:xfrm>
            <a:off x="548889" y="6481683"/>
            <a:ext cx="1730115" cy="369332"/>
          </a:xfrm>
          <a:prstGeom prst="rect">
            <a:avLst/>
          </a:prstGeom>
          <a:noFill/>
        </p:spPr>
        <p:txBody>
          <a:bodyPr wrap="square" rtlCol="0">
            <a:spAutoFit/>
          </a:bodyPr>
          <a:lstStyle/>
          <a:p>
            <a:pPr algn="ctr"/>
            <a:r>
              <a:rPr lang="en-US" b="1">
                <a:solidFill>
                  <a:schemeClr val="bg1"/>
                </a:solidFill>
              </a:rPr>
              <a:t>Phase 1.1</a:t>
            </a:r>
          </a:p>
        </p:txBody>
      </p:sp>
      <p:sp>
        <p:nvSpPr>
          <p:cNvPr id="8" name="Title 1">
            <a:extLst>
              <a:ext uri="{FF2B5EF4-FFF2-40B4-BE49-F238E27FC236}">
                <a16:creationId xmlns:a16="http://schemas.microsoft.com/office/drawing/2014/main" id="{62369F2C-0847-4019-A70C-8DD5478C60A5}"/>
              </a:ext>
            </a:extLst>
          </p:cNvPr>
          <p:cNvSpPr txBox="1">
            <a:spLocks/>
          </p:cNvSpPr>
          <p:nvPr/>
        </p:nvSpPr>
        <p:spPr>
          <a:xfrm>
            <a:off x="0" y="78726"/>
            <a:ext cx="12192000" cy="80242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solidFill>
                  <a:schemeClr val="bg1"/>
                </a:solidFill>
              </a:rPr>
              <a:t>Model Builder &amp; ML.NET CLI</a:t>
            </a:r>
          </a:p>
        </p:txBody>
      </p:sp>
      <p:sp>
        <p:nvSpPr>
          <p:cNvPr id="4" name="Content Placeholder 3">
            <a:extLst>
              <a:ext uri="{FF2B5EF4-FFF2-40B4-BE49-F238E27FC236}">
                <a16:creationId xmlns:a16="http://schemas.microsoft.com/office/drawing/2014/main" id="{666B49E5-69BE-4826-81BD-73A67BA8FC0C}"/>
              </a:ext>
            </a:extLst>
          </p:cNvPr>
          <p:cNvSpPr>
            <a:spLocks noGrp="1"/>
          </p:cNvSpPr>
          <p:nvPr>
            <p:ph idx="1"/>
          </p:nvPr>
        </p:nvSpPr>
        <p:spPr>
          <a:xfrm>
            <a:off x="838200" y="881151"/>
            <a:ext cx="10515600" cy="4135692"/>
          </a:xfrm>
        </p:spPr>
        <p:txBody>
          <a:bodyPr/>
          <a:lstStyle/>
          <a:p>
            <a:r>
              <a:rPr lang="en-US">
                <a:solidFill>
                  <a:schemeClr val="bg1"/>
                </a:solidFill>
              </a:rPr>
              <a:t>Easily build custom ML models with AutoML</a:t>
            </a:r>
          </a:p>
          <a:p>
            <a:r>
              <a:rPr lang="en-US">
                <a:solidFill>
                  <a:schemeClr val="bg1"/>
                </a:solidFill>
              </a:rPr>
              <a:t>Generates code for training and consumption</a:t>
            </a:r>
          </a:p>
          <a:p>
            <a:r>
              <a:rPr lang="en-US">
                <a:solidFill>
                  <a:schemeClr val="bg1"/>
                </a:solidFill>
              </a:rPr>
              <a:t>Model Builder</a:t>
            </a:r>
          </a:p>
          <a:p>
            <a:pPr lvl="1"/>
            <a:r>
              <a:rPr lang="en-US">
                <a:solidFill>
                  <a:schemeClr val="bg1"/>
                </a:solidFill>
              </a:rPr>
              <a:t>Currently in Visual Studio only (ships with VS 16.6)</a:t>
            </a:r>
          </a:p>
          <a:p>
            <a:pPr lvl="1"/>
            <a:r>
              <a:rPr lang="en-US">
                <a:solidFill>
                  <a:schemeClr val="bg1"/>
                </a:solidFill>
              </a:rPr>
              <a:t>Integration with Azure ML (image classification)</a:t>
            </a:r>
          </a:p>
          <a:p>
            <a:r>
              <a:rPr lang="en-US">
                <a:solidFill>
                  <a:schemeClr val="bg1"/>
                </a:solidFill>
              </a:rPr>
              <a:t>ML.NET CLI</a:t>
            </a:r>
          </a:p>
          <a:p>
            <a:pPr lvl="1"/>
            <a:r>
              <a:rPr lang="en-US">
                <a:solidFill>
                  <a:schemeClr val="bg1"/>
                </a:solidFill>
              </a:rPr>
              <a:t>Cross platform</a:t>
            </a:r>
          </a:p>
          <a:p>
            <a:endParaRPr lang="en-US">
              <a:solidFill>
                <a:schemeClr val="bg1"/>
              </a:solidFill>
            </a:endParaRPr>
          </a:p>
        </p:txBody>
      </p:sp>
      <p:pic>
        <p:nvPicPr>
          <p:cNvPr id="7" name="Picture 6" descr="A screenshot of a social media post&#10;&#10;Description automatically generated">
            <a:extLst>
              <a:ext uri="{FF2B5EF4-FFF2-40B4-BE49-F238E27FC236}">
                <a16:creationId xmlns:a16="http://schemas.microsoft.com/office/drawing/2014/main" id="{4EB2C7E0-0332-431B-A642-D32FAF590EAB}"/>
              </a:ext>
            </a:extLst>
          </p:cNvPr>
          <p:cNvPicPr>
            <a:picLocks noChangeAspect="1"/>
          </p:cNvPicPr>
          <p:nvPr/>
        </p:nvPicPr>
        <p:blipFill rotWithShape="1">
          <a:blip r:embed="rId3">
            <a:extLst>
              <a:ext uri="{28A0092B-C50C-407E-A947-70E740481C1C}">
                <a14:useLocalDpi xmlns:a14="http://schemas.microsoft.com/office/drawing/2010/main" val="0"/>
              </a:ext>
            </a:extLst>
          </a:blip>
          <a:srcRect r="16706" b="19383"/>
          <a:stretch/>
        </p:blipFill>
        <p:spPr>
          <a:xfrm>
            <a:off x="8008149" y="1910363"/>
            <a:ext cx="3947486" cy="2678686"/>
          </a:xfrm>
          <a:prstGeom prst="rect">
            <a:avLst/>
          </a:prstGeom>
        </p:spPr>
      </p:pic>
      <p:pic>
        <p:nvPicPr>
          <p:cNvPr id="8194" name="Picture 2" descr="ML.NET CLI auto-train on PowerShell">
            <a:extLst>
              <a:ext uri="{FF2B5EF4-FFF2-40B4-BE49-F238E27FC236}">
                <a16:creationId xmlns:a16="http://schemas.microsoft.com/office/drawing/2014/main" id="{B90138AE-D6DC-4796-A1B3-D4DAADCB2234}"/>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2210108" y="4207519"/>
            <a:ext cx="5346057" cy="22741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4824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txEl>
                                              <p:pRg st="5" end="5"/>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
                                            <p:txEl>
                                              <p:pRg st="6" end="6"/>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1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7000" b="-17000"/>
          </a:stretch>
        </a:blip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7810C17-86D2-4FB5-BBFF-6ADF66ACC968}"/>
              </a:ext>
            </a:extLst>
          </p:cNvPr>
          <p:cNvSpPr txBox="1"/>
          <p:nvPr/>
        </p:nvSpPr>
        <p:spPr>
          <a:xfrm>
            <a:off x="548889" y="6481683"/>
            <a:ext cx="1730115" cy="369332"/>
          </a:xfrm>
          <a:prstGeom prst="rect">
            <a:avLst/>
          </a:prstGeom>
          <a:noFill/>
        </p:spPr>
        <p:txBody>
          <a:bodyPr wrap="square" rtlCol="0">
            <a:spAutoFit/>
          </a:bodyPr>
          <a:lstStyle/>
          <a:p>
            <a:pPr algn="ctr"/>
            <a:r>
              <a:rPr lang="en-US" b="1">
                <a:solidFill>
                  <a:schemeClr val="bg1"/>
                </a:solidFill>
              </a:rPr>
              <a:t>Phase 1.1</a:t>
            </a:r>
          </a:p>
        </p:txBody>
      </p:sp>
      <p:sp>
        <p:nvSpPr>
          <p:cNvPr id="8" name="Title 1">
            <a:extLst>
              <a:ext uri="{FF2B5EF4-FFF2-40B4-BE49-F238E27FC236}">
                <a16:creationId xmlns:a16="http://schemas.microsoft.com/office/drawing/2014/main" id="{62369F2C-0847-4019-A70C-8DD5478C60A5}"/>
              </a:ext>
            </a:extLst>
          </p:cNvPr>
          <p:cNvSpPr txBox="1">
            <a:spLocks/>
          </p:cNvSpPr>
          <p:nvPr/>
        </p:nvSpPr>
        <p:spPr>
          <a:xfrm>
            <a:off x="0" y="78726"/>
            <a:ext cx="12192000" cy="80242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solidFill>
                  <a:schemeClr val="bg1"/>
                </a:solidFill>
              </a:rPr>
              <a:t>Supported ML tasks in ML.NET</a:t>
            </a:r>
          </a:p>
        </p:txBody>
      </p:sp>
      <p:grpSp>
        <p:nvGrpSpPr>
          <p:cNvPr id="14" name="Group 13">
            <a:extLst>
              <a:ext uri="{FF2B5EF4-FFF2-40B4-BE49-F238E27FC236}">
                <a16:creationId xmlns:a16="http://schemas.microsoft.com/office/drawing/2014/main" id="{18F7A0A8-E3E8-49DD-8207-2B6FA6A16562}"/>
              </a:ext>
            </a:extLst>
          </p:cNvPr>
          <p:cNvGrpSpPr/>
          <p:nvPr/>
        </p:nvGrpSpPr>
        <p:grpSpPr>
          <a:xfrm>
            <a:off x="296345" y="1550790"/>
            <a:ext cx="1944903" cy="1530742"/>
            <a:chOff x="1413946" y="1196622"/>
            <a:chExt cx="2266232" cy="1783645"/>
          </a:xfrm>
        </p:grpSpPr>
        <p:sp>
          <p:nvSpPr>
            <p:cNvPr id="9" name="Rectangle 8">
              <a:extLst>
                <a:ext uri="{FF2B5EF4-FFF2-40B4-BE49-F238E27FC236}">
                  <a16:creationId xmlns:a16="http://schemas.microsoft.com/office/drawing/2014/main" id="{73D041A3-B4CC-436C-99EA-CFE8B54B47B6}"/>
                </a:ext>
              </a:extLst>
            </p:cNvPr>
            <p:cNvSpPr/>
            <p:nvPr/>
          </p:nvSpPr>
          <p:spPr>
            <a:xfrm>
              <a:off x="1413946" y="1196622"/>
              <a:ext cx="2266232" cy="1783645"/>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pic>
          <p:nvPicPr>
            <p:cNvPr id="7" name="Picture 6" descr="A close up of a sign&#10;&#10;Description automatically generated">
              <a:extLst>
                <a:ext uri="{FF2B5EF4-FFF2-40B4-BE49-F238E27FC236}">
                  <a16:creationId xmlns:a16="http://schemas.microsoft.com/office/drawing/2014/main" id="{28DCD493-2284-4FE7-BF75-590D662D9BD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64103" y="1751632"/>
              <a:ext cx="1396949" cy="1146133"/>
            </a:xfrm>
            <a:prstGeom prst="rect">
              <a:avLst/>
            </a:prstGeom>
          </p:spPr>
        </p:pic>
        <p:sp>
          <p:nvSpPr>
            <p:cNvPr id="13" name="TextBox 12">
              <a:extLst>
                <a:ext uri="{FF2B5EF4-FFF2-40B4-BE49-F238E27FC236}">
                  <a16:creationId xmlns:a16="http://schemas.microsoft.com/office/drawing/2014/main" id="{5F17A316-ACA7-469C-9AF5-3EF04B183213}"/>
                </a:ext>
              </a:extLst>
            </p:cNvPr>
            <p:cNvSpPr txBox="1"/>
            <p:nvPr/>
          </p:nvSpPr>
          <p:spPr>
            <a:xfrm>
              <a:off x="1413946" y="1268176"/>
              <a:ext cx="2266232" cy="394489"/>
            </a:xfrm>
            <a:prstGeom prst="rect">
              <a:avLst/>
            </a:prstGeom>
            <a:noFill/>
          </p:spPr>
          <p:txBody>
            <a:bodyPr wrap="square">
              <a:spAutoFit/>
            </a:bodyPr>
            <a:lstStyle/>
            <a:p>
              <a:pPr algn="ctr"/>
              <a:r>
                <a:rPr lang="en-US" sz="1600" b="1">
                  <a:solidFill>
                    <a:srgbClr val="2B63A9"/>
                  </a:solidFill>
                </a:rPr>
                <a:t>Classification</a:t>
              </a:r>
            </a:p>
          </p:txBody>
        </p:sp>
      </p:grpSp>
      <p:grpSp>
        <p:nvGrpSpPr>
          <p:cNvPr id="70" name="Group 69">
            <a:extLst>
              <a:ext uri="{FF2B5EF4-FFF2-40B4-BE49-F238E27FC236}">
                <a16:creationId xmlns:a16="http://schemas.microsoft.com/office/drawing/2014/main" id="{221D4B60-7782-48EF-814E-150B5F39BFF3}"/>
              </a:ext>
            </a:extLst>
          </p:cNvPr>
          <p:cNvGrpSpPr/>
          <p:nvPr/>
        </p:nvGrpSpPr>
        <p:grpSpPr>
          <a:xfrm>
            <a:off x="2391700" y="1556896"/>
            <a:ext cx="1944903" cy="1530742"/>
            <a:chOff x="2634588" y="1556895"/>
            <a:chExt cx="2266232" cy="1783645"/>
          </a:xfrm>
        </p:grpSpPr>
        <p:grpSp>
          <p:nvGrpSpPr>
            <p:cNvPr id="19" name="Group 18">
              <a:extLst>
                <a:ext uri="{FF2B5EF4-FFF2-40B4-BE49-F238E27FC236}">
                  <a16:creationId xmlns:a16="http://schemas.microsoft.com/office/drawing/2014/main" id="{E05CDC01-ACC7-4346-87B0-B931138239EC}"/>
                </a:ext>
              </a:extLst>
            </p:cNvPr>
            <p:cNvGrpSpPr/>
            <p:nvPr/>
          </p:nvGrpSpPr>
          <p:grpSpPr>
            <a:xfrm>
              <a:off x="2634588" y="1556895"/>
              <a:ext cx="2266232" cy="1783645"/>
              <a:chOff x="1413946" y="1196622"/>
              <a:chExt cx="2266232" cy="1783645"/>
            </a:xfrm>
          </p:grpSpPr>
          <p:sp>
            <p:nvSpPr>
              <p:cNvPr id="16" name="Rectangle 15">
                <a:extLst>
                  <a:ext uri="{FF2B5EF4-FFF2-40B4-BE49-F238E27FC236}">
                    <a16:creationId xmlns:a16="http://schemas.microsoft.com/office/drawing/2014/main" id="{86DD3896-78E2-4F5B-AE89-B4D9CF248C0E}"/>
                  </a:ext>
                </a:extLst>
              </p:cNvPr>
              <p:cNvSpPr/>
              <p:nvPr/>
            </p:nvSpPr>
            <p:spPr>
              <a:xfrm>
                <a:off x="1413946" y="1196622"/>
                <a:ext cx="2266232" cy="1783645"/>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8" name="TextBox 17">
                <a:extLst>
                  <a:ext uri="{FF2B5EF4-FFF2-40B4-BE49-F238E27FC236}">
                    <a16:creationId xmlns:a16="http://schemas.microsoft.com/office/drawing/2014/main" id="{3F83A0CC-43F2-48A7-9D1E-D07C780C293F}"/>
                  </a:ext>
                </a:extLst>
              </p:cNvPr>
              <p:cNvSpPr txBox="1"/>
              <p:nvPr/>
            </p:nvSpPr>
            <p:spPr>
              <a:xfrm>
                <a:off x="1413946" y="1268176"/>
                <a:ext cx="2266232" cy="394489"/>
              </a:xfrm>
              <a:prstGeom prst="rect">
                <a:avLst/>
              </a:prstGeom>
              <a:noFill/>
            </p:spPr>
            <p:txBody>
              <a:bodyPr wrap="square">
                <a:spAutoFit/>
              </a:bodyPr>
              <a:lstStyle/>
              <a:p>
                <a:pPr algn="ctr"/>
                <a:r>
                  <a:rPr lang="en-US" sz="1600" b="1">
                    <a:solidFill>
                      <a:srgbClr val="2B63A9"/>
                    </a:solidFill>
                  </a:rPr>
                  <a:t>Regression</a:t>
                </a:r>
              </a:p>
            </p:txBody>
          </p:sp>
        </p:grpSp>
        <p:pic>
          <p:nvPicPr>
            <p:cNvPr id="61" name="Picture 60" descr="A close up of a sign&#10;&#10;Description automatically generated">
              <a:extLst>
                <a:ext uri="{FF2B5EF4-FFF2-40B4-BE49-F238E27FC236}">
                  <a16:creationId xmlns:a16="http://schemas.microsoft.com/office/drawing/2014/main" id="{E0E9F6CB-C8E6-4B2F-B73C-1C7A90A5A94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75858" y="2401448"/>
              <a:ext cx="1883659" cy="839514"/>
            </a:xfrm>
            <a:prstGeom prst="rect">
              <a:avLst/>
            </a:prstGeom>
          </p:spPr>
        </p:pic>
      </p:grpSp>
      <p:grpSp>
        <p:nvGrpSpPr>
          <p:cNvPr id="92" name="Group 91">
            <a:extLst>
              <a:ext uri="{FF2B5EF4-FFF2-40B4-BE49-F238E27FC236}">
                <a16:creationId xmlns:a16="http://schemas.microsoft.com/office/drawing/2014/main" id="{A03B4356-C448-4ADB-9F05-8F31A4C1A6CE}"/>
              </a:ext>
            </a:extLst>
          </p:cNvPr>
          <p:cNvGrpSpPr/>
          <p:nvPr/>
        </p:nvGrpSpPr>
        <p:grpSpPr>
          <a:xfrm>
            <a:off x="9564423" y="1550790"/>
            <a:ext cx="1944904" cy="1530742"/>
            <a:chOff x="9564423" y="1516329"/>
            <a:chExt cx="1944904" cy="1530742"/>
          </a:xfrm>
        </p:grpSpPr>
        <p:grpSp>
          <p:nvGrpSpPr>
            <p:cNvPr id="75" name="Group 74">
              <a:extLst>
                <a:ext uri="{FF2B5EF4-FFF2-40B4-BE49-F238E27FC236}">
                  <a16:creationId xmlns:a16="http://schemas.microsoft.com/office/drawing/2014/main" id="{F2BE1B81-E48A-4D5B-A203-46E59A83A763}"/>
                </a:ext>
              </a:extLst>
            </p:cNvPr>
            <p:cNvGrpSpPr/>
            <p:nvPr/>
          </p:nvGrpSpPr>
          <p:grpSpPr>
            <a:xfrm>
              <a:off x="9564423" y="1516329"/>
              <a:ext cx="1944904" cy="1530742"/>
              <a:chOff x="1413946" y="1196622"/>
              <a:chExt cx="2266233" cy="1783645"/>
            </a:xfrm>
            <a:solidFill>
              <a:schemeClr val="bg1">
                <a:lumMod val="95000"/>
              </a:schemeClr>
            </a:solidFill>
          </p:grpSpPr>
          <p:sp>
            <p:nvSpPr>
              <p:cNvPr id="72" name="Rectangle 71">
                <a:extLst>
                  <a:ext uri="{FF2B5EF4-FFF2-40B4-BE49-F238E27FC236}">
                    <a16:creationId xmlns:a16="http://schemas.microsoft.com/office/drawing/2014/main" id="{DF51A35B-D980-4902-BA5A-463CD176E173}"/>
                  </a:ext>
                </a:extLst>
              </p:cNvPr>
              <p:cNvSpPr/>
              <p:nvPr/>
            </p:nvSpPr>
            <p:spPr>
              <a:xfrm>
                <a:off x="1413947" y="1196622"/>
                <a:ext cx="2266232" cy="1783645"/>
              </a:xfrm>
              <a:prstGeom prst="rect">
                <a:avLst/>
              </a:prstGeom>
              <a:gr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74" name="TextBox 73">
                <a:extLst>
                  <a:ext uri="{FF2B5EF4-FFF2-40B4-BE49-F238E27FC236}">
                    <a16:creationId xmlns:a16="http://schemas.microsoft.com/office/drawing/2014/main" id="{7B55DA6F-2F6D-4F48-9BA5-BD957676A14C}"/>
                  </a:ext>
                </a:extLst>
              </p:cNvPr>
              <p:cNvSpPr txBox="1"/>
              <p:nvPr/>
            </p:nvSpPr>
            <p:spPr>
              <a:xfrm>
                <a:off x="1413946" y="1268176"/>
                <a:ext cx="2266232" cy="394489"/>
              </a:xfrm>
              <a:prstGeom prst="rect">
                <a:avLst/>
              </a:prstGeom>
              <a:grpFill/>
            </p:spPr>
            <p:txBody>
              <a:bodyPr wrap="square">
                <a:spAutoFit/>
              </a:bodyPr>
              <a:lstStyle/>
              <a:p>
                <a:pPr algn="ctr"/>
                <a:r>
                  <a:rPr lang="en-US" sz="1600" b="1">
                    <a:solidFill>
                      <a:srgbClr val="2B63A9"/>
                    </a:solidFill>
                  </a:rPr>
                  <a:t>Image classification</a:t>
                </a:r>
              </a:p>
            </p:txBody>
          </p:sp>
        </p:grpSp>
        <p:pic>
          <p:nvPicPr>
            <p:cNvPr id="63" name="Picture 62" descr="A close up of a logo&#10;&#10;Description automatically generated">
              <a:extLst>
                <a:ext uri="{FF2B5EF4-FFF2-40B4-BE49-F238E27FC236}">
                  <a16:creationId xmlns:a16="http://schemas.microsoft.com/office/drawing/2014/main" id="{D9428F4D-12DB-4907-B1F8-5F78B1516B1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855464" y="2027105"/>
              <a:ext cx="1362392" cy="892420"/>
            </a:xfrm>
            <a:prstGeom prst="rect">
              <a:avLst/>
            </a:prstGeom>
          </p:spPr>
        </p:pic>
      </p:grpSp>
      <p:grpSp>
        <p:nvGrpSpPr>
          <p:cNvPr id="3" name="Group 2">
            <a:extLst>
              <a:ext uri="{FF2B5EF4-FFF2-40B4-BE49-F238E27FC236}">
                <a16:creationId xmlns:a16="http://schemas.microsoft.com/office/drawing/2014/main" id="{878C322B-C693-4A2D-B2EC-88C5B64C7803}"/>
              </a:ext>
            </a:extLst>
          </p:cNvPr>
          <p:cNvGrpSpPr/>
          <p:nvPr/>
        </p:nvGrpSpPr>
        <p:grpSpPr>
          <a:xfrm>
            <a:off x="6498263" y="1549531"/>
            <a:ext cx="1944903" cy="1530742"/>
            <a:chOff x="6498263" y="1558496"/>
            <a:chExt cx="1944903" cy="1530742"/>
          </a:xfrm>
        </p:grpSpPr>
        <p:grpSp>
          <p:nvGrpSpPr>
            <p:cNvPr id="33" name="Group 32">
              <a:extLst>
                <a:ext uri="{FF2B5EF4-FFF2-40B4-BE49-F238E27FC236}">
                  <a16:creationId xmlns:a16="http://schemas.microsoft.com/office/drawing/2014/main" id="{09897DFD-96D3-46FE-BAB3-B6C374611A70}"/>
                </a:ext>
              </a:extLst>
            </p:cNvPr>
            <p:cNvGrpSpPr/>
            <p:nvPr/>
          </p:nvGrpSpPr>
          <p:grpSpPr>
            <a:xfrm>
              <a:off x="6498263" y="1558496"/>
              <a:ext cx="1944903" cy="1530742"/>
              <a:chOff x="1413946" y="1196622"/>
              <a:chExt cx="2266232" cy="1783645"/>
            </a:xfrm>
          </p:grpSpPr>
          <p:sp>
            <p:nvSpPr>
              <p:cNvPr id="30" name="Rectangle 29">
                <a:extLst>
                  <a:ext uri="{FF2B5EF4-FFF2-40B4-BE49-F238E27FC236}">
                    <a16:creationId xmlns:a16="http://schemas.microsoft.com/office/drawing/2014/main" id="{CE989F89-F28D-49D0-9CA7-50C7FC361748}"/>
                  </a:ext>
                </a:extLst>
              </p:cNvPr>
              <p:cNvSpPr/>
              <p:nvPr/>
            </p:nvSpPr>
            <p:spPr>
              <a:xfrm>
                <a:off x="1413946" y="1196622"/>
                <a:ext cx="2266232" cy="1783645"/>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32" name="TextBox 31">
                <a:extLst>
                  <a:ext uri="{FF2B5EF4-FFF2-40B4-BE49-F238E27FC236}">
                    <a16:creationId xmlns:a16="http://schemas.microsoft.com/office/drawing/2014/main" id="{5A9D80E7-5EE7-4694-862A-ACD65E98D012}"/>
                  </a:ext>
                </a:extLst>
              </p:cNvPr>
              <p:cNvSpPr txBox="1"/>
              <p:nvPr/>
            </p:nvSpPr>
            <p:spPr>
              <a:xfrm>
                <a:off x="1413946" y="1268176"/>
                <a:ext cx="2266232" cy="394489"/>
              </a:xfrm>
              <a:prstGeom prst="rect">
                <a:avLst/>
              </a:prstGeom>
              <a:noFill/>
            </p:spPr>
            <p:txBody>
              <a:bodyPr wrap="square">
                <a:spAutoFit/>
              </a:bodyPr>
              <a:lstStyle/>
              <a:p>
                <a:pPr algn="ctr"/>
                <a:r>
                  <a:rPr lang="en-US" sz="1600" b="1">
                    <a:solidFill>
                      <a:srgbClr val="2B63A9"/>
                    </a:solidFill>
                  </a:rPr>
                  <a:t>Anomaly detection</a:t>
                </a:r>
              </a:p>
            </p:txBody>
          </p:sp>
        </p:grpSp>
        <p:pic>
          <p:nvPicPr>
            <p:cNvPr id="82" name="Picture 81" descr="A close up of a logo&#10;&#10;Description automatically generated">
              <a:extLst>
                <a:ext uri="{FF2B5EF4-FFF2-40B4-BE49-F238E27FC236}">
                  <a16:creationId xmlns:a16="http://schemas.microsoft.com/office/drawing/2014/main" id="{4EC7B51A-69C6-494F-9C44-5060E8C5514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617884" y="2072102"/>
              <a:ext cx="1702368" cy="802425"/>
            </a:xfrm>
            <a:prstGeom prst="rect">
              <a:avLst/>
            </a:prstGeom>
          </p:spPr>
        </p:pic>
      </p:grpSp>
      <p:grpSp>
        <p:nvGrpSpPr>
          <p:cNvPr id="2" name="Group 1">
            <a:extLst>
              <a:ext uri="{FF2B5EF4-FFF2-40B4-BE49-F238E27FC236}">
                <a16:creationId xmlns:a16="http://schemas.microsoft.com/office/drawing/2014/main" id="{7E5E4951-C206-4D30-B9FF-EB514288CCE6}"/>
              </a:ext>
            </a:extLst>
          </p:cNvPr>
          <p:cNvGrpSpPr/>
          <p:nvPr/>
        </p:nvGrpSpPr>
        <p:grpSpPr>
          <a:xfrm>
            <a:off x="4457842" y="1550790"/>
            <a:ext cx="1944903" cy="1530742"/>
            <a:chOff x="4457842" y="1550790"/>
            <a:chExt cx="1944903" cy="1530742"/>
          </a:xfrm>
        </p:grpSpPr>
        <p:grpSp>
          <p:nvGrpSpPr>
            <p:cNvPr id="24" name="Group 23">
              <a:extLst>
                <a:ext uri="{FF2B5EF4-FFF2-40B4-BE49-F238E27FC236}">
                  <a16:creationId xmlns:a16="http://schemas.microsoft.com/office/drawing/2014/main" id="{6DF34A4A-1329-4CDB-A60B-16808AA9D342}"/>
                </a:ext>
              </a:extLst>
            </p:cNvPr>
            <p:cNvGrpSpPr/>
            <p:nvPr/>
          </p:nvGrpSpPr>
          <p:grpSpPr>
            <a:xfrm>
              <a:off x="4457842" y="1550790"/>
              <a:ext cx="1944903" cy="1530742"/>
              <a:chOff x="1413946" y="1196622"/>
              <a:chExt cx="2266232" cy="1783645"/>
            </a:xfrm>
          </p:grpSpPr>
          <p:sp>
            <p:nvSpPr>
              <p:cNvPr id="21" name="Rectangle 20">
                <a:extLst>
                  <a:ext uri="{FF2B5EF4-FFF2-40B4-BE49-F238E27FC236}">
                    <a16:creationId xmlns:a16="http://schemas.microsoft.com/office/drawing/2014/main" id="{6FD8197F-3AB7-4948-B765-E5CF8EADE4BE}"/>
                  </a:ext>
                </a:extLst>
              </p:cNvPr>
              <p:cNvSpPr/>
              <p:nvPr/>
            </p:nvSpPr>
            <p:spPr>
              <a:xfrm>
                <a:off x="1413946" y="1196622"/>
                <a:ext cx="2266232" cy="1783645"/>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3" name="TextBox 22">
                <a:extLst>
                  <a:ext uri="{FF2B5EF4-FFF2-40B4-BE49-F238E27FC236}">
                    <a16:creationId xmlns:a16="http://schemas.microsoft.com/office/drawing/2014/main" id="{72FDE014-E9E6-4A18-A638-2729F3999E13}"/>
                  </a:ext>
                </a:extLst>
              </p:cNvPr>
              <p:cNvSpPr txBox="1"/>
              <p:nvPr/>
            </p:nvSpPr>
            <p:spPr>
              <a:xfrm>
                <a:off x="1413946" y="1268176"/>
                <a:ext cx="2266232" cy="394489"/>
              </a:xfrm>
              <a:prstGeom prst="rect">
                <a:avLst/>
              </a:prstGeom>
              <a:noFill/>
            </p:spPr>
            <p:txBody>
              <a:bodyPr wrap="square">
                <a:spAutoFit/>
              </a:bodyPr>
              <a:lstStyle/>
              <a:p>
                <a:pPr algn="ctr"/>
                <a:r>
                  <a:rPr lang="en-US" sz="1600" b="1">
                    <a:solidFill>
                      <a:srgbClr val="2B63A9"/>
                    </a:solidFill>
                  </a:rPr>
                  <a:t>Forecasting</a:t>
                </a:r>
              </a:p>
            </p:txBody>
          </p:sp>
        </p:grpSp>
        <p:pic>
          <p:nvPicPr>
            <p:cNvPr id="84" name="Picture 83" descr="A picture containing photo, clock, sitting, water&#10;&#10;Description automatically generated">
              <a:extLst>
                <a:ext uri="{FF2B5EF4-FFF2-40B4-BE49-F238E27FC236}">
                  <a16:creationId xmlns:a16="http://schemas.microsoft.com/office/drawing/2014/main" id="{8318EFEE-2237-4A1C-8908-76E3DF97513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627644" y="2053237"/>
              <a:ext cx="1441212" cy="771895"/>
            </a:xfrm>
            <a:prstGeom prst="rect">
              <a:avLst/>
            </a:prstGeom>
          </p:spPr>
        </p:pic>
      </p:grpSp>
      <p:grpSp>
        <p:nvGrpSpPr>
          <p:cNvPr id="91" name="Group 90">
            <a:extLst>
              <a:ext uri="{FF2B5EF4-FFF2-40B4-BE49-F238E27FC236}">
                <a16:creationId xmlns:a16="http://schemas.microsoft.com/office/drawing/2014/main" id="{14FF435A-7947-4B47-8E52-943BCB4A85F2}"/>
              </a:ext>
            </a:extLst>
          </p:cNvPr>
          <p:cNvGrpSpPr/>
          <p:nvPr/>
        </p:nvGrpSpPr>
        <p:grpSpPr>
          <a:xfrm>
            <a:off x="9564422" y="3486475"/>
            <a:ext cx="1944903" cy="1530742"/>
            <a:chOff x="9564422" y="3452014"/>
            <a:chExt cx="1944903" cy="1530742"/>
          </a:xfrm>
        </p:grpSpPr>
        <p:grpSp>
          <p:nvGrpSpPr>
            <p:cNvPr id="80" name="Group 79">
              <a:extLst>
                <a:ext uri="{FF2B5EF4-FFF2-40B4-BE49-F238E27FC236}">
                  <a16:creationId xmlns:a16="http://schemas.microsoft.com/office/drawing/2014/main" id="{547DCC2E-1899-4D35-87B9-B4353E7F1BA8}"/>
                </a:ext>
              </a:extLst>
            </p:cNvPr>
            <p:cNvGrpSpPr/>
            <p:nvPr/>
          </p:nvGrpSpPr>
          <p:grpSpPr>
            <a:xfrm>
              <a:off x="9564422" y="3452014"/>
              <a:ext cx="1944903" cy="1530742"/>
              <a:chOff x="1413946" y="1196622"/>
              <a:chExt cx="2266232" cy="1783645"/>
            </a:xfrm>
            <a:solidFill>
              <a:schemeClr val="bg1">
                <a:lumMod val="95000"/>
              </a:schemeClr>
            </a:solidFill>
          </p:grpSpPr>
          <p:sp>
            <p:nvSpPr>
              <p:cNvPr id="77" name="Rectangle 76">
                <a:extLst>
                  <a:ext uri="{FF2B5EF4-FFF2-40B4-BE49-F238E27FC236}">
                    <a16:creationId xmlns:a16="http://schemas.microsoft.com/office/drawing/2014/main" id="{FAD72B2D-D90B-44CB-B37F-58187637D7A4}"/>
                  </a:ext>
                </a:extLst>
              </p:cNvPr>
              <p:cNvSpPr/>
              <p:nvPr/>
            </p:nvSpPr>
            <p:spPr>
              <a:xfrm>
                <a:off x="1413946" y="1196622"/>
                <a:ext cx="2266232" cy="1783645"/>
              </a:xfrm>
              <a:prstGeom prst="rect">
                <a:avLst/>
              </a:prstGeom>
              <a:gr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79" name="TextBox 78">
                <a:extLst>
                  <a:ext uri="{FF2B5EF4-FFF2-40B4-BE49-F238E27FC236}">
                    <a16:creationId xmlns:a16="http://schemas.microsoft.com/office/drawing/2014/main" id="{39A9982B-DAAF-46CA-AF95-23B389F35886}"/>
                  </a:ext>
                </a:extLst>
              </p:cNvPr>
              <p:cNvSpPr txBox="1"/>
              <p:nvPr/>
            </p:nvSpPr>
            <p:spPr>
              <a:xfrm>
                <a:off x="1413946" y="1268176"/>
                <a:ext cx="2266232" cy="394489"/>
              </a:xfrm>
              <a:prstGeom prst="rect">
                <a:avLst/>
              </a:prstGeom>
              <a:grpFill/>
            </p:spPr>
            <p:txBody>
              <a:bodyPr wrap="square">
                <a:spAutoFit/>
              </a:bodyPr>
              <a:lstStyle/>
              <a:p>
                <a:pPr algn="ctr"/>
                <a:r>
                  <a:rPr lang="en-US" sz="1600" b="1">
                    <a:solidFill>
                      <a:srgbClr val="2B63A9"/>
                    </a:solidFill>
                  </a:rPr>
                  <a:t>Object detection</a:t>
                </a:r>
              </a:p>
            </p:txBody>
          </p:sp>
        </p:grpSp>
        <p:pic>
          <p:nvPicPr>
            <p:cNvPr id="86" name="Picture 85" descr="A picture containing light, sitting, traffic, building&#10;&#10;Description automatically generated">
              <a:extLst>
                <a:ext uri="{FF2B5EF4-FFF2-40B4-BE49-F238E27FC236}">
                  <a16:creationId xmlns:a16="http://schemas.microsoft.com/office/drawing/2014/main" id="{160C86EA-178A-4FE0-AD6D-3194FAA1A76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764471" y="4002271"/>
              <a:ext cx="1544377" cy="802425"/>
            </a:xfrm>
            <a:prstGeom prst="rect">
              <a:avLst/>
            </a:prstGeom>
          </p:spPr>
        </p:pic>
      </p:grpSp>
      <p:grpSp>
        <p:nvGrpSpPr>
          <p:cNvPr id="6" name="Group 5">
            <a:extLst>
              <a:ext uri="{FF2B5EF4-FFF2-40B4-BE49-F238E27FC236}">
                <a16:creationId xmlns:a16="http://schemas.microsoft.com/office/drawing/2014/main" id="{B6DC8D6B-7B96-4680-96F4-F517AB7EAB34}"/>
              </a:ext>
            </a:extLst>
          </p:cNvPr>
          <p:cNvGrpSpPr/>
          <p:nvPr/>
        </p:nvGrpSpPr>
        <p:grpSpPr>
          <a:xfrm>
            <a:off x="3180376" y="3452014"/>
            <a:ext cx="1944903" cy="1530742"/>
            <a:chOff x="3180376" y="3452014"/>
            <a:chExt cx="1944903" cy="1530742"/>
          </a:xfrm>
        </p:grpSpPr>
        <p:grpSp>
          <p:nvGrpSpPr>
            <p:cNvPr id="43" name="Group 42">
              <a:extLst>
                <a:ext uri="{FF2B5EF4-FFF2-40B4-BE49-F238E27FC236}">
                  <a16:creationId xmlns:a16="http://schemas.microsoft.com/office/drawing/2014/main" id="{AC82C0BB-2B41-4D11-97E2-8B0884DC7D77}"/>
                </a:ext>
              </a:extLst>
            </p:cNvPr>
            <p:cNvGrpSpPr/>
            <p:nvPr/>
          </p:nvGrpSpPr>
          <p:grpSpPr>
            <a:xfrm>
              <a:off x="3180376" y="3452014"/>
              <a:ext cx="1944903" cy="1530742"/>
              <a:chOff x="1413946" y="1196622"/>
              <a:chExt cx="2266232" cy="1783645"/>
            </a:xfrm>
          </p:grpSpPr>
          <p:sp>
            <p:nvSpPr>
              <p:cNvPr id="40" name="Rectangle 39">
                <a:extLst>
                  <a:ext uri="{FF2B5EF4-FFF2-40B4-BE49-F238E27FC236}">
                    <a16:creationId xmlns:a16="http://schemas.microsoft.com/office/drawing/2014/main" id="{81D164B8-3E51-4640-9AC6-963D45E16449}"/>
                  </a:ext>
                </a:extLst>
              </p:cNvPr>
              <p:cNvSpPr/>
              <p:nvPr/>
            </p:nvSpPr>
            <p:spPr>
              <a:xfrm>
                <a:off x="1413946" y="1196622"/>
                <a:ext cx="2266232" cy="1783645"/>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42" name="TextBox 41">
                <a:extLst>
                  <a:ext uri="{FF2B5EF4-FFF2-40B4-BE49-F238E27FC236}">
                    <a16:creationId xmlns:a16="http://schemas.microsoft.com/office/drawing/2014/main" id="{B323CE44-AA7D-4F3A-835C-5517272BA2E2}"/>
                  </a:ext>
                </a:extLst>
              </p:cNvPr>
              <p:cNvSpPr txBox="1"/>
              <p:nvPr/>
            </p:nvSpPr>
            <p:spPr>
              <a:xfrm>
                <a:off x="1413946" y="1268176"/>
                <a:ext cx="2266232" cy="394489"/>
              </a:xfrm>
              <a:prstGeom prst="rect">
                <a:avLst/>
              </a:prstGeom>
              <a:noFill/>
            </p:spPr>
            <p:txBody>
              <a:bodyPr wrap="square">
                <a:spAutoFit/>
              </a:bodyPr>
              <a:lstStyle/>
              <a:p>
                <a:pPr algn="ctr"/>
                <a:r>
                  <a:rPr lang="en-US" sz="1600" b="1">
                    <a:solidFill>
                      <a:srgbClr val="2B63A9"/>
                    </a:solidFill>
                  </a:rPr>
                  <a:t>Clustering</a:t>
                </a:r>
              </a:p>
            </p:txBody>
          </p:sp>
        </p:grpSp>
        <p:pic>
          <p:nvPicPr>
            <p:cNvPr id="88" name="Picture 87" descr="A picture containing clock&#10;&#10;Description automatically generated">
              <a:extLst>
                <a:ext uri="{FF2B5EF4-FFF2-40B4-BE49-F238E27FC236}">
                  <a16:creationId xmlns:a16="http://schemas.microsoft.com/office/drawing/2014/main" id="{D8D91A26-219B-4F1A-9034-BB14F2F9E4F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336155" y="3954692"/>
              <a:ext cx="1586718" cy="767469"/>
            </a:xfrm>
            <a:prstGeom prst="rect">
              <a:avLst/>
            </a:prstGeom>
          </p:spPr>
        </p:pic>
      </p:grpSp>
      <p:grpSp>
        <p:nvGrpSpPr>
          <p:cNvPr id="10" name="Group 9">
            <a:extLst>
              <a:ext uri="{FF2B5EF4-FFF2-40B4-BE49-F238E27FC236}">
                <a16:creationId xmlns:a16="http://schemas.microsoft.com/office/drawing/2014/main" id="{75A0A962-6A65-4BDE-952C-C5469FEA45AB}"/>
              </a:ext>
            </a:extLst>
          </p:cNvPr>
          <p:cNvGrpSpPr/>
          <p:nvPr/>
        </p:nvGrpSpPr>
        <p:grpSpPr>
          <a:xfrm>
            <a:off x="5342866" y="3441309"/>
            <a:ext cx="1944903" cy="1530742"/>
            <a:chOff x="5342866" y="3441309"/>
            <a:chExt cx="1944903" cy="1530742"/>
          </a:xfrm>
        </p:grpSpPr>
        <p:grpSp>
          <p:nvGrpSpPr>
            <p:cNvPr id="53" name="Group 52">
              <a:extLst>
                <a:ext uri="{FF2B5EF4-FFF2-40B4-BE49-F238E27FC236}">
                  <a16:creationId xmlns:a16="http://schemas.microsoft.com/office/drawing/2014/main" id="{60AE9988-316B-4951-9F7B-CA29BB301D4E}"/>
                </a:ext>
              </a:extLst>
            </p:cNvPr>
            <p:cNvGrpSpPr/>
            <p:nvPr/>
          </p:nvGrpSpPr>
          <p:grpSpPr>
            <a:xfrm>
              <a:off x="5342866" y="3441309"/>
              <a:ext cx="1944903" cy="1530742"/>
              <a:chOff x="1413946" y="1196622"/>
              <a:chExt cx="2266232" cy="1783645"/>
            </a:xfrm>
          </p:grpSpPr>
          <p:sp>
            <p:nvSpPr>
              <p:cNvPr id="50" name="Rectangle 49">
                <a:extLst>
                  <a:ext uri="{FF2B5EF4-FFF2-40B4-BE49-F238E27FC236}">
                    <a16:creationId xmlns:a16="http://schemas.microsoft.com/office/drawing/2014/main" id="{5F373E9A-8ECF-44CA-AA15-AC10DC68EACB}"/>
                  </a:ext>
                </a:extLst>
              </p:cNvPr>
              <p:cNvSpPr/>
              <p:nvPr/>
            </p:nvSpPr>
            <p:spPr>
              <a:xfrm>
                <a:off x="1413946" y="1196622"/>
                <a:ext cx="2266232" cy="1783645"/>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52" name="TextBox 51">
                <a:extLst>
                  <a:ext uri="{FF2B5EF4-FFF2-40B4-BE49-F238E27FC236}">
                    <a16:creationId xmlns:a16="http://schemas.microsoft.com/office/drawing/2014/main" id="{C17D02F7-6429-489B-AF24-E8589F91D32F}"/>
                  </a:ext>
                </a:extLst>
              </p:cNvPr>
              <p:cNvSpPr txBox="1"/>
              <p:nvPr/>
            </p:nvSpPr>
            <p:spPr>
              <a:xfrm>
                <a:off x="1413946" y="1268176"/>
                <a:ext cx="2266232" cy="394489"/>
              </a:xfrm>
              <a:prstGeom prst="rect">
                <a:avLst/>
              </a:prstGeom>
              <a:noFill/>
            </p:spPr>
            <p:txBody>
              <a:bodyPr wrap="square">
                <a:spAutoFit/>
              </a:bodyPr>
              <a:lstStyle/>
              <a:p>
                <a:pPr algn="ctr"/>
                <a:r>
                  <a:rPr lang="en-US" sz="1600" b="1">
                    <a:solidFill>
                      <a:srgbClr val="2B63A9"/>
                    </a:solidFill>
                  </a:rPr>
                  <a:t>Recommendation</a:t>
                </a:r>
              </a:p>
            </p:txBody>
          </p:sp>
        </p:grpSp>
        <p:pic>
          <p:nvPicPr>
            <p:cNvPr id="90" name="Picture 89" descr="A picture containing object, table, clock&#10;&#10;Description automatically generated">
              <a:extLst>
                <a:ext uri="{FF2B5EF4-FFF2-40B4-BE49-F238E27FC236}">
                  <a16:creationId xmlns:a16="http://schemas.microsoft.com/office/drawing/2014/main" id="{6EC6BAEE-81D2-42F9-ACCC-BEF616026175}"/>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580693" y="3967787"/>
              <a:ext cx="1469247" cy="794593"/>
            </a:xfrm>
            <a:prstGeom prst="rect">
              <a:avLst/>
            </a:prstGeom>
          </p:spPr>
        </p:pic>
      </p:grpSp>
      <p:grpSp>
        <p:nvGrpSpPr>
          <p:cNvPr id="4" name="Group 3">
            <a:extLst>
              <a:ext uri="{FF2B5EF4-FFF2-40B4-BE49-F238E27FC236}">
                <a16:creationId xmlns:a16="http://schemas.microsoft.com/office/drawing/2014/main" id="{B4547BF2-0542-40C7-8395-AC3141C5D2E1}"/>
              </a:ext>
            </a:extLst>
          </p:cNvPr>
          <p:cNvGrpSpPr/>
          <p:nvPr/>
        </p:nvGrpSpPr>
        <p:grpSpPr>
          <a:xfrm>
            <a:off x="1010335" y="3452014"/>
            <a:ext cx="1944903" cy="1530742"/>
            <a:chOff x="1010335" y="3452014"/>
            <a:chExt cx="1944903" cy="1530742"/>
          </a:xfrm>
        </p:grpSpPr>
        <p:grpSp>
          <p:nvGrpSpPr>
            <p:cNvPr id="38" name="Group 37">
              <a:extLst>
                <a:ext uri="{FF2B5EF4-FFF2-40B4-BE49-F238E27FC236}">
                  <a16:creationId xmlns:a16="http://schemas.microsoft.com/office/drawing/2014/main" id="{1CFF27EF-980B-48BF-81F0-B124E37FB5ED}"/>
                </a:ext>
              </a:extLst>
            </p:cNvPr>
            <p:cNvGrpSpPr/>
            <p:nvPr/>
          </p:nvGrpSpPr>
          <p:grpSpPr>
            <a:xfrm>
              <a:off x="1010335" y="3452014"/>
              <a:ext cx="1944903" cy="1530742"/>
              <a:chOff x="1413946" y="1196622"/>
              <a:chExt cx="2266232" cy="1783645"/>
            </a:xfrm>
          </p:grpSpPr>
          <p:sp>
            <p:nvSpPr>
              <p:cNvPr id="35" name="Rectangle 34">
                <a:extLst>
                  <a:ext uri="{FF2B5EF4-FFF2-40B4-BE49-F238E27FC236}">
                    <a16:creationId xmlns:a16="http://schemas.microsoft.com/office/drawing/2014/main" id="{F7D76853-D2C1-4037-B346-F695C27B630D}"/>
                  </a:ext>
                </a:extLst>
              </p:cNvPr>
              <p:cNvSpPr/>
              <p:nvPr/>
            </p:nvSpPr>
            <p:spPr>
              <a:xfrm>
                <a:off x="1413946" y="1196622"/>
                <a:ext cx="2266232" cy="1783645"/>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37" name="TextBox 36">
                <a:extLst>
                  <a:ext uri="{FF2B5EF4-FFF2-40B4-BE49-F238E27FC236}">
                    <a16:creationId xmlns:a16="http://schemas.microsoft.com/office/drawing/2014/main" id="{478B678D-852E-40B6-B1DE-9CB35F587952}"/>
                  </a:ext>
                </a:extLst>
              </p:cNvPr>
              <p:cNvSpPr txBox="1"/>
              <p:nvPr/>
            </p:nvSpPr>
            <p:spPr>
              <a:xfrm>
                <a:off x="1413946" y="1268176"/>
                <a:ext cx="2266232" cy="394489"/>
              </a:xfrm>
              <a:prstGeom prst="rect">
                <a:avLst/>
              </a:prstGeom>
              <a:noFill/>
            </p:spPr>
            <p:txBody>
              <a:bodyPr wrap="square">
                <a:spAutoFit/>
              </a:bodyPr>
              <a:lstStyle/>
              <a:p>
                <a:pPr algn="ctr"/>
                <a:r>
                  <a:rPr lang="en-US" sz="1600" b="1">
                    <a:solidFill>
                      <a:srgbClr val="2B63A9"/>
                    </a:solidFill>
                  </a:rPr>
                  <a:t>Ranking</a:t>
                </a:r>
              </a:p>
            </p:txBody>
          </p:sp>
        </p:grpSp>
        <p:pic>
          <p:nvPicPr>
            <p:cNvPr id="94" name="Graphic 93" descr="Priorities">
              <a:extLst>
                <a:ext uri="{FF2B5EF4-FFF2-40B4-BE49-F238E27FC236}">
                  <a16:creationId xmlns:a16="http://schemas.microsoft.com/office/drawing/2014/main" id="{2C4E5F59-083C-40E1-91C1-F14912C7BFEE}"/>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424350" y="3863252"/>
              <a:ext cx="914400" cy="914400"/>
            </a:xfrm>
            <a:prstGeom prst="rect">
              <a:avLst/>
            </a:prstGeom>
          </p:spPr>
        </p:pic>
      </p:grpSp>
    </p:spTree>
    <p:extLst>
      <p:ext uri="{BB962C8B-B14F-4D97-AF65-F5344CB8AC3E}">
        <p14:creationId xmlns:p14="http://schemas.microsoft.com/office/powerpoint/2010/main" val="1128559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7810C17-86D2-4FB5-BBFF-6ADF66ACC968}"/>
              </a:ext>
            </a:extLst>
          </p:cNvPr>
          <p:cNvSpPr txBox="1"/>
          <p:nvPr/>
        </p:nvSpPr>
        <p:spPr>
          <a:xfrm>
            <a:off x="548889" y="6481683"/>
            <a:ext cx="1730115" cy="369332"/>
          </a:xfrm>
          <a:prstGeom prst="rect">
            <a:avLst/>
          </a:prstGeom>
          <a:noFill/>
        </p:spPr>
        <p:txBody>
          <a:bodyPr wrap="square" rtlCol="0">
            <a:spAutoFit/>
          </a:bodyPr>
          <a:lstStyle/>
          <a:p>
            <a:pPr algn="ctr"/>
            <a:r>
              <a:rPr lang="en-US" b="1">
                <a:solidFill>
                  <a:schemeClr val="bg1"/>
                </a:solidFill>
              </a:rPr>
              <a:t>Phase 1.1</a:t>
            </a:r>
          </a:p>
        </p:txBody>
      </p:sp>
      <p:sp>
        <p:nvSpPr>
          <p:cNvPr id="8" name="Title 1">
            <a:extLst>
              <a:ext uri="{FF2B5EF4-FFF2-40B4-BE49-F238E27FC236}">
                <a16:creationId xmlns:a16="http://schemas.microsoft.com/office/drawing/2014/main" id="{62369F2C-0847-4019-A70C-8DD5478C60A5}"/>
              </a:ext>
            </a:extLst>
          </p:cNvPr>
          <p:cNvSpPr txBox="1">
            <a:spLocks/>
          </p:cNvSpPr>
          <p:nvPr/>
        </p:nvSpPr>
        <p:spPr>
          <a:xfrm>
            <a:off x="0" y="78726"/>
            <a:ext cx="12192000" cy="80242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solidFill>
                  <a:schemeClr val="bg1"/>
                </a:solidFill>
              </a:rPr>
              <a:t>Integration with other ML tech @ Microsoft</a:t>
            </a:r>
          </a:p>
        </p:txBody>
      </p:sp>
      <p:grpSp>
        <p:nvGrpSpPr>
          <p:cNvPr id="4" name="Group 3">
            <a:extLst>
              <a:ext uri="{FF2B5EF4-FFF2-40B4-BE49-F238E27FC236}">
                <a16:creationId xmlns:a16="http://schemas.microsoft.com/office/drawing/2014/main" id="{5C0F1E1A-1CD9-4F0F-9D13-AD2B6317D872}"/>
              </a:ext>
            </a:extLst>
          </p:cNvPr>
          <p:cNvGrpSpPr/>
          <p:nvPr/>
        </p:nvGrpSpPr>
        <p:grpSpPr>
          <a:xfrm>
            <a:off x="2076119" y="2917773"/>
            <a:ext cx="2169297" cy="1735060"/>
            <a:chOff x="1562100" y="1218366"/>
            <a:chExt cx="2501900" cy="2001084"/>
          </a:xfrm>
        </p:grpSpPr>
        <p:sp>
          <p:nvSpPr>
            <p:cNvPr id="9" name="Rectangle 8">
              <a:extLst>
                <a:ext uri="{FF2B5EF4-FFF2-40B4-BE49-F238E27FC236}">
                  <a16:creationId xmlns:a16="http://schemas.microsoft.com/office/drawing/2014/main" id="{403171CA-3204-4A83-A79E-5BAD37ACEB7D}"/>
                </a:ext>
              </a:extLst>
            </p:cNvPr>
            <p:cNvSpPr/>
            <p:nvPr/>
          </p:nvSpPr>
          <p:spPr>
            <a:xfrm>
              <a:off x="1562100" y="1403350"/>
              <a:ext cx="2501900" cy="1816100"/>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2" descr="Announcing the Cognitive Services White Glove Program for All ...">
              <a:extLst>
                <a:ext uri="{FF2B5EF4-FFF2-40B4-BE49-F238E27FC236}">
                  <a16:creationId xmlns:a16="http://schemas.microsoft.com/office/drawing/2014/main" id="{5A71E8F7-6872-41C1-83C1-243A7E964E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55800" y="1218366"/>
              <a:ext cx="1714500" cy="1714500"/>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1">
              <a:extLst>
                <a:ext uri="{FF2B5EF4-FFF2-40B4-BE49-F238E27FC236}">
                  <a16:creationId xmlns:a16="http://schemas.microsoft.com/office/drawing/2014/main" id="{063313A9-72CF-45A8-B7BB-9E086712A04C}"/>
                </a:ext>
              </a:extLst>
            </p:cNvPr>
            <p:cNvSpPr txBox="1">
              <a:spLocks/>
            </p:cNvSpPr>
            <p:nvPr/>
          </p:nvSpPr>
          <p:spPr>
            <a:xfrm>
              <a:off x="1562100" y="2711355"/>
              <a:ext cx="2501900" cy="443021"/>
            </a:xfrm>
            <a:prstGeom prst="rect">
              <a:avLst/>
            </a:prstGeom>
          </p:spPr>
          <p:txBody>
            <a:bodyPr vert="horz" lIns="91440" tIns="45720" rIns="91440" bIns="45720" rtlCol="0" anchor="t">
              <a:normAutofit fontScale="5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i="1">
                  <a:solidFill>
                    <a:srgbClr val="0079D6"/>
                  </a:solidFill>
                </a:rPr>
                <a:t>Azure Cognitive Services</a:t>
              </a:r>
            </a:p>
            <a:p>
              <a:pPr algn="ctr"/>
              <a:r>
                <a:rPr lang="en-US" sz="2400" i="1">
                  <a:solidFill>
                    <a:srgbClr val="0079D6"/>
                  </a:solidFill>
                </a:rPr>
                <a:t>(Custom Vision)</a:t>
              </a:r>
            </a:p>
          </p:txBody>
        </p:sp>
      </p:grpSp>
      <p:sp>
        <p:nvSpPr>
          <p:cNvPr id="12" name="Rectangle 11">
            <a:extLst>
              <a:ext uri="{FF2B5EF4-FFF2-40B4-BE49-F238E27FC236}">
                <a16:creationId xmlns:a16="http://schemas.microsoft.com/office/drawing/2014/main" id="{3EDE9D12-25DD-460C-A0C8-6ECB9A06D955}"/>
              </a:ext>
            </a:extLst>
          </p:cNvPr>
          <p:cNvSpPr/>
          <p:nvPr/>
        </p:nvSpPr>
        <p:spPr>
          <a:xfrm>
            <a:off x="2080376" y="2110212"/>
            <a:ext cx="2165040" cy="892552"/>
          </a:xfrm>
          <a:prstGeom prst="rect">
            <a:avLst/>
          </a:prstGeom>
        </p:spPr>
        <p:txBody>
          <a:bodyPr wrap="square">
            <a:spAutoFit/>
          </a:bodyPr>
          <a:lstStyle/>
          <a:p>
            <a:pPr algn="ctr"/>
            <a:r>
              <a:rPr lang="en-US" sz="2000">
                <a:solidFill>
                  <a:schemeClr val="bg1"/>
                </a:solidFill>
              </a:rPr>
              <a:t>Train</a:t>
            </a:r>
          </a:p>
          <a:p>
            <a:pPr algn="ctr"/>
            <a:r>
              <a:rPr lang="en-US" sz="1600">
                <a:solidFill>
                  <a:schemeClr val="bg1"/>
                </a:solidFill>
              </a:rPr>
              <a:t>Image classification or object detection</a:t>
            </a:r>
          </a:p>
        </p:txBody>
      </p:sp>
      <p:cxnSp>
        <p:nvCxnSpPr>
          <p:cNvPr id="14" name="Straight Arrow Connector 13">
            <a:extLst>
              <a:ext uri="{FF2B5EF4-FFF2-40B4-BE49-F238E27FC236}">
                <a16:creationId xmlns:a16="http://schemas.microsoft.com/office/drawing/2014/main" id="{32E3AA23-7DB9-4C4F-BA93-372E91614FB5}"/>
              </a:ext>
            </a:extLst>
          </p:cNvPr>
          <p:cNvCxnSpPr>
            <a:stCxn id="9" idx="3"/>
          </p:cNvCxnSpPr>
          <p:nvPr/>
        </p:nvCxnSpPr>
        <p:spPr>
          <a:xfrm>
            <a:off x="4245416" y="3865499"/>
            <a:ext cx="1059752" cy="6284"/>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28" name="Group 27">
            <a:extLst>
              <a:ext uri="{FF2B5EF4-FFF2-40B4-BE49-F238E27FC236}">
                <a16:creationId xmlns:a16="http://schemas.microsoft.com/office/drawing/2014/main" id="{E43412B4-DA86-47EE-B899-8536CA44FA6B}"/>
              </a:ext>
            </a:extLst>
          </p:cNvPr>
          <p:cNvGrpSpPr/>
          <p:nvPr/>
        </p:nvGrpSpPr>
        <p:grpSpPr>
          <a:xfrm>
            <a:off x="8516306" y="3078165"/>
            <a:ext cx="2169297" cy="1574668"/>
            <a:chOff x="8427308" y="2287333"/>
            <a:chExt cx="2169297" cy="1574668"/>
          </a:xfrm>
          <a:effectLst>
            <a:outerShdw blurRad="50800" dist="38100" dir="2700000" algn="tl" rotWithShape="0">
              <a:prstClr val="black">
                <a:alpha val="40000"/>
              </a:prstClr>
            </a:outerShdw>
          </a:effectLst>
        </p:grpSpPr>
        <p:sp>
          <p:nvSpPr>
            <p:cNvPr id="16" name="Rectangle 15">
              <a:extLst>
                <a:ext uri="{FF2B5EF4-FFF2-40B4-BE49-F238E27FC236}">
                  <a16:creationId xmlns:a16="http://schemas.microsoft.com/office/drawing/2014/main" id="{946C6F31-3EC4-4362-A02E-966935BEA948}"/>
                </a:ext>
              </a:extLst>
            </p:cNvPr>
            <p:cNvSpPr/>
            <p:nvPr/>
          </p:nvSpPr>
          <p:spPr>
            <a:xfrm>
              <a:off x="8427308" y="2287333"/>
              <a:ext cx="2169297" cy="15746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ML.NET - Wikipedia">
              <a:extLst>
                <a:ext uri="{FF2B5EF4-FFF2-40B4-BE49-F238E27FC236}">
                  <a16:creationId xmlns:a16="http://schemas.microsoft.com/office/drawing/2014/main" id="{64790DA4-82A8-4B20-A176-FDB3EFBB4E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90600" y="2447025"/>
              <a:ext cx="1242713" cy="1242713"/>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25" name="Straight Arrow Connector 24">
            <a:extLst>
              <a:ext uri="{FF2B5EF4-FFF2-40B4-BE49-F238E27FC236}">
                <a16:creationId xmlns:a16="http://schemas.microsoft.com/office/drawing/2014/main" id="{6E318A48-9ECD-4D15-A162-1A16213C3FE7}"/>
              </a:ext>
            </a:extLst>
          </p:cNvPr>
          <p:cNvCxnSpPr>
            <a:cxnSpLocks/>
          </p:cNvCxnSpPr>
          <p:nvPr/>
        </p:nvCxnSpPr>
        <p:spPr>
          <a:xfrm>
            <a:off x="7456554" y="3859215"/>
            <a:ext cx="1059752" cy="6284"/>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873B6FE0-506C-44F6-A576-9A4963BA18D1}"/>
              </a:ext>
            </a:extLst>
          </p:cNvPr>
          <p:cNvSpPr/>
          <p:nvPr/>
        </p:nvSpPr>
        <p:spPr>
          <a:xfrm>
            <a:off x="8516306" y="2094569"/>
            <a:ext cx="2165040" cy="892552"/>
          </a:xfrm>
          <a:prstGeom prst="rect">
            <a:avLst/>
          </a:prstGeom>
        </p:spPr>
        <p:txBody>
          <a:bodyPr wrap="square">
            <a:spAutoFit/>
          </a:bodyPr>
          <a:lstStyle/>
          <a:p>
            <a:pPr algn="ctr"/>
            <a:r>
              <a:rPr lang="en-US" sz="2000">
                <a:solidFill>
                  <a:schemeClr val="bg1"/>
                </a:solidFill>
              </a:rPr>
              <a:t>Consume</a:t>
            </a:r>
          </a:p>
          <a:p>
            <a:pPr algn="ctr"/>
            <a:r>
              <a:rPr lang="en-US" sz="1600">
                <a:solidFill>
                  <a:schemeClr val="bg1"/>
                </a:solidFill>
              </a:rPr>
              <a:t>In .NET app using ML.NET</a:t>
            </a:r>
          </a:p>
        </p:txBody>
      </p:sp>
      <p:grpSp>
        <p:nvGrpSpPr>
          <p:cNvPr id="31" name="Group 30">
            <a:extLst>
              <a:ext uri="{FF2B5EF4-FFF2-40B4-BE49-F238E27FC236}">
                <a16:creationId xmlns:a16="http://schemas.microsoft.com/office/drawing/2014/main" id="{482DD17A-B0B3-457D-952F-A48AFA6DFD7C}"/>
              </a:ext>
            </a:extLst>
          </p:cNvPr>
          <p:cNvGrpSpPr/>
          <p:nvPr/>
        </p:nvGrpSpPr>
        <p:grpSpPr>
          <a:xfrm>
            <a:off x="5305168" y="2088442"/>
            <a:ext cx="2169297" cy="2564391"/>
            <a:chOff x="5305168" y="2088442"/>
            <a:chExt cx="2169297" cy="2564391"/>
          </a:xfrm>
        </p:grpSpPr>
        <p:sp>
          <p:nvSpPr>
            <p:cNvPr id="22" name="Rectangle 21">
              <a:extLst>
                <a:ext uri="{FF2B5EF4-FFF2-40B4-BE49-F238E27FC236}">
                  <a16:creationId xmlns:a16="http://schemas.microsoft.com/office/drawing/2014/main" id="{5E4D240C-6771-4259-A35B-0232E0B8B1DA}"/>
                </a:ext>
              </a:extLst>
            </p:cNvPr>
            <p:cNvSpPr/>
            <p:nvPr/>
          </p:nvSpPr>
          <p:spPr>
            <a:xfrm>
              <a:off x="5305168" y="3078165"/>
              <a:ext cx="2169297" cy="157466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8A5CE10A-DCFF-4A94-9FE2-2C8BEE56F43C}"/>
                </a:ext>
              </a:extLst>
            </p:cNvPr>
            <p:cNvSpPr/>
            <p:nvPr/>
          </p:nvSpPr>
          <p:spPr>
            <a:xfrm>
              <a:off x="5305168" y="2088442"/>
              <a:ext cx="2165040" cy="646331"/>
            </a:xfrm>
            <a:prstGeom prst="rect">
              <a:avLst/>
            </a:prstGeom>
          </p:spPr>
          <p:txBody>
            <a:bodyPr wrap="square">
              <a:spAutoFit/>
            </a:bodyPr>
            <a:lstStyle/>
            <a:p>
              <a:pPr algn="ctr"/>
              <a:r>
                <a:rPr lang="en-US" sz="2000">
                  <a:solidFill>
                    <a:schemeClr val="bg1"/>
                  </a:solidFill>
                </a:rPr>
                <a:t>Export</a:t>
              </a:r>
            </a:p>
            <a:p>
              <a:pPr algn="ctr"/>
              <a:r>
                <a:rPr lang="en-US" sz="1600">
                  <a:solidFill>
                    <a:schemeClr val="bg1"/>
                  </a:solidFill>
                </a:rPr>
                <a:t>To ONNX</a:t>
              </a:r>
            </a:p>
          </p:txBody>
        </p:sp>
        <p:pic>
          <p:nvPicPr>
            <p:cNvPr id="2052" name="Picture 4">
              <a:extLst>
                <a:ext uri="{FF2B5EF4-FFF2-40B4-BE49-F238E27FC236}">
                  <a16:creationId xmlns:a16="http://schemas.microsoft.com/office/drawing/2014/main" id="{3A9076EB-D0D4-423D-9250-F6D92E55FF7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40842" y="3638983"/>
              <a:ext cx="1711920" cy="440463"/>
            </a:xfrm>
            <a:prstGeom prst="rect">
              <a:avLst/>
            </a:prstGeom>
            <a:noFill/>
            <a:extLst>
              <a:ext uri="{909E8E84-426E-40DD-AFC4-6F175D3DCCD1}">
                <a14:hiddenFill xmlns:a14="http://schemas.microsoft.com/office/drawing/2010/main">
                  <a:solidFill>
                    <a:srgbClr val="FFFFFF"/>
                  </a:solidFill>
                </a14:hiddenFill>
              </a:ext>
            </a:extLst>
          </p:spPr>
        </p:pic>
      </p:grpSp>
      <p:sp>
        <p:nvSpPr>
          <p:cNvPr id="29" name="Title 1">
            <a:extLst>
              <a:ext uri="{FF2B5EF4-FFF2-40B4-BE49-F238E27FC236}">
                <a16:creationId xmlns:a16="http://schemas.microsoft.com/office/drawing/2014/main" id="{D35C499D-7E13-4154-A260-694243D363DA}"/>
              </a:ext>
            </a:extLst>
          </p:cNvPr>
          <p:cNvSpPr txBox="1">
            <a:spLocks/>
          </p:cNvSpPr>
          <p:nvPr/>
        </p:nvSpPr>
        <p:spPr>
          <a:xfrm>
            <a:off x="0" y="655529"/>
            <a:ext cx="12192000" cy="443021"/>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i="1">
                <a:solidFill>
                  <a:schemeClr val="bg1"/>
                </a:solidFill>
              </a:rPr>
              <a:t>Azure Cognitive Services – Custom Vision</a:t>
            </a:r>
          </a:p>
        </p:txBody>
      </p:sp>
    </p:spTree>
    <p:extLst>
      <p:ext uri="{BB962C8B-B14F-4D97-AF65-F5344CB8AC3E}">
        <p14:creationId xmlns:p14="http://schemas.microsoft.com/office/powerpoint/2010/main" val="2057644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30" grpId="0"/>
    </p:bldLst>
  </p:timing>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7810C17-86D2-4FB5-BBFF-6ADF66ACC968}"/>
              </a:ext>
            </a:extLst>
          </p:cNvPr>
          <p:cNvSpPr txBox="1"/>
          <p:nvPr/>
        </p:nvSpPr>
        <p:spPr>
          <a:xfrm>
            <a:off x="548889" y="6481683"/>
            <a:ext cx="1730115" cy="369332"/>
          </a:xfrm>
          <a:prstGeom prst="rect">
            <a:avLst/>
          </a:prstGeom>
          <a:noFill/>
        </p:spPr>
        <p:txBody>
          <a:bodyPr wrap="square" rtlCol="0">
            <a:spAutoFit/>
          </a:bodyPr>
          <a:lstStyle/>
          <a:p>
            <a:pPr algn="ctr"/>
            <a:r>
              <a:rPr lang="en-US" b="1">
                <a:solidFill>
                  <a:schemeClr val="bg1"/>
                </a:solidFill>
              </a:rPr>
              <a:t>Phase 1.1</a:t>
            </a:r>
          </a:p>
        </p:txBody>
      </p:sp>
      <p:sp>
        <p:nvSpPr>
          <p:cNvPr id="8" name="Title 1">
            <a:extLst>
              <a:ext uri="{FF2B5EF4-FFF2-40B4-BE49-F238E27FC236}">
                <a16:creationId xmlns:a16="http://schemas.microsoft.com/office/drawing/2014/main" id="{62369F2C-0847-4019-A70C-8DD5478C60A5}"/>
              </a:ext>
            </a:extLst>
          </p:cNvPr>
          <p:cNvSpPr txBox="1">
            <a:spLocks/>
          </p:cNvSpPr>
          <p:nvPr/>
        </p:nvSpPr>
        <p:spPr>
          <a:xfrm>
            <a:off x="0" y="78726"/>
            <a:ext cx="12192000" cy="80242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solidFill>
                  <a:schemeClr val="bg1"/>
                </a:solidFill>
              </a:rPr>
              <a:t>Integration with other ML tech @ Microsoft</a:t>
            </a:r>
          </a:p>
        </p:txBody>
      </p:sp>
      <p:sp>
        <p:nvSpPr>
          <p:cNvPr id="12" name="Rectangle 11">
            <a:extLst>
              <a:ext uri="{FF2B5EF4-FFF2-40B4-BE49-F238E27FC236}">
                <a16:creationId xmlns:a16="http://schemas.microsoft.com/office/drawing/2014/main" id="{3EDE9D12-25DD-460C-A0C8-6ECB9A06D955}"/>
              </a:ext>
            </a:extLst>
          </p:cNvPr>
          <p:cNvSpPr/>
          <p:nvPr/>
        </p:nvSpPr>
        <p:spPr>
          <a:xfrm>
            <a:off x="5287257" y="2110212"/>
            <a:ext cx="2165040" cy="646331"/>
          </a:xfrm>
          <a:prstGeom prst="rect">
            <a:avLst/>
          </a:prstGeom>
        </p:spPr>
        <p:txBody>
          <a:bodyPr wrap="square">
            <a:spAutoFit/>
          </a:bodyPr>
          <a:lstStyle/>
          <a:p>
            <a:pPr algn="ctr"/>
            <a:r>
              <a:rPr lang="en-US" sz="2000">
                <a:solidFill>
                  <a:schemeClr val="bg1"/>
                </a:solidFill>
              </a:rPr>
              <a:t>Train</a:t>
            </a:r>
          </a:p>
          <a:p>
            <a:pPr algn="ctr"/>
            <a:r>
              <a:rPr lang="en-US" sz="1600">
                <a:solidFill>
                  <a:schemeClr val="bg1"/>
                </a:solidFill>
              </a:rPr>
              <a:t>Using Azure AutoML</a:t>
            </a:r>
          </a:p>
        </p:txBody>
      </p:sp>
      <p:cxnSp>
        <p:nvCxnSpPr>
          <p:cNvPr id="14" name="Straight Arrow Connector 13">
            <a:extLst>
              <a:ext uri="{FF2B5EF4-FFF2-40B4-BE49-F238E27FC236}">
                <a16:creationId xmlns:a16="http://schemas.microsoft.com/office/drawing/2014/main" id="{32E3AA23-7DB9-4C4F-BA93-372E91614FB5}"/>
              </a:ext>
            </a:extLst>
          </p:cNvPr>
          <p:cNvCxnSpPr>
            <a:cxnSpLocks/>
          </p:cNvCxnSpPr>
          <p:nvPr/>
        </p:nvCxnSpPr>
        <p:spPr>
          <a:xfrm>
            <a:off x="4218990" y="3859213"/>
            <a:ext cx="1059752" cy="6284"/>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28" name="Group 27">
            <a:extLst>
              <a:ext uri="{FF2B5EF4-FFF2-40B4-BE49-F238E27FC236}">
                <a16:creationId xmlns:a16="http://schemas.microsoft.com/office/drawing/2014/main" id="{E43412B4-DA86-47EE-B899-8536CA44FA6B}"/>
              </a:ext>
            </a:extLst>
          </p:cNvPr>
          <p:cNvGrpSpPr/>
          <p:nvPr/>
        </p:nvGrpSpPr>
        <p:grpSpPr>
          <a:xfrm>
            <a:off x="8516306" y="3078165"/>
            <a:ext cx="2169297" cy="1574668"/>
            <a:chOff x="8427308" y="2287333"/>
            <a:chExt cx="2169297" cy="1574668"/>
          </a:xfrm>
          <a:effectLst>
            <a:outerShdw blurRad="50800" dist="38100" dir="2700000" algn="tl" rotWithShape="0">
              <a:prstClr val="black">
                <a:alpha val="40000"/>
              </a:prstClr>
            </a:outerShdw>
          </a:effectLst>
        </p:grpSpPr>
        <p:sp>
          <p:nvSpPr>
            <p:cNvPr id="16" name="Rectangle 15">
              <a:extLst>
                <a:ext uri="{FF2B5EF4-FFF2-40B4-BE49-F238E27FC236}">
                  <a16:creationId xmlns:a16="http://schemas.microsoft.com/office/drawing/2014/main" id="{946C6F31-3EC4-4362-A02E-966935BEA948}"/>
                </a:ext>
              </a:extLst>
            </p:cNvPr>
            <p:cNvSpPr/>
            <p:nvPr/>
          </p:nvSpPr>
          <p:spPr>
            <a:xfrm>
              <a:off x="8427308" y="2287333"/>
              <a:ext cx="2169297" cy="15746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ML.NET - Wikipedia">
              <a:extLst>
                <a:ext uri="{FF2B5EF4-FFF2-40B4-BE49-F238E27FC236}">
                  <a16:creationId xmlns:a16="http://schemas.microsoft.com/office/drawing/2014/main" id="{64790DA4-82A8-4B20-A176-FDB3EFBB4E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90600" y="2447025"/>
              <a:ext cx="1242713" cy="1242713"/>
            </a:xfrm>
            <a:prstGeom prst="rect">
              <a:avLst/>
            </a:prstGeom>
            <a:noFill/>
            <a:extLst>
              <a:ext uri="{909E8E84-426E-40DD-AFC4-6F175D3DCCD1}">
                <a14:hiddenFill xmlns:a14="http://schemas.microsoft.com/office/drawing/2010/main">
                  <a:solidFill>
                    <a:srgbClr val="FFFFFF"/>
                  </a:solidFill>
                </a14:hiddenFill>
              </a:ext>
            </a:extLst>
          </p:spPr>
        </p:pic>
      </p:grpSp>
      <p:sp>
        <p:nvSpPr>
          <p:cNvPr id="26" name="Rectangle 25">
            <a:extLst>
              <a:ext uri="{FF2B5EF4-FFF2-40B4-BE49-F238E27FC236}">
                <a16:creationId xmlns:a16="http://schemas.microsoft.com/office/drawing/2014/main" id="{8A5CE10A-DCFF-4A94-9FE2-2C8BEE56F43C}"/>
              </a:ext>
            </a:extLst>
          </p:cNvPr>
          <p:cNvSpPr/>
          <p:nvPr/>
        </p:nvSpPr>
        <p:spPr>
          <a:xfrm>
            <a:off x="1878227" y="2088442"/>
            <a:ext cx="2503900" cy="892552"/>
          </a:xfrm>
          <a:prstGeom prst="rect">
            <a:avLst/>
          </a:prstGeom>
        </p:spPr>
        <p:txBody>
          <a:bodyPr wrap="square">
            <a:spAutoFit/>
          </a:bodyPr>
          <a:lstStyle/>
          <a:p>
            <a:pPr algn="ctr"/>
            <a:r>
              <a:rPr lang="en-US" sz="2000">
                <a:solidFill>
                  <a:schemeClr val="bg1"/>
                </a:solidFill>
              </a:rPr>
              <a:t>Start in Model Builder</a:t>
            </a:r>
          </a:p>
          <a:p>
            <a:pPr algn="ctr"/>
            <a:r>
              <a:rPr lang="en-US" sz="1600">
                <a:solidFill>
                  <a:schemeClr val="bg1"/>
                </a:solidFill>
              </a:rPr>
              <a:t>Choose Scenario, Training Environment, &amp; Data</a:t>
            </a:r>
          </a:p>
        </p:txBody>
      </p:sp>
      <p:cxnSp>
        <p:nvCxnSpPr>
          <p:cNvPr id="25" name="Straight Arrow Connector 24">
            <a:extLst>
              <a:ext uri="{FF2B5EF4-FFF2-40B4-BE49-F238E27FC236}">
                <a16:creationId xmlns:a16="http://schemas.microsoft.com/office/drawing/2014/main" id="{6E318A48-9ECD-4D15-A162-1A16213C3FE7}"/>
              </a:ext>
            </a:extLst>
          </p:cNvPr>
          <p:cNvCxnSpPr>
            <a:cxnSpLocks/>
          </p:cNvCxnSpPr>
          <p:nvPr/>
        </p:nvCxnSpPr>
        <p:spPr>
          <a:xfrm>
            <a:off x="7456554" y="3859215"/>
            <a:ext cx="1059752" cy="6284"/>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873B6FE0-506C-44F6-A576-9A4963BA18D1}"/>
              </a:ext>
            </a:extLst>
          </p:cNvPr>
          <p:cNvSpPr/>
          <p:nvPr/>
        </p:nvSpPr>
        <p:spPr>
          <a:xfrm>
            <a:off x="8353169" y="2094569"/>
            <a:ext cx="2586680" cy="892552"/>
          </a:xfrm>
          <a:prstGeom prst="rect">
            <a:avLst/>
          </a:prstGeom>
        </p:spPr>
        <p:txBody>
          <a:bodyPr wrap="square">
            <a:spAutoFit/>
          </a:bodyPr>
          <a:lstStyle/>
          <a:p>
            <a:pPr algn="ctr"/>
            <a:r>
              <a:rPr lang="en-US" sz="2000">
                <a:solidFill>
                  <a:schemeClr val="bg1"/>
                </a:solidFill>
              </a:rPr>
              <a:t>Consume</a:t>
            </a:r>
          </a:p>
          <a:p>
            <a:pPr algn="ctr"/>
            <a:r>
              <a:rPr lang="en-US" sz="1600">
                <a:solidFill>
                  <a:schemeClr val="bg1"/>
                </a:solidFill>
              </a:rPr>
              <a:t>In .NET app using Model Builder &amp; ML.NET</a:t>
            </a:r>
          </a:p>
        </p:txBody>
      </p:sp>
      <p:sp>
        <p:nvSpPr>
          <p:cNvPr id="22" name="Rectangle 21">
            <a:extLst>
              <a:ext uri="{FF2B5EF4-FFF2-40B4-BE49-F238E27FC236}">
                <a16:creationId xmlns:a16="http://schemas.microsoft.com/office/drawing/2014/main" id="{5E4D240C-6771-4259-A35B-0232E0B8B1DA}"/>
              </a:ext>
            </a:extLst>
          </p:cNvPr>
          <p:cNvSpPr/>
          <p:nvPr/>
        </p:nvSpPr>
        <p:spPr>
          <a:xfrm>
            <a:off x="2058208" y="3078165"/>
            <a:ext cx="2169297" cy="157466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itle 1">
            <a:extLst>
              <a:ext uri="{FF2B5EF4-FFF2-40B4-BE49-F238E27FC236}">
                <a16:creationId xmlns:a16="http://schemas.microsoft.com/office/drawing/2014/main" id="{D35C499D-7E13-4154-A260-694243D363DA}"/>
              </a:ext>
            </a:extLst>
          </p:cNvPr>
          <p:cNvSpPr txBox="1">
            <a:spLocks/>
          </p:cNvSpPr>
          <p:nvPr/>
        </p:nvSpPr>
        <p:spPr>
          <a:xfrm>
            <a:off x="0" y="655529"/>
            <a:ext cx="12192000" cy="443021"/>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i="1">
                <a:solidFill>
                  <a:schemeClr val="bg1"/>
                </a:solidFill>
              </a:rPr>
              <a:t>Azure Machine Learning</a:t>
            </a:r>
          </a:p>
        </p:txBody>
      </p:sp>
      <p:grpSp>
        <p:nvGrpSpPr>
          <p:cNvPr id="7" name="Group 6">
            <a:extLst>
              <a:ext uri="{FF2B5EF4-FFF2-40B4-BE49-F238E27FC236}">
                <a16:creationId xmlns:a16="http://schemas.microsoft.com/office/drawing/2014/main" id="{3595820F-17BD-4FE6-B248-BFAB67A226E2}"/>
              </a:ext>
            </a:extLst>
          </p:cNvPr>
          <p:cNvGrpSpPr/>
          <p:nvPr/>
        </p:nvGrpSpPr>
        <p:grpSpPr>
          <a:xfrm>
            <a:off x="5283000" y="3078165"/>
            <a:ext cx="2169297" cy="1574668"/>
            <a:chOff x="5283000" y="3078165"/>
            <a:chExt cx="2169297" cy="1574668"/>
          </a:xfrm>
        </p:grpSpPr>
        <p:grpSp>
          <p:nvGrpSpPr>
            <p:cNvPr id="4" name="Group 3">
              <a:extLst>
                <a:ext uri="{FF2B5EF4-FFF2-40B4-BE49-F238E27FC236}">
                  <a16:creationId xmlns:a16="http://schemas.microsoft.com/office/drawing/2014/main" id="{5C0F1E1A-1CD9-4F0F-9D13-AD2B6317D872}"/>
                </a:ext>
              </a:extLst>
            </p:cNvPr>
            <p:cNvGrpSpPr/>
            <p:nvPr/>
          </p:nvGrpSpPr>
          <p:grpSpPr>
            <a:xfrm>
              <a:off x="5283000" y="3078165"/>
              <a:ext cx="2169297" cy="1574668"/>
              <a:chOff x="1562100" y="1403350"/>
              <a:chExt cx="2501900" cy="1816100"/>
            </a:xfrm>
          </p:grpSpPr>
          <p:sp>
            <p:nvSpPr>
              <p:cNvPr id="9" name="Rectangle 8">
                <a:extLst>
                  <a:ext uri="{FF2B5EF4-FFF2-40B4-BE49-F238E27FC236}">
                    <a16:creationId xmlns:a16="http://schemas.microsoft.com/office/drawing/2014/main" id="{403171CA-3204-4A83-A79E-5BAD37ACEB7D}"/>
                  </a:ext>
                </a:extLst>
              </p:cNvPr>
              <p:cNvSpPr/>
              <p:nvPr/>
            </p:nvSpPr>
            <p:spPr>
              <a:xfrm>
                <a:off x="1562100" y="1403350"/>
                <a:ext cx="2501900" cy="1816100"/>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063313A9-72CF-45A8-B7BB-9E086712A04C}"/>
                  </a:ext>
                </a:extLst>
              </p:cNvPr>
              <p:cNvSpPr txBox="1">
                <a:spLocks/>
              </p:cNvSpPr>
              <p:nvPr/>
            </p:nvSpPr>
            <p:spPr>
              <a:xfrm>
                <a:off x="1562100" y="2711355"/>
                <a:ext cx="2501900" cy="443021"/>
              </a:xfrm>
              <a:prstGeom prst="rect">
                <a:avLst/>
              </a:prstGeom>
            </p:spPr>
            <p:txBody>
              <a:bodyPr vert="horz" lIns="91440" tIns="45720" rIns="91440" bIns="45720" rtlCol="0" anchor="t">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i="1">
                    <a:solidFill>
                      <a:srgbClr val="0079D6"/>
                    </a:solidFill>
                  </a:rPr>
                  <a:t>Azure ML</a:t>
                </a:r>
              </a:p>
            </p:txBody>
          </p:sp>
        </p:grpSp>
        <p:pic>
          <p:nvPicPr>
            <p:cNvPr id="6" name="Picture 5">
              <a:extLst>
                <a:ext uri="{FF2B5EF4-FFF2-40B4-BE49-F238E27FC236}">
                  <a16:creationId xmlns:a16="http://schemas.microsoft.com/office/drawing/2014/main" id="{5857180F-CA89-4A2D-A315-FFF2FA8FBC39}"/>
                </a:ext>
              </a:extLst>
            </p:cNvPr>
            <p:cNvPicPr>
              <a:picLocks noChangeAspect="1"/>
            </p:cNvPicPr>
            <p:nvPr/>
          </p:nvPicPr>
          <p:blipFill>
            <a:blip r:embed="rId4"/>
            <a:stretch>
              <a:fillRect/>
            </a:stretch>
          </p:blipFill>
          <p:spPr>
            <a:xfrm>
              <a:off x="5891333" y="3302263"/>
              <a:ext cx="952629" cy="937076"/>
            </a:xfrm>
            <a:prstGeom prst="rect">
              <a:avLst/>
            </a:prstGeom>
          </p:spPr>
        </p:pic>
      </p:grpSp>
      <p:pic>
        <p:nvPicPr>
          <p:cNvPr id="3074" name="Picture 2">
            <a:extLst>
              <a:ext uri="{FF2B5EF4-FFF2-40B4-BE49-F238E27FC236}">
                <a16:creationId xmlns:a16="http://schemas.microsoft.com/office/drawing/2014/main" id="{97637611-D011-4B27-825B-826F39759CE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84120" y="3422026"/>
            <a:ext cx="676473" cy="676473"/>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Image result for Visual Studio 2019 logo">
            <a:extLst>
              <a:ext uri="{FF2B5EF4-FFF2-40B4-BE49-F238E27FC236}">
                <a16:creationId xmlns:a16="http://schemas.microsoft.com/office/drawing/2014/main" id="{CA451E88-9213-4E18-B4BF-63B1657A513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43922" y="3481900"/>
            <a:ext cx="559926" cy="544300"/>
          </a:xfrm>
          <a:prstGeom prst="rect">
            <a:avLst/>
          </a:prstGeom>
          <a:noFill/>
          <a:extLst>
            <a:ext uri="{909E8E84-426E-40DD-AFC4-6F175D3DCCD1}">
              <a14:hiddenFill xmlns:a14="http://schemas.microsoft.com/office/drawing/2010/main">
                <a:solidFill>
                  <a:srgbClr val="FFFFFF"/>
                </a:solidFill>
              </a14:hiddenFill>
            </a:ext>
          </a:extLst>
        </p:spPr>
      </p:pic>
      <p:sp>
        <p:nvSpPr>
          <p:cNvPr id="17" name="Title 1">
            <a:extLst>
              <a:ext uri="{FF2B5EF4-FFF2-40B4-BE49-F238E27FC236}">
                <a16:creationId xmlns:a16="http://schemas.microsoft.com/office/drawing/2014/main" id="{82B0E4A7-0F8D-42EB-A6E3-4956EA653DBB}"/>
              </a:ext>
            </a:extLst>
          </p:cNvPr>
          <p:cNvSpPr txBox="1">
            <a:spLocks/>
          </p:cNvSpPr>
          <p:nvPr/>
        </p:nvSpPr>
        <p:spPr>
          <a:xfrm>
            <a:off x="2058208" y="4214274"/>
            <a:ext cx="2169297" cy="384126"/>
          </a:xfrm>
          <a:prstGeom prst="rect">
            <a:avLst/>
          </a:prstGeom>
        </p:spPr>
        <p:txBody>
          <a:bodyPr vert="horz" lIns="91440" tIns="45720" rIns="91440" bIns="45720" rtlCol="0" anchor="t">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i="1">
                <a:solidFill>
                  <a:srgbClr val="7030A0"/>
                </a:solidFill>
              </a:rPr>
              <a:t>Model Builder in VS</a:t>
            </a:r>
          </a:p>
        </p:txBody>
      </p:sp>
    </p:spTree>
    <p:extLst>
      <p:ext uri="{BB962C8B-B14F-4D97-AF65-F5344CB8AC3E}">
        <p14:creationId xmlns:p14="http://schemas.microsoft.com/office/powerpoint/2010/main" val="3998294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07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26" grpId="0"/>
      <p:bldP spid="30" grpId="0"/>
      <p:bldP spid="22" grpId="0" animBg="1"/>
      <p:bldP spid="17" grpId="0"/>
    </p:bldLst>
  </p:timing>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7810C17-86D2-4FB5-BBFF-6ADF66ACC968}"/>
              </a:ext>
            </a:extLst>
          </p:cNvPr>
          <p:cNvSpPr txBox="1"/>
          <p:nvPr/>
        </p:nvSpPr>
        <p:spPr>
          <a:xfrm>
            <a:off x="548889" y="6481683"/>
            <a:ext cx="1730115" cy="369332"/>
          </a:xfrm>
          <a:prstGeom prst="rect">
            <a:avLst/>
          </a:prstGeom>
          <a:noFill/>
        </p:spPr>
        <p:txBody>
          <a:bodyPr wrap="square" rtlCol="0">
            <a:spAutoFit/>
          </a:bodyPr>
          <a:lstStyle/>
          <a:p>
            <a:pPr algn="ctr"/>
            <a:r>
              <a:rPr lang="en-US" b="1">
                <a:solidFill>
                  <a:schemeClr val="bg1"/>
                </a:solidFill>
              </a:rPr>
              <a:t>Phase 1.1</a:t>
            </a:r>
          </a:p>
        </p:txBody>
      </p:sp>
      <p:sp>
        <p:nvSpPr>
          <p:cNvPr id="8" name="Title 1">
            <a:extLst>
              <a:ext uri="{FF2B5EF4-FFF2-40B4-BE49-F238E27FC236}">
                <a16:creationId xmlns:a16="http://schemas.microsoft.com/office/drawing/2014/main" id="{62369F2C-0847-4019-A70C-8DD5478C60A5}"/>
              </a:ext>
            </a:extLst>
          </p:cNvPr>
          <p:cNvSpPr txBox="1">
            <a:spLocks/>
          </p:cNvSpPr>
          <p:nvPr/>
        </p:nvSpPr>
        <p:spPr>
          <a:xfrm>
            <a:off x="0" y="78726"/>
            <a:ext cx="12192000" cy="80242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solidFill>
                  <a:schemeClr val="bg1"/>
                </a:solidFill>
              </a:rPr>
              <a:t>Integration with other ML tech @ Microsoft</a:t>
            </a:r>
          </a:p>
        </p:txBody>
      </p:sp>
      <p:sp>
        <p:nvSpPr>
          <p:cNvPr id="12" name="Rectangle 11">
            <a:extLst>
              <a:ext uri="{FF2B5EF4-FFF2-40B4-BE49-F238E27FC236}">
                <a16:creationId xmlns:a16="http://schemas.microsoft.com/office/drawing/2014/main" id="{3EDE9D12-25DD-460C-A0C8-6ECB9A06D955}"/>
              </a:ext>
            </a:extLst>
          </p:cNvPr>
          <p:cNvSpPr/>
          <p:nvPr/>
        </p:nvSpPr>
        <p:spPr>
          <a:xfrm>
            <a:off x="2049693" y="2110212"/>
            <a:ext cx="2165040" cy="646331"/>
          </a:xfrm>
          <a:prstGeom prst="rect">
            <a:avLst/>
          </a:prstGeom>
        </p:spPr>
        <p:txBody>
          <a:bodyPr wrap="square">
            <a:spAutoFit/>
          </a:bodyPr>
          <a:lstStyle/>
          <a:p>
            <a:pPr algn="ctr"/>
            <a:r>
              <a:rPr lang="en-US" sz="2000">
                <a:solidFill>
                  <a:schemeClr val="bg1"/>
                </a:solidFill>
              </a:rPr>
              <a:t>Train</a:t>
            </a:r>
          </a:p>
          <a:p>
            <a:pPr algn="ctr"/>
            <a:r>
              <a:rPr lang="en-US" sz="1600">
                <a:solidFill>
                  <a:schemeClr val="bg1"/>
                </a:solidFill>
              </a:rPr>
              <a:t>Using ML.NET</a:t>
            </a:r>
          </a:p>
        </p:txBody>
      </p:sp>
      <p:cxnSp>
        <p:nvCxnSpPr>
          <p:cNvPr id="14" name="Straight Arrow Connector 13">
            <a:extLst>
              <a:ext uri="{FF2B5EF4-FFF2-40B4-BE49-F238E27FC236}">
                <a16:creationId xmlns:a16="http://schemas.microsoft.com/office/drawing/2014/main" id="{32E3AA23-7DB9-4C4F-BA93-372E91614FB5}"/>
              </a:ext>
            </a:extLst>
          </p:cNvPr>
          <p:cNvCxnSpPr>
            <a:cxnSpLocks/>
          </p:cNvCxnSpPr>
          <p:nvPr/>
        </p:nvCxnSpPr>
        <p:spPr>
          <a:xfrm>
            <a:off x="4218990" y="3859213"/>
            <a:ext cx="1059752" cy="6284"/>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28" name="Group 27">
            <a:extLst>
              <a:ext uri="{FF2B5EF4-FFF2-40B4-BE49-F238E27FC236}">
                <a16:creationId xmlns:a16="http://schemas.microsoft.com/office/drawing/2014/main" id="{E43412B4-DA86-47EE-B899-8536CA44FA6B}"/>
              </a:ext>
            </a:extLst>
          </p:cNvPr>
          <p:cNvGrpSpPr/>
          <p:nvPr/>
        </p:nvGrpSpPr>
        <p:grpSpPr>
          <a:xfrm>
            <a:off x="2049693" y="3078165"/>
            <a:ext cx="2169297" cy="1574668"/>
            <a:chOff x="8427308" y="2287333"/>
            <a:chExt cx="2169297" cy="1574668"/>
          </a:xfrm>
          <a:effectLst>
            <a:outerShdw blurRad="50800" dist="38100" dir="2700000" algn="tl" rotWithShape="0">
              <a:prstClr val="black">
                <a:alpha val="40000"/>
              </a:prstClr>
            </a:outerShdw>
          </a:effectLst>
        </p:grpSpPr>
        <p:sp>
          <p:nvSpPr>
            <p:cNvPr id="16" name="Rectangle 15">
              <a:extLst>
                <a:ext uri="{FF2B5EF4-FFF2-40B4-BE49-F238E27FC236}">
                  <a16:creationId xmlns:a16="http://schemas.microsoft.com/office/drawing/2014/main" id="{946C6F31-3EC4-4362-A02E-966935BEA948}"/>
                </a:ext>
              </a:extLst>
            </p:cNvPr>
            <p:cNvSpPr/>
            <p:nvPr/>
          </p:nvSpPr>
          <p:spPr>
            <a:xfrm>
              <a:off x="8427308" y="2287333"/>
              <a:ext cx="2169297" cy="15746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ML.NET - Wikipedia">
              <a:extLst>
                <a:ext uri="{FF2B5EF4-FFF2-40B4-BE49-F238E27FC236}">
                  <a16:creationId xmlns:a16="http://schemas.microsoft.com/office/drawing/2014/main" id="{64790DA4-82A8-4B20-A176-FDB3EFBB4E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90600" y="2447025"/>
              <a:ext cx="1242713" cy="1242713"/>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25" name="Straight Arrow Connector 24">
            <a:extLst>
              <a:ext uri="{FF2B5EF4-FFF2-40B4-BE49-F238E27FC236}">
                <a16:creationId xmlns:a16="http://schemas.microsoft.com/office/drawing/2014/main" id="{6E318A48-9ECD-4D15-A162-1A16213C3FE7}"/>
              </a:ext>
            </a:extLst>
          </p:cNvPr>
          <p:cNvCxnSpPr>
            <a:cxnSpLocks/>
          </p:cNvCxnSpPr>
          <p:nvPr/>
        </p:nvCxnSpPr>
        <p:spPr>
          <a:xfrm>
            <a:off x="7456554" y="3859215"/>
            <a:ext cx="1059752" cy="6284"/>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873B6FE0-506C-44F6-A576-9A4963BA18D1}"/>
              </a:ext>
            </a:extLst>
          </p:cNvPr>
          <p:cNvSpPr/>
          <p:nvPr/>
        </p:nvSpPr>
        <p:spPr>
          <a:xfrm>
            <a:off x="8353169" y="2094569"/>
            <a:ext cx="2586680" cy="892552"/>
          </a:xfrm>
          <a:prstGeom prst="rect">
            <a:avLst/>
          </a:prstGeom>
        </p:spPr>
        <p:txBody>
          <a:bodyPr wrap="square">
            <a:spAutoFit/>
          </a:bodyPr>
          <a:lstStyle/>
          <a:p>
            <a:pPr algn="ctr"/>
            <a:r>
              <a:rPr lang="en-US" sz="2000">
                <a:solidFill>
                  <a:schemeClr val="bg1"/>
                </a:solidFill>
              </a:rPr>
              <a:t>Consume</a:t>
            </a:r>
          </a:p>
          <a:p>
            <a:pPr algn="ctr"/>
            <a:r>
              <a:rPr lang="en-US" sz="1600">
                <a:solidFill>
                  <a:schemeClr val="bg1"/>
                </a:solidFill>
              </a:rPr>
              <a:t>With </a:t>
            </a:r>
            <a:r>
              <a:rPr lang="en-US" sz="1600" err="1">
                <a:solidFill>
                  <a:schemeClr val="bg1"/>
                </a:solidFill>
              </a:rPr>
              <a:t>WinML</a:t>
            </a:r>
            <a:r>
              <a:rPr lang="en-US" sz="1600">
                <a:solidFill>
                  <a:schemeClr val="bg1"/>
                </a:solidFill>
              </a:rPr>
              <a:t> in Windows Desktop Apps</a:t>
            </a:r>
          </a:p>
        </p:txBody>
      </p:sp>
      <p:sp>
        <p:nvSpPr>
          <p:cNvPr id="29" name="Title 1">
            <a:extLst>
              <a:ext uri="{FF2B5EF4-FFF2-40B4-BE49-F238E27FC236}">
                <a16:creationId xmlns:a16="http://schemas.microsoft.com/office/drawing/2014/main" id="{D35C499D-7E13-4154-A260-694243D363DA}"/>
              </a:ext>
            </a:extLst>
          </p:cNvPr>
          <p:cNvSpPr txBox="1">
            <a:spLocks/>
          </p:cNvSpPr>
          <p:nvPr/>
        </p:nvSpPr>
        <p:spPr>
          <a:xfrm>
            <a:off x="0" y="655529"/>
            <a:ext cx="12192000" cy="443021"/>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i="1" err="1">
                <a:solidFill>
                  <a:schemeClr val="bg1"/>
                </a:solidFill>
              </a:rPr>
              <a:t>WinML</a:t>
            </a:r>
            <a:endParaRPr lang="en-US" sz="2400" i="1">
              <a:solidFill>
                <a:schemeClr val="bg1"/>
              </a:solidFill>
            </a:endParaRPr>
          </a:p>
        </p:txBody>
      </p:sp>
      <p:grpSp>
        <p:nvGrpSpPr>
          <p:cNvPr id="2" name="Group 1">
            <a:extLst>
              <a:ext uri="{FF2B5EF4-FFF2-40B4-BE49-F238E27FC236}">
                <a16:creationId xmlns:a16="http://schemas.microsoft.com/office/drawing/2014/main" id="{E62B444B-A8D8-4AA3-9F8D-2CF6D1735226}"/>
              </a:ext>
            </a:extLst>
          </p:cNvPr>
          <p:cNvGrpSpPr/>
          <p:nvPr/>
        </p:nvGrpSpPr>
        <p:grpSpPr>
          <a:xfrm>
            <a:off x="5305168" y="2088442"/>
            <a:ext cx="2169297" cy="2564391"/>
            <a:chOff x="5305168" y="2088442"/>
            <a:chExt cx="2169297" cy="2564391"/>
          </a:xfrm>
        </p:grpSpPr>
        <p:sp>
          <p:nvSpPr>
            <p:cNvPr id="24" name="Rectangle 23">
              <a:extLst>
                <a:ext uri="{FF2B5EF4-FFF2-40B4-BE49-F238E27FC236}">
                  <a16:creationId xmlns:a16="http://schemas.microsoft.com/office/drawing/2014/main" id="{A7AEA917-0714-4207-8987-F7AAF7631725}"/>
                </a:ext>
              </a:extLst>
            </p:cNvPr>
            <p:cNvSpPr/>
            <p:nvPr/>
          </p:nvSpPr>
          <p:spPr>
            <a:xfrm>
              <a:off x="5305168" y="3078165"/>
              <a:ext cx="2169297" cy="157466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E0A1506F-FA97-4AEB-8EBD-3292FD2F4FA5}"/>
                </a:ext>
              </a:extLst>
            </p:cNvPr>
            <p:cNvSpPr/>
            <p:nvPr/>
          </p:nvSpPr>
          <p:spPr>
            <a:xfrm>
              <a:off x="5305168" y="2088442"/>
              <a:ext cx="2165040" cy="646331"/>
            </a:xfrm>
            <a:prstGeom prst="rect">
              <a:avLst/>
            </a:prstGeom>
          </p:spPr>
          <p:txBody>
            <a:bodyPr wrap="square">
              <a:spAutoFit/>
            </a:bodyPr>
            <a:lstStyle/>
            <a:p>
              <a:pPr algn="ctr"/>
              <a:r>
                <a:rPr lang="en-US" sz="2000">
                  <a:solidFill>
                    <a:schemeClr val="bg1"/>
                  </a:solidFill>
                </a:rPr>
                <a:t>Export</a:t>
              </a:r>
            </a:p>
            <a:p>
              <a:pPr algn="ctr"/>
              <a:r>
                <a:rPr lang="en-US" sz="1600">
                  <a:solidFill>
                    <a:schemeClr val="bg1"/>
                  </a:solidFill>
                </a:rPr>
                <a:t>To ONNX</a:t>
              </a:r>
            </a:p>
          </p:txBody>
        </p:sp>
        <p:pic>
          <p:nvPicPr>
            <p:cNvPr id="31" name="Picture 4">
              <a:extLst>
                <a:ext uri="{FF2B5EF4-FFF2-40B4-BE49-F238E27FC236}">
                  <a16:creationId xmlns:a16="http://schemas.microsoft.com/office/drawing/2014/main" id="{089AC061-3F3C-4DD4-942C-B34449A41B3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40842" y="3638983"/>
              <a:ext cx="1711920" cy="440463"/>
            </a:xfrm>
            <a:prstGeom prst="rect">
              <a:avLst/>
            </a:prstGeom>
            <a:noFill/>
            <a:extLst>
              <a:ext uri="{909E8E84-426E-40DD-AFC4-6F175D3DCCD1}">
                <a14:hiddenFill xmlns:a14="http://schemas.microsoft.com/office/drawing/2010/main">
                  <a:solidFill>
                    <a:srgbClr val="FFFFFF"/>
                  </a:solidFill>
                </a14:hiddenFill>
              </a:ext>
            </a:extLst>
          </p:spPr>
        </p:pic>
      </p:grpSp>
      <p:sp>
        <p:nvSpPr>
          <p:cNvPr id="33" name="Rectangle 32">
            <a:extLst>
              <a:ext uri="{FF2B5EF4-FFF2-40B4-BE49-F238E27FC236}">
                <a16:creationId xmlns:a16="http://schemas.microsoft.com/office/drawing/2014/main" id="{EDB3A151-09E0-4629-9891-A92BD6B33C29}"/>
              </a:ext>
            </a:extLst>
          </p:cNvPr>
          <p:cNvSpPr/>
          <p:nvPr/>
        </p:nvSpPr>
        <p:spPr>
          <a:xfrm>
            <a:off x="8516306" y="3078165"/>
            <a:ext cx="2169297" cy="15746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98" name="Picture 2" descr="Windows ML graphic">
            <a:extLst>
              <a:ext uri="{FF2B5EF4-FFF2-40B4-BE49-F238E27FC236}">
                <a16:creationId xmlns:a16="http://schemas.microsoft.com/office/drawing/2014/main" id="{8ED3C2A8-F6B4-4AF3-A389-7D0920836A1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2635" r="20612"/>
          <a:stretch/>
        </p:blipFill>
        <p:spPr bwMode="auto">
          <a:xfrm>
            <a:off x="8921134" y="3089087"/>
            <a:ext cx="1515762" cy="1070754"/>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1">
            <a:extLst>
              <a:ext uri="{FF2B5EF4-FFF2-40B4-BE49-F238E27FC236}">
                <a16:creationId xmlns:a16="http://schemas.microsoft.com/office/drawing/2014/main" id="{6E4B4ACC-0FCB-4983-A5C8-F7B17FF92D54}"/>
              </a:ext>
            </a:extLst>
          </p:cNvPr>
          <p:cNvSpPr txBox="1">
            <a:spLocks/>
          </p:cNvSpPr>
          <p:nvPr/>
        </p:nvSpPr>
        <p:spPr>
          <a:xfrm>
            <a:off x="8516305" y="4214274"/>
            <a:ext cx="2169297" cy="384126"/>
          </a:xfrm>
          <a:prstGeom prst="rect">
            <a:avLst/>
          </a:prstGeom>
        </p:spPr>
        <p:txBody>
          <a:bodyPr vert="horz" lIns="91440" tIns="45720" rIns="91440" bIns="45720" rtlCol="0" anchor="t">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i="1" err="1">
                <a:solidFill>
                  <a:srgbClr val="5BC1FF"/>
                </a:solidFill>
              </a:rPr>
              <a:t>WinML</a:t>
            </a:r>
            <a:endParaRPr lang="en-US" sz="2400" i="1">
              <a:solidFill>
                <a:srgbClr val="5BC1FF"/>
              </a:solidFill>
            </a:endParaRPr>
          </a:p>
        </p:txBody>
      </p:sp>
    </p:spTree>
    <p:extLst>
      <p:ext uri="{BB962C8B-B14F-4D97-AF65-F5344CB8AC3E}">
        <p14:creationId xmlns:p14="http://schemas.microsoft.com/office/powerpoint/2010/main" val="1777530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09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30" grpId="0"/>
      <p:bldP spid="33" grpId="0" animBg="1"/>
      <p:bldP spid="10" grpId="0"/>
    </p:bldLst>
  </p:timing>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0924395-BB3F-495B-B8E2-F06727B0715B}"/>
              </a:ext>
            </a:extLst>
          </p:cNvPr>
          <p:cNvSpPr>
            <a:spLocks noGrp="1"/>
          </p:cNvSpPr>
          <p:nvPr>
            <p:ph idx="1"/>
          </p:nvPr>
        </p:nvSpPr>
        <p:spPr/>
        <p:txBody>
          <a:bodyPr/>
          <a:lstStyle/>
          <a:p>
            <a:r>
              <a:rPr lang="en-US">
                <a:solidFill>
                  <a:schemeClr val="bg1"/>
                </a:solidFill>
              </a:rPr>
              <a:t>Want to stay in .NET ecosystem for Machine Learning</a:t>
            </a:r>
          </a:p>
          <a:p>
            <a:r>
              <a:rPr lang="en-US">
                <a:solidFill>
                  <a:schemeClr val="bg1"/>
                </a:solidFill>
              </a:rPr>
              <a:t>Don’t want to worry about low-level complexities of ML</a:t>
            </a:r>
          </a:p>
          <a:p>
            <a:r>
              <a:rPr lang="en-US">
                <a:solidFill>
                  <a:schemeClr val="bg1"/>
                </a:solidFill>
              </a:rPr>
              <a:t>Want to train a custom model</a:t>
            </a:r>
          </a:p>
          <a:p>
            <a:r>
              <a:rPr lang="en-US">
                <a:solidFill>
                  <a:schemeClr val="bg1"/>
                </a:solidFill>
              </a:rPr>
              <a:t>Want to consume a pre-trained model</a:t>
            </a:r>
          </a:p>
        </p:txBody>
      </p:sp>
      <p:sp>
        <p:nvSpPr>
          <p:cNvPr id="5" name="TextBox 4">
            <a:extLst>
              <a:ext uri="{FF2B5EF4-FFF2-40B4-BE49-F238E27FC236}">
                <a16:creationId xmlns:a16="http://schemas.microsoft.com/office/drawing/2014/main" id="{67810C17-86D2-4FB5-BBFF-6ADF66ACC968}"/>
              </a:ext>
            </a:extLst>
          </p:cNvPr>
          <p:cNvSpPr txBox="1"/>
          <p:nvPr/>
        </p:nvSpPr>
        <p:spPr>
          <a:xfrm>
            <a:off x="548889" y="6481683"/>
            <a:ext cx="1730115" cy="369332"/>
          </a:xfrm>
          <a:prstGeom prst="rect">
            <a:avLst/>
          </a:prstGeom>
          <a:noFill/>
        </p:spPr>
        <p:txBody>
          <a:bodyPr wrap="square" rtlCol="0">
            <a:spAutoFit/>
          </a:bodyPr>
          <a:lstStyle/>
          <a:p>
            <a:pPr algn="ctr"/>
            <a:r>
              <a:rPr lang="en-US" b="1">
                <a:solidFill>
                  <a:schemeClr val="bg1"/>
                </a:solidFill>
              </a:rPr>
              <a:t>Phase 1.1</a:t>
            </a:r>
          </a:p>
        </p:txBody>
      </p:sp>
      <p:sp>
        <p:nvSpPr>
          <p:cNvPr id="8" name="Title 1">
            <a:extLst>
              <a:ext uri="{FF2B5EF4-FFF2-40B4-BE49-F238E27FC236}">
                <a16:creationId xmlns:a16="http://schemas.microsoft.com/office/drawing/2014/main" id="{62369F2C-0847-4019-A70C-8DD5478C60A5}"/>
              </a:ext>
            </a:extLst>
          </p:cNvPr>
          <p:cNvSpPr txBox="1">
            <a:spLocks/>
          </p:cNvSpPr>
          <p:nvPr/>
        </p:nvSpPr>
        <p:spPr>
          <a:xfrm>
            <a:off x="0" y="279824"/>
            <a:ext cx="12192000" cy="802425"/>
          </a:xfrm>
          <a:prstGeom prst="rect">
            <a:avLst/>
          </a:prstGeom>
        </p:spPr>
        <p:txBody>
          <a:bodyPr vert="horz" lIns="91440" tIns="45720" rIns="91440" bIns="45720" rtlCol="0" anchor="t">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solidFill>
                  <a:schemeClr val="bg1"/>
                </a:solidFill>
              </a:rPr>
              <a:t>When should you use ML.NET?</a:t>
            </a:r>
          </a:p>
          <a:p>
            <a:pPr algn="ctr"/>
            <a:r>
              <a:rPr lang="en-US" sz="3100">
                <a:solidFill>
                  <a:schemeClr val="bg1"/>
                </a:solidFill>
              </a:rPr>
              <a:t>When you…</a:t>
            </a:r>
          </a:p>
        </p:txBody>
      </p:sp>
    </p:spTree>
    <p:extLst>
      <p:ext uri="{BB962C8B-B14F-4D97-AF65-F5344CB8AC3E}">
        <p14:creationId xmlns:p14="http://schemas.microsoft.com/office/powerpoint/2010/main" val="208632211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D95B59-E4D6-4F02-8370-359BB3785BDA}"/>
              </a:ext>
            </a:extLst>
          </p:cNvPr>
          <p:cNvSpPr>
            <a:spLocks noGrp="1"/>
          </p:cNvSpPr>
          <p:nvPr>
            <p:ph type="title"/>
          </p:nvPr>
        </p:nvSpPr>
        <p:spPr>
          <a:xfrm>
            <a:off x="427451" y="1709738"/>
            <a:ext cx="11337097" cy="2852737"/>
          </a:xfrm>
        </p:spPr>
        <p:txBody>
          <a:bodyPr/>
          <a:lstStyle/>
          <a:p>
            <a:r>
              <a:rPr lang="en-US" sz="4400">
                <a:solidFill>
                  <a:schemeClr val="bg1"/>
                </a:solidFill>
              </a:rPr>
              <a:t>Phase 1.2</a:t>
            </a:r>
            <a:br>
              <a:rPr lang="en-US">
                <a:solidFill>
                  <a:schemeClr val="bg1"/>
                </a:solidFill>
              </a:rPr>
            </a:br>
            <a:r>
              <a:rPr lang="en-US">
                <a:solidFill>
                  <a:schemeClr val="bg1"/>
                </a:solidFill>
              </a:rPr>
              <a:t>Challenge: Build a Machine Learning model in 3 minutes or less</a:t>
            </a:r>
          </a:p>
        </p:txBody>
      </p:sp>
    </p:spTree>
    <p:extLst>
      <p:ext uri="{BB962C8B-B14F-4D97-AF65-F5344CB8AC3E}">
        <p14:creationId xmlns:p14="http://schemas.microsoft.com/office/powerpoint/2010/main" val="194385778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7000" b="-17000"/>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0924395-BB3F-495B-B8E2-F06727B0715B}"/>
              </a:ext>
            </a:extLst>
          </p:cNvPr>
          <p:cNvSpPr>
            <a:spLocks noGrp="1"/>
          </p:cNvSpPr>
          <p:nvPr>
            <p:ph idx="1"/>
          </p:nvPr>
        </p:nvSpPr>
        <p:spPr>
          <a:xfrm>
            <a:off x="838200" y="1253331"/>
            <a:ext cx="10515600" cy="4351338"/>
          </a:xfrm>
        </p:spPr>
        <p:txBody>
          <a:bodyPr/>
          <a:lstStyle/>
          <a:p>
            <a:r>
              <a:rPr lang="en-US">
                <a:solidFill>
                  <a:schemeClr val="bg1"/>
                </a:solidFill>
              </a:rPr>
              <a:t>Using ML.NET Model Builder or the ML.NET CLI and the given e-commerce dataset (</a:t>
            </a:r>
            <a:r>
              <a:rPr lang="en-US" b="0" i="0" u="none" strike="noStrike">
                <a:solidFill>
                  <a:srgbClr val="F8B548"/>
                </a:solidFill>
                <a:effectLst/>
                <a:latin typeface="-apple-system"/>
              </a:rPr>
              <a:t>flipkart_com-ecommerce_sample.csv</a:t>
            </a:r>
            <a:r>
              <a:rPr lang="en-US" b="0" i="0" u="none" strike="noStrike">
                <a:solidFill>
                  <a:schemeClr val="bg1"/>
                </a:solidFill>
                <a:effectLst/>
                <a:latin typeface="-apple-system"/>
              </a:rPr>
              <a:t>)</a:t>
            </a:r>
            <a:r>
              <a:rPr lang="en-US">
                <a:solidFill>
                  <a:schemeClr val="bg1"/>
                </a:solidFill>
              </a:rPr>
              <a:t>, create a model that classifies e-commerce products into categories</a:t>
            </a:r>
          </a:p>
          <a:p>
            <a:r>
              <a:rPr lang="en-US">
                <a:solidFill>
                  <a:schemeClr val="bg1"/>
                </a:solidFill>
              </a:rPr>
              <a:t>Make sure you train AND use the model to make predictions in a .NET app</a:t>
            </a:r>
          </a:p>
          <a:p>
            <a:r>
              <a:rPr lang="en-US">
                <a:solidFill>
                  <a:schemeClr val="bg1"/>
                </a:solidFill>
              </a:rPr>
              <a:t>Hint: Train for at least 40 seconds</a:t>
            </a:r>
          </a:p>
        </p:txBody>
      </p:sp>
      <p:sp>
        <p:nvSpPr>
          <p:cNvPr id="5" name="TextBox 4">
            <a:extLst>
              <a:ext uri="{FF2B5EF4-FFF2-40B4-BE49-F238E27FC236}">
                <a16:creationId xmlns:a16="http://schemas.microsoft.com/office/drawing/2014/main" id="{67810C17-86D2-4FB5-BBFF-6ADF66ACC968}"/>
              </a:ext>
            </a:extLst>
          </p:cNvPr>
          <p:cNvSpPr txBox="1"/>
          <p:nvPr/>
        </p:nvSpPr>
        <p:spPr>
          <a:xfrm>
            <a:off x="548889" y="6481683"/>
            <a:ext cx="1730115" cy="369332"/>
          </a:xfrm>
          <a:prstGeom prst="rect">
            <a:avLst/>
          </a:prstGeom>
          <a:noFill/>
        </p:spPr>
        <p:txBody>
          <a:bodyPr wrap="square" rtlCol="0">
            <a:spAutoFit/>
          </a:bodyPr>
          <a:lstStyle/>
          <a:p>
            <a:pPr algn="ctr"/>
            <a:r>
              <a:rPr lang="en-US" b="1">
                <a:solidFill>
                  <a:schemeClr val="bg1"/>
                </a:solidFill>
              </a:rPr>
              <a:t>Phase 1.2</a:t>
            </a:r>
          </a:p>
        </p:txBody>
      </p:sp>
      <p:sp>
        <p:nvSpPr>
          <p:cNvPr id="8" name="Title 1">
            <a:extLst>
              <a:ext uri="{FF2B5EF4-FFF2-40B4-BE49-F238E27FC236}">
                <a16:creationId xmlns:a16="http://schemas.microsoft.com/office/drawing/2014/main" id="{62369F2C-0847-4019-A70C-8DD5478C60A5}"/>
              </a:ext>
            </a:extLst>
          </p:cNvPr>
          <p:cNvSpPr txBox="1">
            <a:spLocks/>
          </p:cNvSpPr>
          <p:nvPr/>
        </p:nvSpPr>
        <p:spPr>
          <a:xfrm>
            <a:off x="0" y="78726"/>
            <a:ext cx="12192000" cy="1081563"/>
          </a:xfrm>
          <a:prstGeom prst="rect">
            <a:avLst/>
          </a:prstGeom>
        </p:spPr>
        <p:txBody>
          <a:bodyPr vert="horz" lIns="91440" tIns="45720" rIns="91440" bIns="45720" rtlCol="0" anchor="t">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300">
                <a:solidFill>
                  <a:schemeClr val="bg1"/>
                </a:solidFill>
              </a:rPr>
              <a:t>Challenge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900" b="1" i="0" u="none" strike="noStrike" kern="1200" cap="none" spc="0" normalizeH="0" baseline="0" noProof="0">
                <a:ln>
                  <a:noFill/>
                </a:ln>
                <a:solidFill>
                  <a:srgbClr val="F7B548"/>
                </a:solidFill>
                <a:effectLst/>
                <a:uLnTx/>
                <a:uFillTx/>
                <a:latin typeface="Calibri" panose="020F0502020204030204"/>
                <a:ea typeface="+mn-ea"/>
                <a:cs typeface="+mn-cs"/>
              </a:rPr>
              <a:t>aka.ms/phase-1-2</a:t>
            </a:r>
          </a:p>
          <a:p>
            <a:pPr algn="ctr"/>
            <a:endParaRPr lang="en-US">
              <a:solidFill>
                <a:schemeClr val="bg1"/>
              </a:solidFill>
            </a:endParaRPr>
          </a:p>
        </p:txBody>
      </p:sp>
    </p:spTree>
    <p:extLst>
      <p:ext uri="{BB962C8B-B14F-4D97-AF65-F5344CB8AC3E}">
        <p14:creationId xmlns:p14="http://schemas.microsoft.com/office/powerpoint/2010/main" val="349806058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7000" b="-17000"/>
          </a:stretch>
        </a:blipFill>
        <a:effectLst/>
      </p:bgPr>
    </p:bg>
    <p:spTree>
      <p:nvGrpSpPr>
        <p:cNvPr id="1" name=""/>
        <p:cNvGrpSpPr/>
        <p:nvPr/>
      </p:nvGrpSpPr>
      <p:grpSpPr>
        <a:xfrm>
          <a:off x="0" y="0"/>
          <a:ext cx="0" cy="0"/>
          <a:chOff x="0" y="0"/>
          <a:chExt cx="0" cy="0"/>
        </a:xfrm>
      </p:grpSpPr>
      <p:pic>
        <p:nvPicPr>
          <p:cNvPr id="3" name="Picture 2" descr="A close up of a clock&#10;&#10;Description automatically generated">
            <a:extLst>
              <a:ext uri="{FF2B5EF4-FFF2-40B4-BE49-F238E27FC236}">
                <a16:creationId xmlns:a16="http://schemas.microsoft.com/office/drawing/2014/main" id="{285CB43D-1B7D-422D-B05D-C5FB41CECE9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93294" y="1826539"/>
            <a:ext cx="5405411" cy="2690017"/>
          </a:xfrm>
          <a:prstGeom prst="roundRect">
            <a:avLst>
              <a:gd name="adj" fmla="val 8594"/>
            </a:avLst>
          </a:prstGeom>
          <a:solidFill>
            <a:srgbClr val="FFFFFF">
              <a:shade val="85000"/>
            </a:srgbClr>
          </a:solidFill>
          <a:ln>
            <a:noFill/>
          </a:ln>
          <a:effectLst>
            <a:reflection blurRad="114300" stA="29000" endPos="43000" dist="5000" dir="5400000" sy="-100000" algn="bl" rotWithShape="0"/>
          </a:effectLst>
        </p:spPr>
      </p:pic>
    </p:spTree>
    <p:extLst>
      <p:ext uri="{BB962C8B-B14F-4D97-AF65-F5344CB8AC3E}">
        <p14:creationId xmlns:p14="http://schemas.microsoft.com/office/powerpoint/2010/main" val="137183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BADAFA39-48EF-4257-819B-77E983D0D7AE}"/>
              </a:ext>
            </a:extLst>
          </p:cNvPr>
          <p:cNvSpPr txBox="1">
            <a:spLocks/>
          </p:cNvSpPr>
          <p:nvPr/>
        </p:nvSpPr>
        <p:spPr>
          <a:xfrm>
            <a:off x="-85724" y="3027787"/>
            <a:ext cx="5014912" cy="80242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solidFill>
                  <a:schemeClr val="bg1"/>
                </a:solidFill>
              </a:rPr>
              <a:t>Agenda</a:t>
            </a:r>
          </a:p>
        </p:txBody>
      </p:sp>
      <p:sp>
        <p:nvSpPr>
          <p:cNvPr id="17" name="Content Placeholder 2">
            <a:extLst>
              <a:ext uri="{FF2B5EF4-FFF2-40B4-BE49-F238E27FC236}">
                <a16:creationId xmlns:a16="http://schemas.microsoft.com/office/drawing/2014/main" id="{9C1FA62D-0991-4876-91C1-7BEEE925FACA}"/>
              </a:ext>
            </a:extLst>
          </p:cNvPr>
          <p:cNvSpPr txBox="1">
            <a:spLocks/>
          </p:cNvSpPr>
          <p:nvPr/>
        </p:nvSpPr>
        <p:spPr>
          <a:xfrm>
            <a:off x="4929188" y="403826"/>
            <a:ext cx="7486650" cy="5144799"/>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marL="457200" indent="-457200">
              <a:buAutoNum type="arabicPeriod"/>
            </a:pPr>
            <a:r>
              <a:rPr lang="en-US" sz="2800" b="0">
                <a:solidFill>
                  <a:schemeClr val="bg1"/>
                </a:solidFill>
              </a:rPr>
              <a:t>What is Machine Learning?</a:t>
            </a:r>
          </a:p>
          <a:p>
            <a:pPr marL="457200" indent="-457200">
              <a:buAutoNum type="arabicPeriod"/>
            </a:pPr>
            <a:r>
              <a:rPr lang="en-US" sz="2800" b="0">
                <a:solidFill>
                  <a:schemeClr val="bg1"/>
                </a:solidFill>
              </a:rPr>
              <a:t>What is ML.NET?</a:t>
            </a:r>
          </a:p>
          <a:p>
            <a:pPr marL="457200" indent="-457200">
              <a:buAutoNum type="arabicPeriod"/>
            </a:pPr>
            <a:r>
              <a:rPr lang="en-US" sz="2800" b="0">
                <a:solidFill>
                  <a:schemeClr val="bg1"/>
                </a:solidFill>
              </a:rPr>
              <a:t>ML.NET Challenge</a:t>
            </a:r>
          </a:p>
          <a:p>
            <a:pPr marL="457200" indent="-457200">
              <a:buAutoNum type="arabicPeriod"/>
            </a:pPr>
            <a:r>
              <a:rPr lang="en-US" sz="2800" b="0">
                <a:solidFill>
                  <a:schemeClr val="bg1"/>
                </a:solidFill>
              </a:rPr>
              <a:t>Set up for ML.NET</a:t>
            </a:r>
          </a:p>
          <a:p>
            <a:pPr marL="457200" indent="-457200">
              <a:buAutoNum type="arabicPeriod"/>
            </a:pPr>
            <a:r>
              <a:rPr lang="en-US" sz="2800" b="0">
                <a:solidFill>
                  <a:schemeClr val="bg1"/>
                </a:solidFill>
              </a:rPr>
              <a:t>Data</a:t>
            </a:r>
          </a:p>
          <a:p>
            <a:pPr marL="457200" indent="-457200">
              <a:buAutoNum type="arabicPeriod"/>
            </a:pPr>
            <a:r>
              <a:rPr lang="en-US" sz="2800" b="0">
                <a:solidFill>
                  <a:schemeClr val="bg1"/>
                </a:solidFill>
              </a:rPr>
              <a:t>Train</a:t>
            </a:r>
          </a:p>
          <a:p>
            <a:pPr marL="457200" indent="-457200">
              <a:buAutoNum type="arabicPeriod"/>
            </a:pPr>
            <a:r>
              <a:rPr lang="en-US" sz="2800" b="0">
                <a:solidFill>
                  <a:schemeClr val="bg1"/>
                </a:solidFill>
              </a:rPr>
              <a:t>Evaluate</a:t>
            </a:r>
          </a:p>
          <a:p>
            <a:pPr marL="457200" indent="-457200">
              <a:buAutoNum type="arabicPeriod"/>
            </a:pPr>
            <a:r>
              <a:rPr lang="en-US" sz="2800" b="0">
                <a:solidFill>
                  <a:schemeClr val="bg1"/>
                </a:solidFill>
              </a:rPr>
              <a:t>Save model</a:t>
            </a:r>
          </a:p>
          <a:p>
            <a:pPr marL="457200" indent="-457200">
              <a:buAutoNum type="arabicPeriod"/>
            </a:pPr>
            <a:r>
              <a:rPr lang="en-US" sz="2800" b="0">
                <a:solidFill>
                  <a:schemeClr val="bg1"/>
                </a:solidFill>
              </a:rPr>
              <a:t>Consume model</a:t>
            </a:r>
          </a:p>
          <a:p>
            <a:pPr marL="457200" indent="-457200">
              <a:buAutoNum type="arabicPeriod"/>
            </a:pPr>
            <a:r>
              <a:rPr lang="en-US" sz="2800" b="0">
                <a:solidFill>
                  <a:schemeClr val="bg1"/>
                </a:solidFill>
              </a:rPr>
              <a:t>Deep learning</a:t>
            </a:r>
          </a:p>
          <a:p>
            <a:pPr marL="457200" indent="-457200">
              <a:buAutoNum type="arabicPeriod"/>
            </a:pPr>
            <a:r>
              <a:rPr lang="en-US" sz="2800" b="0" err="1">
                <a:solidFill>
                  <a:schemeClr val="bg1"/>
                </a:solidFill>
              </a:rPr>
              <a:t>MLOps</a:t>
            </a:r>
            <a:endParaRPr lang="en-US" sz="2800" b="0">
              <a:solidFill>
                <a:schemeClr val="bg1"/>
              </a:solidFill>
            </a:endParaRPr>
          </a:p>
          <a:p>
            <a:pPr marL="457200" indent="-457200">
              <a:buAutoNum type="arabicPeriod"/>
            </a:pPr>
            <a:r>
              <a:rPr lang="en-US" sz="2800" b="0">
                <a:solidFill>
                  <a:schemeClr val="bg1"/>
                </a:solidFill>
              </a:rPr>
              <a:t>Wrap up: Roadmap, Resources, Final Q&amp;A</a:t>
            </a:r>
          </a:p>
        </p:txBody>
      </p:sp>
    </p:spTree>
    <p:extLst>
      <p:ext uri="{BB962C8B-B14F-4D97-AF65-F5344CB8AC3E}">
        <p14:creationId xmlns:p14="http://schemas.microsoft.com/office/powerpoint/2010/main" val="14505276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7000" b="-17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D95B59-E4D6-4F02-8370-359BB3785BDA}"/>
              </a:ext>
            </a:extLst>
          </p:cNvPr>
          <p:cNvSpPr>
            <a:spLocks noGrp="1"/>
          </p:cNvSpPr>
          <p:nvPr>
            <p:ph type="title"/>
          </p:nvPr>
        </p:nvSpPr>
        <p:spPr/>
        <p:txBody>
          <a:bodyPr/>
          <a:lstStyle/>
          <a:p>
            <a:r>
              <a:rPr lang="en-US" sz="4400">
                <a:solidFill>
                  <a:schemeClr val="bg1"/>
                </a:solidFill>
              </a:rPr>
              <a:t>Phase 1.2 Challenge</a:t>
            </a:r>
            <a:br>
              <a:rPr lang="en-US">
                <a:solidFill>
                  <a:schemeClr val="bg1"/>
                </a:solidFill>
              </a:rPr>
            </a:br>
            <a:r>
              <a:rPr lang="en-US">
                <a:solidFill>
                  <a:schemeClr val="bg1"/>
                </a:solidFill>
              </a:rPr>
              <a:t>Review</a:t>
            </a:r>
          </a:p>
        </p:txBody>
      </p:sp>
    </p:spTree>
    <p:extLst>
      <p:ext uri="{BB962C8B-B14F-4D97-AF65-F5344CB8AC3E}">
        <p14:creationId xmlns:p14="http://schemas.microsoft.com/office/powerpoint/2010/main" val="320332551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D95B59-E4D6-4F02-8370-359BB3785BDA}"/>
              </a:ext>
            </a:extLst>
          </p:cNvPr>
          <p:cNvSpPr>
            <a:spLocks noGrp="1"/>
          </p:cNvSpPr>
          <p:nvPr>
            <p:ph type="title"/>
          </p:nvPr>
        </p:nvSpPr>
        <p:spPr/>
        <p:txBody>
          <a:bodyPr/>
          <a:lstStyle/>
          <a:p>
            <a:r>
              <a:rPr lang="en-US" sz="4400">
                <a:solidFill>
                  <a:schemeClr val="bg1"/>
                </a:solidFill>
              </a:rPr>
              <a:t>15 minute</a:t>
            </a:r>
            <a:br>
              <a:rPr lang="en-US">
                <a:solidFill>
                  <a:schemeClr val="bg1"/>
                </a:solidFill>
              </a:rPr>
            </a:br>
            <a:r>
              <a:rPr lang="en-US">
                <a:solidFill>
                  <a:schemeClr val="bg1"/>
                </a:solidFill>
              </a:rPr>
              <a:t>Break</a:t>
            </a:r>
          </a:p>
        </p:txBody>
      </p:sp>
      <p:pic>
        <p:nvPicPr>
          <p:cNvPr id="1028" name="Picture 4" descr="15 jokes only programmers will get | Hacker Noon">
            <a:extLst>
              <a:ext uri="{FF2B5EF4-FFF2-40B4-BE49-F238E27FC236}">
                <a16:creationId xmlns:a16="http://schemas.microsoft.com/office/drawing/2014/main" id="{78585724-E9B3-4A4B-ACBE-16E1712C8D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79738" y="1223010"/>
            <a:ext cx="4428321" cy="4411980"/>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075067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D95B59-E4D6-4F02-8370-359BB3785BDA}"/>
              </a:ext>
            </a:extLst>
          </p:cNvPr>
          <p:cNvSpPr>
            <a:spLocks noGrp="1"/>
          </p:cNvSpPr>
          <p:nvPr>
            <p:ph type="title"/>
          </p:nvPr>
        </p:nvSpPr>
        <p:spPr/>
        <p:txBody>
          <a:bodyPr/>
          <a:lstStyle/>
          <a:p>
            <a:r>
              <a:rPr lang="en-US" sz="4400">
                <a:solidFill>
                  <a:schemeClr val="bg1"/>
                </a:solidFill>
              </a:rPr>
              <a:t>Phase 2.0</a:t>
            </a:r>
            <a:br>
              <a:rPr lang="en-US">
                <a:solidFill>
                  <a:schemeClr val="bg1"/>
                </a:solidFill>
              </a:rPr>
            </a:br>
            <a:r>
              <a:rPr lang="en-US">
                <a:solidFill>
                  <a:schemeClr val="bg1"/>
                </a:solidFill>
              </a:rPr>
              <a:t>Set up for ML.NET</a:t>
            </a:r>
          </a:p>
        </p:txBody>
      </p:sp>
    </p:spTree>
    <p:extLst>
      <p:ext uri="{BB962C8B-B14F-4D97-AF65-F5344CB8AC3E}">
        <p14:creationId xmlns:p14="http://schemas.microsoft.com/office/powerpoint/2010/main" val="315127297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0924395-BB3F-495B-B8E2-F06727B0715B}"/>
              </a:ext>
            </a:extLst>
          </p:cNvPr>
          <p:cNvSpPr>
            <a:spLocks noGrp="1"/>
          </p:cNvSpPr>
          <p:nvPr>
            <p:ph idx="1"/>
          </p:nvPr>
        </p:nvSpPr>
        <p:spPr>
          <a:xfrm>
            <a:off x="838200" y="1253331"/>
            <a:ext cx="10515600" cy="4025600"/>
          </a:xfrm>
        </p:spPr>
        <p:txBody>
          <a:bodyPr/>
          <a:lstStyle/>
          <a:p>
            <a:r>
              <a:rPr lang="en-US">
                <a:solidFill>
                  <a:schemeClr val="bg1"/>
                </a:solidFill>
              </a:rPr>
              <a:t>We will create a web app that allows users to input in data about their car (year, make, model, mileage) and returns how much their used car is worth.</a:t>
            </a:r>
          </a:p>
          <a:p>
            <a:r>
              <a:rPr lang="en-US">
                <a:solidFill>
                  <a:schemeClr val="bg1"/>
                </a:solidFill>
              </a:rPr>
              <a:t>Regression task (value prediction scenario)</a:t>
            </a:r>
          </a:p>
          <a:p>
            <a:r>
              <a:rPr lang="en-US">
                <a:solidFill>
                  <a:schemeClr val="bg1"/>
                </a:solidFill>
              </a:rPr>
              <a:t>App details:</a:t>
            </a:r>
          </a:p>
          <a:p>
            <a:pPr lvl="1"/>
            <a:r>
              <a:rPr lang="en-US">
                <a:solidFill>
                  <a:schemeClr val="bg1"/>
                </a:solidFill>
              </a:rPr>
              <a:t>Train regression model in .NET core console app with given dataset</a:t>
            </a:r>
          </a:p>
          <a:p>
            <a:pPr lvl="1"/>
            <a:r>
              <a:rPr lang="en-US">
                <a:solidFill>
                  <a:schemeClr val="bg1"/>
                </a:solidFill>
              </a:rPr>
              <a:t>Consume model in ASP.NET Core web app</a:t>
            </a:r>
          </a:p>
        </p:txBody>
      </p:sp>
      <p:sp>
        <p:nvSpPr>
          <p:cNvPr id="5" name="TextBox 4">
            <a:extLst>
              <a:ext uri="{FF2B5EF4-FFF2-40B4-BE49-F238E27FC236}">
                <a16:creationId xmlns:a16="http://schemas.microsoft.com/office/drawing/2014/main" id="{67810C17-86D2-4FB5-BBFF-6ADF66ACC968}"/>
              </a:ext>
            </a:extLst>
          </p:cNvPr>
          <p:cNvSpPr txBox="1"/>
          <p:nvPr/>
        </p:nvSpPr>
        <p:spPr>
          <a:xfrm>
            <a:off x="548889" y="6481683"/>
            <a:ext cx="1730115" cy="369332"/>
          </a:xfrm>
          <a:prstGeom prst="rect">
            <a:avLst/>
          </a:prstGeom>
          <a:noFill/>
        </p:spPr>
        <p:txBody>
          <a:bodyPr wrap="square" rtlCol="0">
            <a:spAutoFit/>
          </a:bodyPr>
          <a:lstStyle/>
          <a:p>
            <a:pPr algn="ctr"/>
            <a:r>
              <a:rPr lang="en-US" b="1">
                <a:solidFill>
                  <a:schemeClr val="bg1"/>
                </a:solidFill>
              </a:rPr>
              <a:t>Phase 2.0</a:t>
            </a:r>
          </a:p>
        </p:txBody>
      </p:sp>
      <p:sp>
        <p:nvSpPr>
          <p:cNvPr id="8" name="Title 1">
            <a:extLst>
              <a:ext uri="{FF2B5EF4-FFF2-40B4-BE49-F238E27FC236}">
                <a16:creationId xmlns:a16="http://schemas.microsoft.com/office/drawing/2014/main" id="{62369F2C-0847-4019-A70C-8DD5478C60A5}"/>
              </a:ext>
            </a:extLst>
          </p:cNvPr>
          <p:cNvSpPr txBox="1">
            <a:spLocks/>
          </p:cNvSpPr>
          <p:nvPr/>
        </p:nvSpPr>
        <p:spPr>
          <a:xfrm>
            <a:off x="0" y="78726"/>
            <a:ext cx="12192000" cy="1050827"/>
          </a:xfrm>
          <a:prstGeom prst="rect">
            <a:avLst/>
          </a:prstGeom>
        </p:spPr>
        <p:txBody>
          <a:bodyPr vert="horz" lIns="91440" tIns="45720" rIns="91440" bIns="45720" rtlCol="0" anchor="t">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solidFill>
                  <a:schemeClr val="bg1"/>
                </a:solidFill>
              </a:rPr>
              <a:t>Problem to solve: Car price prediction</a:t>
            </a:r>
          </a:p>
          <a:p>
            <a:pPr algn="ctr"/>
            <a:r>
              <a:rPr lang="en-US" sz="3500">
                <a:solidFill>
                  <a:srgbClr val="F8B548"/>
                </a:solidFill>
              </a:rPr>
              <a:t>aka.ms/</a:t>
            </a:r>
            <a:r>
              <a:rPr lang="en-US" sz="3500" err="1">
                <a:solidFill>
                  <a:srgbClr val="F8B548"/>
                </a:solidFill>
              </a:rPr>
              <a:t>mlnet</a:t>
            </a:r>
            <a:r>
              <a:rPr lang="en-US" sz="3500">
                <a:solidFill>
                  <a:srgbClr val="F8B548"/>
                </a:solidFill>
              </a:rPr>
              <a:t>-workshop</a:t>
            </a:r>
          </a:p>
        </p:txBody>
      </p:sp>
    </p:spTree>
    <p:extLst>
      <p:ext uri="{BB962C8B-B14F-4D97-AF65-F5344CB8AC3E}">
        <p14:creationId xmlns:p14="http://schemas.microsoft.com/office/powerpoint/2010/main" val="5055029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0924395-BB3F-495B-B8E2-F06727B0715B}"/>
              </a:ext>
            </a:extLst>
          </p:cNvPr>
          <p:cNvSpPr>
            <a:spLocks noGrp="1"/>
          </p:cNvSpPr>
          <p:nvPr>
            <p:ph idx="1"/>
          </p:nvPr>
        </p:nvSpPr>
        <p:spPr>
          <a:xfrm>
            <a:off x="1159475" y="881151"/>
            <a:ext cx="4511138" cy="4351338"/>
          </a:xfrm>
        </p:spPr>
        <p:txBody>
          <a:bodyPr>
            <a:normAutofit/>
          </a:bodyPr>
          <a:lstStyle/>
          <a:p>
            <a:r>
              <a:rPr lang="en-US" sz="2400">
                <a:solidFill>
                  <a:schemeClr val="bg1"/>
                </a:solidFill>
              </a:rPr>
              <a:t>Most scenarios</a:t>
            </a:r>
          </a:p>
          <a:p>
            <a:pPr lvl="1"/>
            <a:r>
              <a:rPr lang="en-US" b="1">
                <a:solidFill>
                  <a:srgbClr val="F7B548"/>
                </a:solidFill>
              </a:rPr>
              <a:t>Microsoft.ML</a:t>
            </a:r>
          </a:p>
          <a:p>
            <a:r>
              <a:rPr lang="en-US" sz="2400">
                <a:solidFill>
                  <a:schemeClr val="bg1"/>
                </a:solidFill>
              </a:rPr>
              <a:t>Forecasting &amp; anomaly detection scenarios :</a:t>
            </a:r>
          </a:p>
          <a:p>
            <a:pPr lvl="1"/>
            <a:r>
              <a:rPr lang="en-US" b="1" err="1">
                <a:solidFill>
                  <a:srgbClr val="F7B548"/>
                </a:solidFill>
              </a:rPr>
              <a:t>Microsoft.ML.TimeSeries</a:t>
            </a:r>
            <a:endParaRPr lang="en-US">
              <a:solidFill>
                <a:schemeClr val="bg1"/>
              </a:solidFill>
            </a:endParaRPr>
          </a:p>
          <a:p>
            <a:r>
              <a:rPr lang="en-US" sz="2400">
                <a:solidFill>
                  <a:schemeClr val="bg1"/>
                </a:solidFill>
              </a:rPr>
              <a:t>Recommendation scenario:</a:t>
            </a:r>
          </a:p>
          <a:p>
            <a:pPr lvl="1"/>
            <a:r>
              <a:rPr lang="en-US" b="1" err="1">
                <a:solidFill>
                  <a:srgbClr val="F7B548"/>
                </a:solidFill>
              </a:rPr>
              <a:t>Microsoft.ML.Recommender</a:t>
            </a:r>
            <a:endParaRPr lang="en-US" b="1">
              <a:solidFill>
                <a:srgbClr val="F7B548"/>
              </a:solidFill>
            </a:endParaRPr>
          </a:p>
          <a:p>
            <a:r>
              <a:rPr lang="en-US" sz="2400">
                <a:solidFill>
                  <a:schemeClr val="bg1"/>
                </a:solidFill>
              </a:rPr>
              <a:t>Database loader</a:t>
            </a:r>
          </a:p>
          <a:p>
            <a:pPr lvl="1"/>
            <a:r>
              <a:rPr lang="en-US" b="1" err="1">
                <a:solidFill>
                  <a:srgbClr val="F7B548"/>
                </a:solidFill>
              </a:rPr>
              <a:t>System.Data.SqlClient</a:t>
            </a:r>
            <a:endParaRPr lang="en-US" b="1">
              <a:solidFill>
                <a:srgbClr val="F7B548"/>
              </a:solidFill>
            </a:endParaRPr>
          </a:p>
        </p:txBody>
      </p:sp>
      <p:sp>
        <p:nvSpPr>
          <p:cNvPr id="5" name="TextBox 4">
            <a:extLst>
              <a:ext uri="{FF2B5EF4-FFF2-40B4-BE49-F238E27FC236}">
                <a16:creationId xmlns:a16="http://schemas.microsoft.com/office/drawing/2014/main" id="{67810C17-86D2-4FB5-BBFF-6ADF66ACC968}"/>
              </a:ext>
            </a:extLst>
          </p:cNvPr>
          <p:cNvSpPr txBox="1"/>
          <p:nvPr/>
        </p:nvSpPr>
        <p:spPr>
          <a:xfrm>
            <a:off x="548889" y="6481683"/>
            <a:ext cx="1730115" cy="369332"/>
          </a:xfrm>
          <a:prstGeom prst="rect">
            <a:avLst/>
          </a:prstGeom>
          <a:noFill/>
        </p:spPr>
        <p:txBody>
          <a:bodyPr wrap="square" rtlCol="0">
            <a:spAutoFit/>
          </a:bodyPr>
          <a:lstStyle/>
          <a:p>
            <a:pPr algn="ctr"/>
            <a:r>
              <a:rPr lang="en-US" b="1">
                <a:solidFill>
                  <a:schemeClr val="bg1"/>
                </a:solidFill>
              </a:rPr>
              <a:t>Phase 2.0</a:t>
            </a:r>
          </a:p>
        </p:txBody>
      </p:sp>
      <p:sp>
        <p:nvSpPr>
          <p:cNvPr id="8" name="Title 1">
            <a:extLst>
              <a:ext uri="{FF2B5EF4-FFF2-40B4-BE49-F238E27FC236}">
                <a16:creationId xmlns:a16="http://schemas.microsoft.com/office/drawing/2014/main" id="{62369F2C-0847-4019-A70C-8DD5478C60A5}"/>
              </a:ext>
            </a:extLst>
          </p:cNvPr>
          <p:cNvSpPr txBox="1">
            <a:spLocks/>
          </p:cNvSpPr>
          <p:nvPr/>
        </p:nvSpPr>
        <p:spPr>
          <a:xfrm>
            <a:off x="0" y="78726"/>
            <a:ext cx="12192000" cy="80242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solidFill>
                  <a:schemeClr val="bg1"/>
                </a:solidFill>
              </a:rPr>
              <a:t>ML.NET NuGet Packages</a:t>
            </a:r>
          </a:p>
        </p:txBody>
      </p:sp>
      <p:sp>
        <p:nvSpPr>
          <p:cNvPr id="7" name="Content Placeholder 2">
            <a:extLst>
              <a:ext uri="{FF2B5EF4-FFF2-40B4-BE49-F238E27FC236}">
                <a16:creationId xmlns:a16="http://schemas.microsoft.com/office/drawing/2014/main" id="{2917403C-07AA-4B1A-A887-DCC208222826}"/>
              </a:ext>
            </a:extLst>
          </p:cNvPr>
          <p:cNvSpPr txBox="1">
            <a:spLocks/>
          </p:cNvSpPr>
          <p:nvPr/>
        </p:nvSpPr>
        <p:spPr>
          <a:xfrm>
            <a:off x="6359615" y="881151"/>
            <a:ext cx="5143383" cy="560053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a:solidFill>
                  <a:schemeClr val="bg1"/>
                </a:solidFill>
              </a:rPr>
              <a:t>Consuming ONNX models:</a:t>
            </a:r>
          </a:p>
          <a:p>
            <a:pPr lvl="1"/>
            <a:r>
              <a:rPr lang="en-US" b="1" err="1">
                <a:solidFill>
                  <a:srgbClr val="F7B548"/>
                </a:solidFill>
              </a:rPr>
              <a:t>Microsoft.ML.ONNXTransformer</a:t>
            </a:r>
            <a:r>
              <a:rPr lang="en-US" b="1">
                <a:solidFill>
                  <a:srgbClr val="F7B548"/>
                </a:solidFill>
              </a:rPr>
              <a:t> (+ </a:t>
            </a:r>
            <a:r>
              <a:rPr lang="en-US" b="1" err="1">
                <a:solidFill>
                  <a:srgbClr val="F7B548"/>
                </a:solidFill>
              </a:rPr>
              <a:t>Microsoft.ML.ImageAnalytics</a:t>
            </a:r>
            <a:r>
              <a:rPr lang="en-US">
                <a:solidFill>
                  <a:srgbClr val="F7B548"/>
                </a:solidFill>
              </a:rPr>
              <a:t> for object detection</a:t>
            </a:r>
            <a:r>
              <a:rPr lang="en-US" b="1">
                <a:solidFill>
                  <a:srgbClr val="F7B548"/>
                </a:solidFill>
              </a:rPr>
              <a:t>)</a:t>
            </a:r>
            <a:endParaRPr lang="en-US">
              <a:solidFill>
                <a:schemeClr val="bg1"/>
              </a:solidFill>
            </a:endParaRPr>
          </a:p>
          <a:p>
            <a:r>
              <a:rPr lang="en-US" sz="2400">
                <a:solidFill>
                  <a:schemeClr val="bg1"/>
                </a:solidFill>
              </a:rPr>
              <a:t>Consuming TensorFlow models:</a:t>
            </a:r>
          </a:p>
          <a:p>
            <a:pPr lvl="1"/>
            <a:r>
              <a:rPr lang="en-US" b="1" err="1">
                <a:solidFill>
                  <a:srgbClr val="F7B548"/>
                </a:solidFill>
              </a:rPr>
              <a:t>Microsoft.ML.TensorFlow</a:t>
            </a:r>
            <a:r>
              <a:rPr lang="en-US" b="1">
                <a:solidFill>
                  <a:srgbClr val="F7B548"/>
                </a:solidFill>
              </a:rPr>
              <a:t> + </a:t>
            </a:r>
            <a:r>
              <a:rPr lang="en-US" b="1" err="1">
                <a:solidFill>
                  <a:srgbClr val="F7B548"/>
                </a:solidFill>
              </a:rPr>
              <a:t>SciSharp.TensorFlow.Redist</a:t>
            </a:r>
            <a:r>
              <a:rPr lang="en-US" b="1">
                <a:solidFill>
                  <a:srgbClr val="F7B548"/>
                </a:solidFill>
              </a:rPr>
              <a:t> (+ </a:t>
            </a:r>
            <a:r>
              <a:rPr lang="en-US" b="1" err="1">
                <a:solidFill>
                  <a:srgbClr val="F7B548"/>
                </a:solidFill>
              </a:rPr>
              <a:t>Microsoft.ML.ImageAnalytics</a:t>
            </a:r>
            <a:r>
              <a:rPr lang="en-US">
                <a:solidFill>
                  <a:srgbClr val="F7B548"/>
                </a:solidFill>
              </a:rPr>
              <a:t> for image classification</a:t>
            </a:r>
            <a:r>
              <a:rPr lang="en-US" b="1">
                <a:solidFill>
                  <a:srgbClr val="F7B548"/>
                </a:solidFill>
              </a:rPr>
              <a:t>)</a:t>
            </a:r>
            <a:endParaRPr lang="en-US">
              <a:solidFill>
                <a:schemeClr val="bg1"/>
              </a:solidFill>
            </a:endParaRPr>
          </a:p>
          <a:p>
            <a:r>
              <a:rPr lang="en-US" sz="2400">
                <a:solidFill>
                  <a:schemeClr val="bg1"/>
                </a:solidFill>
              </a:rPr>
              <a:t>Train custom image classification models:</a:t>
            </a:r>
          </a:p>
          <a:p>
            <a:pPr lvl="1"/>
            <a:r>
              <a:rPr lang="en-US" b="1" err="1">
                <a:solidFill>
                  <a:srgbClr val="F7B548"/>
                </a:solidFill>
              </a:rPr>
              <a:t>Microsoft.ML.Vision</a:t>
            </a:r>
            <a:r>
              <a:rPr lang="en-US" b="1">
                <a:solidFill>
                  <a:srgbClr val="F7B548"/>
                </a:solidFill>
              </a:rPr>
              <a:t> + </a:t>
            </a:r>
            <a:r>
              <a:rPr lang="en-US" b="1" err="1">
                <a:solidFill>
                  <a:srgbClr val="F7B548"/>
                </a:solidFill>
              </a:rPr>
              <a:t>Microsoft.ML.ImageAnalytics</a:t>
            </a:r>
            <a:r>
              <a:rPr lang="en-US" b="1">
                <a:solidFill>
                  <a:srgbClr val="F7B548"/>
                </a:solidFill>
              </a:rPr>
              <a:t> + </a:t>
            </a:r>
            <a:r>
              <a:rPr lang="en-US" b="1" err="1">
                <a:solidFill>
                  <a:srgbClr val="F7B548"/>
                </a:solidFill>
              </a:rPr>
              <a:t>SciSharp.TensorFlow.Redist</a:t>
            </a:r>
            <a:endParaRPr lang="en-US">
              <a:solidFill>
                <a:schemeClr val="bg1"/>
              </a:solidFill>
            </a:endParaRPr>
          </a:p>
        </p:txBody>
      </p:sp>
    </p:spTree>
    <p:extLst>
      <p:ext uri="{BB962C8B-B14F-4D97-AF65-F5344CB8AC3E}">
        <p14:creationId xmlns:p14="http://schemas.microsoft.com/office/powerpoint/2010/main" val="3720452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7000" b="-17000"/>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0924395-BB3F-495B-B8E2-F06727B0715B}"/>
              </a:ext>
            </a:extLst>
          </p:cNvPr>
          <p:cNvSpPr>
            <a:spLocks noGrp="1"/>
          </p:cNvSpPr>
          <p:nvPr>
            <p:ph idx="1"/>
          </p:nvPr>
        </p:nvSpPr>
        <p:spPr>
          <a:xfrm>
            <a:off x="838200" y="881151"/>
            <a:ext cx="10515600" cy="4351338"/>
          </a:xfrm>
        </p:spPr>
        <p:txBody>
          <a:bodyPr/>
          <a:lstStyle/>
          <a:p>
            <a:r>
              <a:rPr lang="en-US" err="1">
                <a:solidFill>
                  <a:srgbClr val="F8B548"/>
                </a:solidFill>
              </a:rPr>
              <a:t>MLContext</a:t>
            </a:r>
            <a:r>
              <a:rPr lang="en-US">
                <a:solidFill>
                  <a:schemeClr val="bg1"/>
                </a:solidFill>
              </a:rPr>
              <a:t> = starting point for all ML.NET operations</a:t>
            </a:r>
          </a:p>
          <a:p>
            <a:r>
              <a:rPr lang="en-US">
                <a:solidFill>
                  <a:schemeClr val="bg1"/>
                </a:solidFill>
              </a:rPr>
              <a:t>Provides ways to create components for </a:t>
            </a:r>
          </a:p>
          <a:p>
            <a:pPr lvl="1"/>
            <a:r>
              <a:rPr lang="en-US">
                <a:solidFill>
                  <a:schemeClr val="bg1"/>
                </a:solidFill>
              </a:rPr>
              <a:t>Data preparation</a:t>
            </a:r>
          </a:p>
          <a:p>
            <a:pPr lvl="1"/>
            <a:r>
              <a:rPr lang="en-US">
                <a:solidFill>
                  <a:schemeClr val="bg1"/>
                </a:solidFill>
              </a:rPr>
              <a:t>Feature engineering</a:t>
            </a:r>
          </a:p>
          <a:p>
            <a:pPr lvl="1"/>
            <a:r>
              <a:rPr lang="en-US">
                <a:solidFill>
                  <a:schemeClr val="bg1"/>
                </a:solidFill>
              </a:rPr>
              <a:t>Training</a:t>
            </a:r>
          </a:p>
          <a:p>
            <a:pPr lvl="1"/>
            <a:r>
              <a:rPr lang="en-US">
                <a:solidFill>
                  <a:schemeClr val="bg1"/>
                </a:solidFill>
              </a:rPr>
              <a:t>Prediction</a:t>
            </a:r>
          </a:p>
          <a:p>
            <a:pPr lvl="1"/>
            <a:r>
              <a:rPr lang="en-US">
                <a:solidFill>
                  <a:schemeClr val="bg1"/>
                </a:solidFill>
              </a:rPr>
              <a:t>Model evaluation</a:t>
            </a:r>
          </a:p>
          <a:p>
            <a:pPr lvl="1"/>
            <a:r>
              <a:rPr lang="en-US">
                <a:solidFill>
                  <a:schemeClr val="bg1"/>
                </a:solidFill>
              </a:rPr>
              <a:t>Logging</a:t>
            </a:r>
          </a:p>
          <a:p>
            <a:pPr lvl="1"/>
            <a:r>
              <a:rPr lang="en-US">
                <a:solidFill>
                  <a:schemeClr val="bg1"/>
                </a:solidFill>
              </a:rPr>
              <a:t>Execution control</a:t>
            </a:r>
          </a:p>
          <a:p>
            <a:pPr lvl="1"/>
            <a:r>
              <a:rPr lang="en-US">
                <a:solidFill>
                  <a:schemeClr val="bg1"/>
                </a:solidFill>
              </a:rPr>
              <a:t>Seeding</a:t>
            </a:r>
          </a:p>
        </p:txBody>
      </p:sp>
      <p:sp>
        <p:nvSpPr>
          <p:cNvPr id="5" name="TextBox 4">
            <a:extLst>
              <a:ext uri="{FF2B5EF4-FFF2-40B4-BE49-F238E27FC236}">
                <a16:creationId xmlns:a16="http://schemas.microsoft.com/office/drawing/2014/main" id="{67810C17-86D2-4FB5-BBFF-6ADF66ACC968}"/>
              </a:ext>
            </a:extLst>
          </p:cNvPr>
          <p:cNvSpPr txBox="1"/>
          <p:nvPr/>
        </p:nvSpPr>
        <p:spPr>
          <a:xfrm>
            <a:off x="548889" y="6481683"/>
            <a:ext cx="1730115" cy="369332"/>
          </a:xfrm>
          <a:prstGeom prst="rect">
            <a:avLst/>
          </a:prstGeom>
          <a:noFill/>
        </p:spPr>
        <p:txBody>
          <a:bodyPr wrap="square" rtlCol="0">
            <a:spAutoFit/>
          </a:bodyPr>
          <a:lstStyle/>
          <a:p>
            <a:pPr algn="ctr"/>
            <a:r>
              <a:rPr lang="en-US" b="1">
                <a:solidFill>
                  <a:schemeClr val="bg1"/>
                </a:solidFill>
              </a:rPr>
              <a:t>Phase 2.0</a:t>
            </a:r>
          </a:p>
        </p:txBody>
      </p:sp>
      <p:sp>
        <p:nvSpPr>
          <p:cNvPr id="8" name="Title 1">
            <a:extLst>
              <a:ext uri="{FF2B5EF4-FFF2-40B4-BE49-F238E27FC236}">
                <a16:creationId xmlns:a16="http://schemas.microsoft.com/office/drawing/2014/main" id="{62369F2C-0847-4019-A70C-8DD5478C60A5}"/>
              </a:ext>
            </a:extLst>
          </p:cNvPr>
          <p:cNvSpPr txBox="1">
            <a:spLocks/>
          </p:cNvSpPr>
          <p:nvPr/>
        </p:nvSpPr>
        <p:spPr>
          <a:xfrm>
            <a:off x="0" y="78726"/>
            <a:ext cx="12192000" cy="80242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err="1">
                <a:solidFill>
                  <a:schemeClr val="bg1"/>
                </a:solidFill>
              </a:rPr>
              <a:t>MLContext</a:t>
            </a:r>
            <a:endParaRPr lang="en-US">
              <a:solidFill>
                <a:schemeClr val="bg1"/>
              </a:solidFill>
            </a:endParaRPr>
          </a:p>
        </p:txBody>
      </p:sp>
      <p:pic>
        <p:nvPicPr>
          <p:cNvPr id="6" name="Picture 5" descr="Machine generated alternative text:&#10;mlContext . &#10;AnomalyDetection &#10;BinaryClassification &#10;Clustering &#10;ComponentCatalog &#10;Data &#10;Equals &#10;Forecasting &#10;GetHashCode &#10;DataOperationsCatalog MLContext.Data { get; } &#10;Data loading and saving. &#10;* IntelliCode suggestion based on this context ">
            <a:extLst>
              <a:ext uri="{FF2B5EF4-FFF2-40B4-BE49-F238E27FC236}">
                <a16:creationId xmlns:a16="http://schemas.microsoft.com/office/drawing/2014/main" id="{D06B0A43-9C12-4276-A0EB-D8D2AC55CEFC}"/>
              </a:ext>
            </a:extLst>
          </p:cNvPr>
          <p:cNvPicPr/>
          <p:nvPr/>
        </p:nvPicPr>
        <p:blipFill>
          <a:blip r:embed="rId4">
            <a:extLst>
              <a:ext uri="{28A0092B-C50C-407E-A947-70E740481C1C}">
                <a14:useLocalDpi xmlns:a14="http://schemas.microsoft.com/office/drawing/2010/main" val="0"/>
              </a:ext>
            </a:extLst>
          </a:blip>
          <a:stretch>
            <a:fillRect/>
          </a:stretch>
        </p:blipFill>
        <p:spPr>
          <a:xfrm>
            <a:off x="5029273" y="2004695"/>
            <a:ext cx="5943600" cy="2848610"/>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2588674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7810C17-86D2-4FB5-BBFF-6ADF66ACC968}"/>
              </a:ext>
            </a:extLst>
          </p:cNvPr>
          <p:cNvSpPr txBox="1"/>
          <p:nvPr/>
        </p:nvSpPr>
        <p:spPr>
          <a:xfrm>
            <a:off x="548889" y="6481683"/>
            <a:ext cx="1730115" cy="369332"/>
          </a:xfrm>
          <a:prstGeom prst="rect">
            <a:avLst/>
          </a:prstGeom>
          <a:noFill/>
        </p:spPr>
        <p:txBody>
          <a:bodyPr wrap="square" rtlCol="0">
            <a:spAutoFit/>
          </a:bodyPr>
          <a:lstStyle/>
          <a:p>
            <a:pPr algn="ctr"/>
            <a:r>
              <a:rPr lang="en-US" b="1">
                <a:solidFill>
                  <a:schemeClr val="bg1"/>
                </a:solidFill>
              </a:rPr>
              <a:t>Phase 2.0</a:t>
            </a:r>
          </a:p>
        </p:txBody>
      </p:sp>
      <p:sp>
        <p:nvSpPr>
          <p:cNvPr id="8" name="Title 1">
            <a:extLst>
              <a:ext uri="{FF2B5EF4-FFF2-40B4-BE49-F238E27FC236}">
                <a16:creationId xmlns:a16="http://schemas.microsoft.com/office/drawing/2014/main" id="{62369F2C-0847-4019-A70C-8DD5478C60A5}"/>
              </a:ext>
            </a:extLst>
          </p:cNvPr>
          <p:cNvSpPr txBox="1">
            <a:spLocks/>
          </p:cNvSpPr>
          <p:nvPr/>
        </p:nvSpPr>
        <p:spPr>
          <a:xfrm>
            <a:off x="0" y="78726"/>
            <a:ext cx="12192000" cy="1030983"/>
          </a:xfrm>
          <a:prstGeom prst="rect">
            <a:avLst/>
          </a:prstGeom>
        </p:spPr>
        <p:txBody>
          <a:bodyPr vert="horz" lIns="91440" tIns="45720" rIns="91440" bIns="45720" rtlCol="0" anchor="t">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300">
                <a:solidFill>
                  <a:schemeClr val="bg1"/>
                </a:solidFill>
              </a:rPr>
              <a:t>Task</a:t>
            </a:r>
          </a:p>
          <a:p>
            <a:pPr algn="ctr"/>
            <a:r>
              <a:rPr lang="en-US" sz="3900" b="1">
                <a:solidFill>
                  <a:srgbClr val="F7B548"/>
                </a:solidFill>
              </a:rPr>
              <a:t>aka.ms/phase-2-0</a:t>
            </a:r>
          </a:p>
        </p:txBody>
      </p:sp>
      <p:sp>
        <p:nvSpPr>
          <p:cNvPr id="17" name="Content Placeholder 2">
            <a:extLst>
              <a:ext uri="{FF2B5EF4-FFF2-40B4-BE49-F238E27FC236}">
                <a16:creationId xmlns:a16="http://schemas.microsoft.com/office/drawing/2014/main" id="{FE8F136B-75D3-4F72-B4DD-6EBCCAAE0854}"/>
              </a:ext>
            </a:extLst>
          </p:cNvPr>
          <p:cNvSpPr>
            <a:spLocks noGrp="1"/>
          </p:cNvSpPr>
          <p:nvPr>
            <p:ph idx="1"/>
          </p:nvPr>
        </p:nvSpPr>
        <p:spPr>
          <a:xfrm>
            <a:off x="838200" y="1322773"/>
            <a:ext cx="10515600" cy="3909715"/>
          </a:xfrm>
        </p:spPr>
        <p:txBody>
          <a:bodyPr/>
          <a:lstStyle/>
          <a:p>
            <a:pPr marL="514350" indent="-514350">
              <a:buAutoNum type="arabicPeriod"/>
            </a:pPr>
            <a:r>
              <a:rPr lang="en-US">
                <a:solidFill>
                  <a:schemeClr val="bg1"/>
                </a:solidFill>
              </a:rPr>
              <a:t>Make sure to clone the repo </a:t>
            </a:r>
            <a:r>
              <a:rPr lang="en-US">
                <a:solidFill>
                  <a:srgbClr val="F8B548"/>
                </a:solidFill>
              </a:rPr>
              <a:t>aka.ms/</a:t>
            </a:r>
            <a:r>
              <a:rPr lang="en-US" err="1">
                <a:solidFill>
                  <a:srgbClr val="F8B548"/>
                </a:solidFill>
              </a:rPr>
              <a:t>mlnet</a:t>
            </a:r>
            <a:r>
              <a:rPr lang="en-US">
                <a:solidFill>
                  <a:srgbClr val="F8B548"/>
                </a:solidFill>
              </a:rPr>
              <a:t>-workshop</a:t>
            </a:r>
          </a:p>
          <a:p>
            <a:pPr marL="514350" indent="-514350">
              <a:buAutoNum type="arabicPeriod"/>
            </a:pPr>
            <a:r>
              <a:rPr lang="en-US">
                <a:solidFill>
                  <a:schemeClr val="bg1"/>
                </a:solidFill>
              </a:rPr>
              <a:t>Add the </a:t>
            </a:r>
            <a:r>
              <a:rPr lang="en-US">
                <a:solidFill>
                  <a:srgbClr val="F8B548"/>
                </a:solidFill>
              </a:rPr>
              <a:t>Microsoft.ML</a:t>
            </a:r>
            <a:r>
              <a:rPr lang="en-US">
                <a:solidFill>
                  <a:schemeClr val="bg1"/>
                </a:solidFill>
              </a:rPr>
              <a:t> NuGet package to your console project</a:t>
            </a:r>
          </a:p>
          <a:p>
            <a:pPr marL="514350" indent="-514350">
              <a:buAutoNum type="arabicPeriod"/>
            </a:pPr>
            <a:r>
              <a:rPr lang="en-US">
                <a:solidFill>
                  <a:schemeClr val="bg1"/>
                </a:solidFill>
              </a:rPr>
              <a:t>Initialize a new </a:t>
            </a:r>
            <a:r>
              <a:rPr lang="en-US" err="1">
                <a:solidFill>
                  <a:srgbClr val="F8B548"/>
                </a:solidFill>
              </a:rPr>
              <a:t>MLContext</a:t>
            </a:r>
            <a:r>
              <a:rPr lang="en-US">
                <a:solidFill>
                  <a:schemeClr val="bg1"/>
                </a:solidFill>
              </a:rPr>
              <a:t> in your console app</a:t>
            </a:r>
            <a:endParaRPr lang="en-US">
              <a:solidFill>
                <a:srgbClr val="F7B548"/>
              </a:solidFill>
            </a:endParaRPr>
          </a:p>
        </p:txBody>
      </p:sp>
    </p:spTree>
    <p:extLst>
      <p:ext uri="{BB962C8B-B14F-4D97-AF65-F5344CB8AC3E}">
        <p14:creationId xmlns:p14="http://schemas.microsoft.com/office/powerpoint/2010/main" val="133801338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D95B59-E4D6-4F02-8370-359BB3785BDA}"/>
              </a:ext>
            </a:extLst>
          </p:cNvPr>
          <p:cNvSpPr>
            <a:spLocks noGrp="1"/>
          </p:cNvSpPr>
          <p:nvPr>
            <p:ph type="title"/>
          </p:nvPr>
        </p:nvSpPr>
        <p:spPr/>
        <p:txBody>
          <a:bodyPr/>
          <a:lstStyle/>
          <a:p>
            <a:r>
              <a:rPr lang="en-US" sz="4400">
                <a:solidFill>
                  <a:schemeClr val="bg1"/>
                </a:solidFill>
              </a:rPr>
              <a:t>Phase 2.1</a:t>
            </a:r>
            <a:br>
              <a:rPr lang="en-US">
                <a:solidFill>
                  <a:schemeClr val="bg1"/>
                </a:solidFill>
              </a:rPr>
            </a:br>
            <a:r>
              <a:rPr lang="en-US">
                <a:solidFill>
                  <a:schemeClr val="bg1"/>
                </a:solidFill>
              </a:rPr>
              <a:t>Data</a:t>
            </a:r>
          </a:p>
        </p:txBody>
      </p:sp>
    </p:spTree>
    <p:extLst>
      <p:ext uri="{BB962C8B-B14F-4D97-AF65-F5344CB8AC3E}">
        <p14:creationId xmlns:p14="http://schemas.microsoft.com/office/powerpoint/2010/main" val="226257724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7000" b="-17000"/>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0924395-BB3F-495B-B8E2-F06727B0715B}"/>
              </a:ext>
            </a:extLst>
          </p:cNvPr>
          <p:cNvSpPr>
            <a:spLocks noGrp="1"/>
          </p:cNvSpPr>
          <p:nvPr>
            <p:ph idx="1"/>
          </p:nvPr>
        </p:nvSpPr>
        <p:spPr>
          <a:xfrm>
            <a:off x="838200" y="881151"/>
            <a:ext cx="10515600" cy="604749"/>
          </a:xfrm>
        </p:spPr>
        <p:txBody>
          <a:bodyPr/>
          <a:lstStyle/>
          <a:p>
            <a:pPr marL="0" indent="0" algn="ctr">
              <a:buNone/>
            </a:pPr>
            <a:r>
              <a:rPr lang="en-US">
                <a:solidFill>
                  <a:schemeClr val="bg1"/>
                </a:solidFill>
              </a:rPr>
              <a:t>Data in ML.NET represented as </a:t>
            </a:r>
            <a:r>
              <a:rPr lang="en-US" b="1" err="1">
                <a:solidFill>
                  <a:srgbClr val="F7B548"/>
                </a:solidFill>
              </a:rPr>
              <a:t>IDataView</a:t>
            </a:r>
            <a:endParaRPr lang="en-US" b="1">
              <a:solidFill>
                <a:srgbClr val="F7B548"/>
              </a:solidFill>
            </a:endParaRPr>
          </a:p>
          <a:p>
            <a:endParaRPr lang="en-US">
              <a:solidFill>
                <a:schemeClr val="bg1"/>
              </a:solidFill>
            </a:endParaRPr>
          </a:p>
        </p:txBody>
      </p:sp>
      <p:sp>
        <p:nvSpPr>
          <p:cNvPr id="5" name="TextBox 4">
            <a:extLst>
              <a:ext uri="{FF2B5EF4-FFF2-40B4-BE49-F238E27FC236}">
                <a16:creationId xmlns:a16="http://schemas.microsoft.com/office/drawing/2014/main" id="{67810C17-86D2-4FB5-BBFF-6ADF66ACC968}"/>
              </a:ext>
            </a:extLst>
          </p:cNvPr>
          <p:cNvSpPr txBox="1"/>
          <p:nvPr/>
        </p:nvSpPr>
        <p:spPr>
          <a:xfrm>
            <a:off x="548889" y="6481683"/>
            <a:ext cx="1730115" cy="369332"/>
          </a:xfrm>
          <a:prstGeom prst="rect">
            <a:avLst/>
          </a:prstGeom>
          <a:noFill/>
        </p:spPr>
        <p:txBody>
          <a:bodyPr wrap="square" rtlCol="0">
            <a:spAutoFit/>
          </a:bodyPr>
          <a:lstStyle/>
          <a:p>
            <a:pPr algn="ctr"/>
            <a:r>
              <a:rPr lang="en-US" b="1">
                <a:solidFill>
                  <a:schemeClr val="bg1"/>
                </a:solidFill>
              </a:rPr>
              <a:t>Phase 2.1</a:t>
            </a:r>
          </a:p>
        </p:txBody>
      </p:sp>
      <p:sp>
        <p:nvSpPr>
          <p:cNvPr id="8" name="Title 1">
            <a:extLst>
              <a:ext uri="{FF2B5EF4-FFF2-40B4-BE49-F238E27FC236}">
                <a16:creationId xmlns:a16="http://schemas.microsoft.com/office/drawing/2014/main" id="{62369F2C-0847-4019-A70C-8DD5478C60A5}"/>
              </a:ext>
            </a:extLst>
          </p:cNvPr>
          <p:cNvSpPr txBox="1">
            <a:spLocks/>
          </p:cNvSpPr>
          <p:nvPr/>
        </p:nvSpPr>
        <p:spPr>
          <a:xfrm>
            <a:off x="0" y="78726"/>
            <a:ext cx="12192000" cy="80242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err="1">
                <a:solidFill>
                  <a:schemeClr val="bg1"/>
                </a:solidFill>
              </a:rPr>
              <a:t>IDataView</a:t>
            </a:r>
            <a:endParaRPr lang="en-US">
              <a:solidFill>
                <a:schemeClr val="bg1"/>
              </a:solidFill>
            </a:endParaRPr>
          </a:p>
        </p:txBody>
      </p:sp>
      <p:pic>
        <p:nvPicPr>
          <p:cNvPr id="10242" name="Picture 2">
            <a:extLst>
              <a:ext uri="{FF2B5EF4-FFF2-40B4-BE49-F238E27FC236}">
                <a16:creationId xmlns:a16="http://schemas.microsoft.com/office/drawing/2014/main" id="{04994E77-3375-486F-9FB3-FDDE6741E92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86820" y="3970886"/>
            <a:ext cx="4340974" cy="2395449"/>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grpSp>
        <p:nvGrpSpPr>
          <p:cNvPr id="10" name="Group 9">
            <a:extLst>
              <a:ext uri="{FF2B5EF4-FFF2-40B4-BE49-F238E27FC236}">
                <a16:creationId xmlns:a16="http://schemas.microsoft.com/office/drawing/2014/main" id="{727521AB-E279-4614-B98E-EC2AE320A408}"/>
              </a:ext>
            </a:extLst>
          </p:cNvPr>
          <p:cNvGrpSpPr/>
          <p:nvPr/>
        </p:nvGrpSpPr>
        <p:grpSpPr>
          <a:xfrm>
            <a:off x="2180941" y="1695972"/>
            <a:ext cx="1859805" cy="1551674"/>
            <a:chOff x="2180941" y="2065304"/>
            <a:chExt cx="1859805" cy="1551674"/>
          </a:xfrm>
        </p:grpSpPr>
        <p:sp>
          <p:nvSpPr>
            <p:cNvPr id="11" name="TextBox 10">
              <a:extLst>
                <a:ext uri="{FF2B5EF4-FFF2-40B4-BE49-F238E27FC236}">
                  <a16:creationId xmlns:a16="http://schemas.microsoft.com/office/drawing/2014/main" id="{46835FAF-B4FF-4FE0-9984-0671F7745099}"/>
                </a:ext>
              </a:extLst>
            </p:cNvPr>
            <p:cNvSpPr txBox="1"/>
            <p:nvPr/>
          </p:nvSpPr>
          <p:spPr>
            <a:xfrm>
              <a:off x="2180941" y="3247646"/>
              <a:ext cx="1859805" cy="369332"/>
            </a:xfrm>
            <a:prstGeom prst="rect">
              <a:avLst/>
            </a:prstGeom>
            <a:noFill/>
          </p:spPr>
          <p:txBody>
            <a:bodyPr wrap="none" rtlCol="0">
              <a:spAutoFit/>
            </a:bodyPr>
            <a:lstStyle/>
            <a:p>
              <a:pPr algn="ctr"/>
              <a:r>
                <a:rPr lang="en-US" b="1">
                  <a:solidFill>
                    <a:schemeClr val="bg1"/>
                  </a:solidFill>
                </a:rPr>
                <a:t>High-dimensional</a:t>
              </a:r>
            </a:p>
          </p:txBody>
        </p:sp>
        <p:pic>
          <p:nvPicPr>
            <p:cNvPr id="18" name="Graphic 17" descr="Table">
              <a:extLst>
                <a:ext uri="{FF2B5EF4-FFF2-40B4-BE49-F238E27FC236}">
                  <a16:creationId xmlns:a16="http://schemas.microsoft.com/office/drawing/2014/main" id="{C449CDC1-2B5F-4B07-85E4-9EA4E6F6B3D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454680" y="2065304"/>
              <a:ext cx="1312326" cy="1312326"/>
            </a:xfrm>
            <a:prstGeom prst="rect">
              <a:avLst/>
            </a:prstGeom>
          </p:spPr>
        </p:pic>
      </p:grpSp>
      <p:grpSp>
        <p:nvGrpSpPr>
          <p:cNvPr id="6" name="Group 5">
            <a:extLst>
              <a:ext uri="{FF2B5EF4-FFF2-40B4-BE49-F238E27FC236}">
                <a16:creationId xmlns:a16="http://schemas.microsoft.com/office/drawing/2014/main" id="{A99A2B2B-537D-4D28-B7FF-E4ACDC960E6D}"/>
              </a:ext>
            </a:extLst>
          </p:cNvPr>
          <p:cNvGrpSpPr/>
          <p:nvPr/>
        </p:nvGrpSpPr>
        <p:grpSpPr>
          <a:xfrm>
            <a:off x="4756163" y="1772983"/>
            <a:ext cx="2461315" cy="1474663"/>
            <a:chOff x="4756163" y="2142315"/>
            <a:chExt cx="2461315" cy="1474663"/>
          </a:xfrm>
        </p:grpSpPr>
        <p:sp>
          <p:nvSpPr>
            <p:cNvPr id="16" name="TextBox 15">
              <a:extLst>
                <a:ext uri="{FF2B5EF4-FFF2-40B4-BE49-F238E27FC236}">
                  <a16:creationId xmlns:a16="http://schemas.microsoft.com/office/drawing/2014/main" id="{6BAE76B2-A5E3-4BCD-9385-449425DE0DF5}"/>
                </a:ext>
              </a:extLst>
            </p:cNvPr>
            <p:cNvSpPr txBox="1"/>
            <p:nvPr/>
          </p:nvSpPr>
          <p:spPr>
            <a:xfrm>
              <a:off x="4756163" y="3247646"/>
              <a:ext cx="2461315" cy="369332"/>
            </a:xfrm>
            <a:prstGeom prst="rect">
              <a:avLst/>
            </a:prstGeom>
            <a:noFill/>
          </p:spPr>
          <p:txBody>
            <a:bodyPr wrap="none" rtlCol="0">
              <a:spAutoFit/>
            </a:bodyPr>
            <a:lstStyle/>
            <a:p>
              <a:pPr algn="ctr"/>
              <a:r>
                <a:rPr lang="en-US" b="1">
                  <a:solidFill>
                    <a:schemeClr val="bg1"/>
                  </a:solidFill>
                </a:rPr>
                <a:t>Lazy + memory efficient</a:t>
              </a:r>
            </a:p>
          </p:txBody>
        </p:sp>
        <p:pic>
          <p:nvPicPr>
            <p:cNvPr id="20" name="Graphic 19" descr="Sloth">
              <a:extLst>
                <a:ext uri="{FF2B5EF4-FFF2-40B4-BE49-F238E27FC236}">
                  <a16:creationId xmlns:a16="http://schemas.microsoft.com/office/drawing/2014/main" id="{156A176A-DACB-490C-9110-1A39B05BFB0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478155" y="2142315"/>
              <a:ext cx="1158304" cy="1158304"/>
            </a:xfrm>
            <a:prstGeom prst="rect">
              <a:avLst/>
            </a:prstGeom>
          </p:spPr>
        </p:pic>
      </p:grpSp>
      <p:grpSp>
        <p:nvGrpSpPr>
          <p:cNvPr id="4" name="Group 3">
            <a:extLst>
              <a:ext uri="{FF2B5EF4-FFF2-40B4-BE49-F238E27FC236}">
                <a16:creationId xmlns:a16="http://schemas.microsoft.com/office/drawing/2014/main" id="{6AC5236F-F22E-41A4-9865-C54DABC156DA}"/>
              </a:ext>
            </a:extLst>
          </p:cNvPr>
          <p:cNvGrpSpPr/>
          <p:nvPr/>
        </p:nvGrpSpPr>
        <p:grpSpPr>
          <a:xfrm>
            <a:off x="8143933" y="1838715"/>
            <a:ext cx="1619464" cy="1408931"/>
            <a:chOff x="8143933" y="2208047"/>
            <a:chExt cx="1619464" cy="1408931"/>
          </a:xfrm>
        </p:grpSpPr>
        <p:sp>
          <p:nvSpPr>
            <p:cNvPr id="7" name="TextBox 6">
              <a:extLst>
                <a:ext uri="{FF2B5EF4-FFF2-40B4-BE49-F238E27FC236}">
                  <a16:creationId xmlns:a16="http://schemas.microsoft.com/office/drawing/2014/main" id="{E35500F5-7353-4694-BA2C-C4060F233618}"/>
                </a:ext>
              </a:extLst>
            </p:cNvPr>
            <p:cNvSpPr txBox="1"/>
            <p:nvPr/>
          </p:nvSpPr>
          <p:spPr>
            <a:xfrm>
              <a:off x="8143933" y="3247646"/>
              <a:ext cx="1619464" cy="369332"/>
            </a:xfrm>
            <a:prstGeom prst="rect">
              <a:avLst/>
            </a:prstGeom>
            <a:noFill/>
          </p:spPr>
          <p:txBody>
            <a:bodyPr wrap="square" rtlCol="0">
              <a:spAutoFit/>
            </a:bodyPr>
            <a:lstStyle/>
            <a:p>
              <a:pPr algn="ctr"/>
              <a:r>
                <a:rPr lang="en-US" b="1">
                  <a:solidFill>
                    <a:schemeClr val="bg1"/>
                  </a:solidFill>
                </a:rPr>
                <a:t>Immutable</a:t>
              </a:r>
            </a:p>
          </p:txBody>
        </p:sp>
        <p:pic>
          <p:nvPicPr>
            <p:cNvPr id="22" name="Graphic 21" descr="Lock">
              <a:extLst>
                <a:ext uri="{FF2B5EF4-FFF2-40B4-BE49-F238E27FC236}">
                  <a16:creationId xmlns:a16="http://schemas.microsoft.com/office/drawing/2014/main" id="{EA14B1AA-647D-4BD1-8C7A-42B3ABD7EF9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433865" y="2208047"/>
              <a:ext cx="1039599" cy="1039599"/>
            </a:xfrm>
            <a:prstGeom prst="rect">
              <a:avLst/>
            </a:prstGeom>
          </p:spPr>
        </p:pic>
      </p:grpSp>
    </p:spTree>
    <p:extLst>
      <p:ext uri="{BB962C8B-B14F-4D97-AF65-F5344CB8AC3E}">
        <p14:creationId xmlns:p14="http://schemas.microsoft.com/office/powerpoint/2010/main" val="3219386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7000" b="-17000"/>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0924395-BB3F-495B-B8E2-F06727B0715B}"/>
              </a:ext>
            </a:extLst>
          </p:cNvPr>
          <p:cNvSpPr>
            <a:spLocks noGrp="1"/>
          </p:cNvSpPr>
          <p:nvPr>
            <p:ph idx="1"/>
          </p:nvPr>
        </p:nvSpPr>
        <p:spPr>
          <a:xfrm>
            <a:off x="838200" y="881151"/>
            <a:ext cx="10515600" cy="4351338"/>
          </a:xfrm>
        </p:spPr>
        <p:txBody>
          <a:bodyPr/>
          <a:lstStyle/>
          <a:p>
            <a:r>
              <a:rPr lang="en-US" b="1" err="1">
                <a:solidFill>
                  <a:srgbClr val="F7B548"/>
                </a:solidFill>
              </a:rPr>
              <a:t>DataViewSchema</a:t>
            </a:r>
            <a:r>
              <a:rPr lang="en-US">
                <a:solidFill>
                  <a:schemeClr val="bg1"/>
                </a:solidFill>
              </a:rPr>
              <a:t> = Data schema of </a:t>
            </a:r>
            <a:r>
              <a:rPr lang="en-US" err="1">
                <a:solidFill>
                  <a:schemeClr val="bg1"/>
                </a:solidFill>
              </a:rPr>
              <a:t>IDataView</a:t>
            </a:r>
            <a:r>
              <a:rPr lang="en-US">
                <a:solidFill>
                  <a:schemeClr val="bg1"/>
                </a:solidFill>
              </a:rPr>
              <a:t> = set of columns, their names, types, &amp; other annotations</a:t>
            </a:r>
          </a:p>
          <a:p>
            <a:r>
              <a:rPr lang="en-US">
                <a:solidFill>
                  <a:schemeClr val="bg1"/>
                </a:solidFill>
              </a:rPr>
              <a:t>Before loading data, must define how schema of data will look (column names &amp; column types)</a:t>
            </a:r>
          </a:p>
          <a:p>
            <a:r>
              <a:rPr lang="en-US">
                <a:solidFill>
                  <a:schemeClr val="bg1"/>
                </a:solidFill>
              </a:rPr>
              <a:t>Use class definitions to define IDV schemas</a:t>
            </a:r>
          </a:p>
          <a:p>
            <a:pPr lvl="1"/>
            <a:endParaRPr lang="en-US">
              <a:solidFill>
                <a:schemeClr val="bg1"/>
              </a:solidFill>
            </a:endParaRPr>
          </a:p>
        </p:txBody>
      </p:sp>
      <p:sp>
        <p:nvSpPr>
          <p:cNvPr id="5" name="TextBox 4">
            <a:extLst>
              <a:ext uri="{FF2B5EF4-FFF2-40B4-BE49-F238E27FC236}">
                <a16:creationId xmlns:a16="http://schemas.microsoft.com/office/drawing/2014/main" id="{67810C17-86D2-4FB5-BBFF-6ADF66ACC968}"/>
              </a:ext>
            </a:extLst>
          </p:cNvPr>
          <p:cNvSpPr txBox="1"/>
          <p:nvPr/>
        </p:nvSpPr>
        <p:spPr>
          <a:xfrm>
            <a:off x="548889" y="6481683"/>
            <a:ext cx="1730115" cy="369332"/>
          </a:xfrm>
          <a:prstGeom prst="rect">
            <a:avLst/>
          </a:prstGeom>
          <a:noFill/>
        </p:spPr>
        <p:txBody>
          <a:bodyPr wrap="square" rtlCol="0">
            <a:spAutoFit/>
          </a:bodyPr>
          <a:lstStyle/>
          <a:p>
            <a:pPr algn="ctr"/>
            <a:r>
              <a:rPr lang="en-US" b="1">
                <a:solidFill>
                  <a:schemeClr val="bg1"/>
                </a:solidFill>
              </a:rPr>
              <a:t>Phase 2.1</a:t>
            </a:r>
          </a:p>
        </p:txBody>
      </p:sp>
      <p:sp>
        <p:nvSpPr>
          <p:cNvPr id="8" name="Title 1">
            <a:extLst>
              <a:ext uri="{FF2B5EF4-FFF2-40B4-BE49-F238E27FC236}">
                <a16:creationId xmlns:a16="http://schemas.microsoft.com/office/drawing/2014/main" id="{62369F2C-0847-4019-A70C-8DD5478C60A5}"/>
              </a:ext>
            </a:extLst>
          </p:cNvPr>
          <p:cNvSpPr txBox="1">
            <a:spLocks/>
          </p:cNvSpPr>
          <p:nvPr/>
        </p:nvSpPr>
        <p:spPr>
          <a:xfrm>
            <a:off x="0" y="78726"/>
            <a:ext cx="12192000" cy="80242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solidFill>
                  <a:schemeClr val="bg1"/>
                </a:solidFill>
              </a:rPr>
              <a:t>Data schema</a:t>
            </a:r>
          </a:p>
        </p:txBody>
      </p:sp>
      <p:grpSp>
        <p:nvGrpSpPr>
          <p:cNvPr id="7" name="Group 6">
            <a:extLst>
              <a:ext uri="{FF2B5EF4-FFF2-40B4-BE49-F238E27FC236}">
                <a16:creationId xmlns:a16="http://schemas.microsoft.com/office/drawing/2014/main" id="{DFE7F966-8073-4869-92C7-64AF08B701A2}"/>
              </a:ext>
            </a:extLst>
          </p:cNvPr>
          <p:cNvGrpSpPr/>
          <p:nvPr/>
        </p:nvGrpSpPr>
        <p:grpSpPr>
          <a:xfrm>
            <a:off x="3434159" y="3303572"/>
            <a:ext cx="2610293" cy="3085385"/>
            <a:chOff x="3434159" y="3303572"/>
            <a:chExt cx="2610293" cy="3085385"/>
          </a:xfrm>
        </p:grpSpPr>
        <p:cxnSp>
          <p:nvCxnSpPr>
            <p:cNvPr id="10" name="Straight Arrow Connector 9">
              <a:extLst>
                <a:ext uri="{FF2B5EF4-FFF2-40B4-BE49-F238E27FC236}">
                  <a16:creationId xmlns:a16="http://schemas.microsoft.com/office/drawing/2014/main" id="{C8D35659-1A23-4503-B771-9BA9E38AEE8C}"/>
                </a:ext>
              </a:extLst>
            </p:cNvPr>
            <p:cNvCxnSpPr>
              <a:cxnSpLocks/>
            </p:cNvCxnSpPr>
            <p:nvPr/>
          </p:nvCxnSpPr>
          <p:spPr>
            <a:xfrm>
              <a:off x="3434159" y="4848019"/>
              <a:ext cx="728266" cy="0"/>
            </a:xfrm>
            <a:prstGeom prst="straightConnector1">
              <a:avLst/>
            </a:prstGeom>
            <a:ln w="28575">
              <a:solidFill>
                <a:srgbClr val="F7B548"/>
              </a:solidFill>
              <a:tailEnd type="triangle"/>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ED55B007-991D-47B6-BC77-3352079EC438}"/>
                </a:ext>
              </a:extLst>
            </p:cNvPr>
            <p:cNvGrpSpPr/>
            <p:nvPr/>
          </p:nvGrpSpPr>
          <p:grpSpPr>
            <a:xfrm>
              <a:off x="4197586" y="3303572"/>
              <a:ext cx="1846866" cy="3085385"/>
              <a:chOff x="4602391" y="3467678"/>
              <a:chExt cx="1846866" cy="3085385"/>
            </a:xfrm>
          </p:grpSpPr>
          <p:pic>
            <p:nvPicPr>
              <p:cNvPr id="4" name="Picture 3">
                <a:extLst>
                  <a:ext uri="{FF2B5EF4-FFF2-40B4-BE49-F238E27FC236}">
                    <a16:creationId xmlns:a16="http://schemas.microsoft.com/office/drawing/2014/main" id="{32083021-3043-4C47-A4F5-A0349B309EE0}"/>
                  </a:ext>
                </a:extLst>
              </p:cNvPr>
              <p:cNvPicPr>
                <a:picLocks noChangeAspect="1"/>
              </p:cNvPicPr>
              <p:nvPr/>
            </p:nvPicPr>
            <p:blipFill>
              <a:blip r:embed="rId4"/>
              <a:stretch>
                <a:fillRect/>
              </a:stretch>
            </p:blipFill>
            <p:spPr>
              <a:xfrm>
                <a:off x="4602391" y="4074938"/>
                <a:ext cx="1846865" cy="2478125"/>
              </a:xfrm>
              <a:prstGeom prst="rect">
                <a:avLst/>
              </a:prstGeom>
              <a:effectLst>
                <a:outerShdw blurRad="50800" dist="38100" dir="2700000" algn="tl" rotWithShape="0">
                  <a:prstClr val="black">
                    <a:alpha val="40000"/>
                  </a:prstClr>
                </a:outerShdw>
              </a:effectLst>
            </p:spPr>
          </p:pic>
          <p:sp>
            <p:nvSpPr>
              <p:cNvPr id="13" name="Content Placeholder 5">
                <a:extLst>
                  <a:ext uri="{FF2B5EF4-FFF2-40B4-BE49-F238E27FC236}">
                    <a16:creationId xmlns:a16="http://schemas.microsoft.com/office/drawing/2014/main" id="{DD233587-07D8-4DC2-B406-B682FF8EF549}"/>
                  </a:ext>
                </a:extLst>
              </p:cNvPr>
              <p:cNvSpPr txBox="1">
                <a:spLocks/>
              </p:cNvSpPr>
              <p:nvPr/>
            </p:nvSpPr>
            <p:spPr>
              <a:xfrm>
                <a:off x="4653941" y="3467678"/>
                <a:ext cx="1795316" cy="35359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800" b="1">
                    <a:solidFill>
                      <a:srgbClr val="F7B548"/>
                    </a:solidFill>
                  </a:rPr>
                  <a:t>Class definition of schema</a:t>
                </a:r>
              </a:p>
            </p:txBody>
          </p:sp>
        </p:grpSp>
      </p:grpSp>
      <p:grpSp>
        <p:nvGrpSpPr>
          <p:cNvPr id="6" name="Group 5">
            <a:extLst>
              <a:ext uri="{FF2B5EF4-FFF2-40B4-BE49-F238E27FC236}">
                <a16:creationId xmlns:a16="http://schemas.microsoft.com/office/drawing/2014/main" id="{FE763172-6BAC-431D-8FD5-6B677A365B99}"/>
              </a:ext>
            </a:extLst>
          </p:cNvPr>
          <p:cNvGrpSpPr/>
          <p:nvPr/>
        </p:nvGrpSpPr>
        <p:grpSpPr>
          <a:xfrm>
            <a:off x="325152" y="3663182"/>
            <a:ext cx="3109007" cy="1586049"/>
            <a:chOff x="325152" y="3663182"/>
            <a:chExt cx="3109007" cy="1586049"/>
          </a:xfrm>
        </p:grpSpPr>
        <p:sp>
          <p:nvSpPr>
            <p:cNvPr id="11" name="Content Placeholder 5">
              <a:extLst>
                <a:ext uri="{FF2B5EF4-FFF2-40B4-BE49-F238E27FC236}">
                  <a16:creationId xmlns:a16="http://schemas.microsoft.com/office/drawing/2014/main" id="{E0879FCD-E18B-4E82-A082-79972A64208B}"/>
                </a:ext>
              </a:extLst>
            </p:cNvPr>
            <p:cNvSpPr txBox="1">
              <a:spLocks/>
            </p:cNvSpPr>
            <p:nvPr/>
          </p:nvSpPr>
          <p:spPr>
            <a:xfrm>
              <a:off x="325152" y="3663182"/>
              <a:ext cx="3109007" cy="35359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800" b="1">
                  <a:solidFill>
                    <a:srgbClr val="F7B548"/>
                  </a:solidFill>
                </a:rPr>
                <a:t>Dataset</a:t>
              </a:r>
            </a:p>
          </p:txBody>
        </p:sp>
        <p:pic>
          <p:nvPicPr>
            <p:cNvPr id="19" name="Picture 18">
              <a:extLst>
                <a:ext uri="{FF2B5EF4-FFF2-40B4-BE49-F238E27FC236}">
                  <a16:creationId xmlns:a16="http://schemas.microsoft.com/office/drawing/2014/main" id="{FC5AEEB0-33DE-41FF-B2D4-1865B0427E0B}"/>
                </a:ext>
              </a:extLst>
            </p:cNvPr>
            <p:cNvPicPr>
              <a:picLocks noChangeAspect="1"/>
            </p:cNvPicPr>
            <p:nvPr/>
          </p:nvPicPr>
          <p:blipFill>
            <a:blip r:embed="rId5"/>
            <a:stretch>
              <a:fillRect/>
            </a:stretch>
          </p:blipFill>
          <p:spPr>
            <a:xfrm>
              <a:off x="325152" y="4446808"/>
              <a:ext cx="3109007" cy="802423"/>
            </a:xfrm>
            <a:prstGeom prst="rect">
              <a:avLst/>
            </a:prstGeom>
          </p:spPr>
        </p:pic>
      </p:grpSp>
      <p:graphicFrame>
        <p:nvGraphicFramePr>
          <p:cNvPr id="29" name="Table 28">
            <a:extLst>
              <a:ext uri="{FF2B5EF4-FFF2-40B4-BE49-F238E27FC236}">
                <a16:creationId xmlns:a16="http://schemas.microsoft.com/office/drawing/2014/main" id="{E0D6DA92-2651-4237-9DDA-333BCA5F7920}"/>
              </a:ext>
            </a:extLst>
          </p:cNvPr>
          <p:cNvGraphicFramePr>
            <a:graphicFrameLocks noGrp="1"/>
          </p:cNvGraphicFramePr>
          <p:nvPr>
            <p:extLst>
              <p:ext uri="{D42A27DB-BD31-4B8C-83A1-F6EECF244321}">
                <p14:modId xmlns:p14="http://schemas.microsoft.com/office/powerpoint/2010/main" val="3897447847"/>
              </p:ext>
            </p:extLst>
          </p:nvPr>
        </p:nvGraphicFramePr>
        <p:xfrm>
          <a:off x="6807878" y="4041412"/>
          <a:ext cx="4926999" cy="1563860"/>
        </p:xfrm>
        <a:graphic>
          <a:graphicData uri="http://schemas.openxmlformats.org/drawingml/2006/table">
            <a:tbl>
              <a:tblPr firstRow="1" firstCol="1" bandRow="1"/>
              <a:tblGrid>
                <a:gridCol w="985147">
                  <a:extLst>
                    <a:ext uri="{9D8B030D-6E8A-4147-A177-3AD203B41FA5}">
                      <a16:colId xmlns:a16="http://schemas.microsoft.com/office/drawing/2014/main" val="2243958523"/>
                    </a:ext>
                  </a:extLst>
                </a:gridCol>
                <a:gridCol w="985463">
                  <a:extLst>
                    <a:ext uri="{9D8B030D-6E8A-4147-A177-3AD203B41FA5}">
                      <a16:colId xmlns:a16="http://schemas.microsoft.com/office/drawing/2014/main" val="939853539"/>
                    </a:ext>
                  </a:extLst>
                </a:gridCol>
                <a:gridCol w="985463">
                  <a:extLst>
                    <a:ext uri="{9D8B030D-6E8A-4147-A177-3AD203B41FA5}">
                      <a16:colId xmlns:a16="http://schemas.microsoft.com/office/drawing/2014/main" val="108358879"/>
                    </a:ext>
                  </a:extLst>
                </a:gridCol>
                <a:gridCol w="985463">
                  <a:extLst>
                    <a:ext uri="{9D8B030D-6E8A-4147-A177-3AD203B41FA5}">
                      <a16:colId xmlns:a16="http://schemas.microsoft.com/office/drawing/2014/main" val="2743397075"/>
                    </a:ext>
                  </a:extLst>
                </a:gridCol>
                <a:gridCol w="985463">
                  <a:extLst>
                    <a:ext uri="{9D8B030D-6E8A-4147-A177-3AD203B41FA5}">
                      <a16:colId xmlns:a16="http://schemas.microsoft.com/office/drawing/2014/main" val="3680228461"/>
                    </a:ext>
                  </a:extLst>
                </a:gridCol>
              </a:tblGrid>
              <a:tr h="312772">
                <a:tc>
                  <a:txBody>
                    <a:bodyPr/>
                    <a:lstStyle/>
                    <a:p>
                      <a:pPr marL="0" marR="0" algn="ctr" fontAlgn="base">
                        <a:lnSpc>
                          <a:spcPct val="107000"/>
                        </a:lnSpc>
                        <a:spcBef>
                          <a:spcPts val="0"/>
                        </a:spcBef>
                        <a:spcAft>
                          <a:spcPts val="0"/>
                        </a:spcAft>
                      </a:pPr>
                      <a:r>
                        <a:rPr lang="en-US" sz="1200" b="1">
                          <a:solidFill>
                            <a:schemeClr val="bg1"/>
                          </a:solidFill>
                          <a:effectLst/>
                          <a:latin typeface="Calibri" panose="020F0502020204030204" pitchFamily="34" charset="0"/>
                          <a:ea typeface="Times New Roman" panose="02020603050405020304" pitchFamily="18" charset="0"/>
                          <a:cs typeface="Calibri" panose="020F0502020204030204" pitchFamily="34" charset="0"/>
                        </a:rPr>
                        <a:t>Label</a:t>
                      </a:r>
                      <a:endParaRPr lang="en-US" sz="12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fontAlgn="base">
                        <a:lnSpc>
                          <a:spcPct val="107000"/>
                        </a:lnSpc>
                        <a:spcBef>
                          <a:spcPts val="0"/>
                        </a:spcBef>
                        <a:spcAft>
                          <a:spcPts val="0"/>
                        </a:spcAft>
                      </a:pPr>
                      <a:r>
                        <a:rPr lang="en-US" sz="1200" b="1" err="1">
                          <a:solidFill>
                            <a:schemeClr val="bg1"/>
                          </a:solidFill>
                          <a:effectLst/>
                          <a:latin typeface="Calibri" panose="020F0502020204030204" pitchFamily="34" charset="0"/>
                          <a:ea typeface="Times New Roman" panose="02020603050405020304" pitchFamily="18" charset="0"/>
                          <a:cs typeface="Calibri" panose="020F0502020204030204" pitchFamily="34" charset="0"/>
                        </a:rPr>
                        <a:t>SepalLength</a:t>
                      </a:r>
                      <a:endParaRPr lang="en-US" sz="12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fontAlgn="base">
                        <a:lnSpc>
                          <a:spcPct val="107000"/>
                        </a:lnSpc>
                        <a:spcBef>
                          <a:spcPts val="0"/>
                        </a:spcBef>
                        <a:spcAft>
                          <a:spcPts val="0"/>
                        </a:spcAft>
                      </a:pPr>
                      <a:r>
                        <a:rPr lang="en-US" sz="1200" b="1" err="1">
                          <a:solidFill>
                            <a:schemeClr val="bg1"/>
                          </a:solidFill>
                          <a:effectLst/>
                          <a:latin typeface="Calibri" panose="020F0502020204030204" pitchFamily="34" charset="0"/>
                          <a:ea typeface="Times New Roman" panose="02020603050405020304" pitchFamily="18" charset="0"/>
                          <a:cs typeface="Calibri" panose="020F0502020204030204" pitchFamily="34" charset="0"/>
                        </a:rPr>
                        <a:t>SepalWidth</a:t>
                      </a:r>
                      <a:endParaRPr lang="en-US" sz="12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fontAlgn="base">
                        <a:lnSpc>
                          <a:spcPct val="107000"/>
                        </a:lnSpc>
                        <a:spcBef>
                          <a:spcPts val="0"/>
                        </a:spcBef>
                        <a:spcAft>
                          <a:spcPts val="0"/>
                        </a:spcAft>
                      </a:pPr>
                      <a:r>
                        <a:rPr lang="en-US" sz="1200" b="1"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PetalLength</a:t>
                      </a:r>
                      <a:endParaRPr lang="en-US" sz="1200" b="1">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ctr" fontAlgn="base">
                        <a:lnSpc>
                          <a:spcPct val="107000"/>
                        </a:lnSpc>
                        <a:spcBef>
                          <a:spcPts val="0"/>
                        </a:spcBef>
                        <a:spcAft>
                          <a:spcPts val="0"/>
                        </a:spcAft>
                      </a:pPr>
                      <a:r>
                        <a:rPr lang="en-US" sz="1200" b="1"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PetalWidth</a:t>
                      </a:r>
                      <a:endParaRPr lang="en-US" sz="1200" b="1">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6400009"/>
                  </a:ext>
                </a:extLst>
              </a:tr>
              <a:tr h="312772">
                <a:tc>
                  <a:txBody>
                    <a:bodyPr/>
                    <a:lstStyle/>
                    <a:p>
                      <a:pPr marL="0" marR="0" algn="l" fontAlgn="base">
                        <a:lnSpc>
                          <a:spcPct val="107000"/>
                        </a:lnSpc>
                        <a:spcBef>
                          <a:spcPts val="0"/>
                        </a:spcBef>
                        <a:spcAft>
                          <a:spcPts val="0"/>
                        </a:spcAft>
                      </a:pPr>
                      <a:r>
                        <a:rPr lang="en-US" sz="110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Iris-</a:t>
                      </a:r>
                      <a:r>
                        <a:rPr lang="en-US" sz="110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setosa</a:t>
                      </a:r>
                      <a:endParaRPr lang="en-US" sz="11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fontAlgn="base">
                        <a:lnSpc>
                          <a:spcPct val="107000"/>
                        </a:lnSpc>
                        <a:spcBef>
                          <a:spcPts val="0"/>
                        </a:spcBef>
                        <a:spcAft>
                          <a:spcPts val="0"/>
                        </a:spcAft>
                      </a:pPr>
                      <a:r>
                        <a:rPr lang="en-US" sz="110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5.1</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fontAlgn="base">
                        <a:lnSpc>
                          <a:spcPct val="107000"/>
                        </a:lnSpc>
                        <a:spcBef>
                          <a:spcPts val="0"/>
                        </a:spcBef>
                        <a:spcAft>
                          <a:spcPts val="0"/>
                        </a:spcAft>
                      </a:pPr>
                      <a:r>
                        <a:rPr lang="en-US" sz="110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3.5</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fontAlgn="base">
                        <a:lnSpc>
                          <a:spcPct val="107000"/>
                        </a:lnSpc>
                        <a:spcBef>
                          <a:spcPts val="0"/>
                        </a:spcBef>
                        <a:spcAft>
                          <a:spcPts val="0"/>
                        </a:spcAft>
                      </a:pPr>
                      <a:r>
                        <a:rPr lang="en-US" sz="110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1.4</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fontAlgn="base">
                        <a:lnSpc>
                          <a:spcPct val="107000"/>
                        </a:lnSpc>
                        <a:spcBef>
                          <a:spcPts val="0"/>
                        </a:spcBef>
                        <a:spcAft>
                          <a:spcPts val="0"/>
                        </a:spcAft>
                      </a:pPr>
                      <a:r>
                        <a:rPr lang="en-US" sz="110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0.2</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88606893"/>
                  </a:ext>
                </a:extLst>
              </a:tr>
              <a:tr h="312772">
                <a:tc>
                  <a:txBody>
                    <a:bodyPr/>
                    <a:lstStyle/>
                    <a:p>
                      <a:pPr marL="0" marR="0" algn="l" fontAlgn="base">
                        <a:lnSpc>
                          <a:spcPct val="107000"/>
                        </a:lnSpc>
                        <a:spcBef>
                          <a:spcPts val="0"/>
                        </a:spcBef>
                        <a:spcAft>
                          <a:spcPts val="0"/>
                        </a:spcAft>
                      </a:pPr>
                      <a:r>
                        <a:rPr lang="en-US" sz="110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Iris-versicolor</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fontAlgn="base">
                        <a:lnSpc>
                          <a:spcPct val="107000"/>
                        </a:lnSpc>
                        <a:spcBef>
                          <a:spcPts val="0"/>
                        </a:spcBef>
                        <a:spcAft>
                          <a:spcPts val="0"/>
                        </a:spcAft>
                      </a:pPr>
                      <a:r>
                        <a:rPr lang="en-US" sz="110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7.0</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fontAlgn="base">
                        <a:lnSpc>
                          <a:spcPct val="107000"/>
                        </a:lnSpc>
                        <a:spcBef>
                          <a:spcPts val="0"/>
                        </a:spcBef>
                        <a:spcAft>
                          <a:spcPts val="0"/>
                        </a:spcAft>
                      </a:pPr>
                      <a:r>
                        <a:rPr lang="en-US" sz="110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3.2</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fontAlgn="base">
                        <a:lnSpc>
                          <a:spcPct val="107000"/>
                        </a:lnSpc>
                        <a:spcBef>
                          <a:spcPts val="0"/>
                        </a:spcBef>
                        <a:spcAft>
                          <a:spcPts val="0"/>
                        </a:spcAft>
                      </a:pPr>
                      <a:r>
                        <a:rPr lang="en-US" sz="110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4.7</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fontAlgn="base">
                        <a:lnSpc>
                          <a:spcPct val="107000"/>
                        </a:lnSpc>
                        <a:spcBef>
                          <a:spcPts val="0"/>
                        </a:spcBef>
                        <a:spcAft>
                          <a:spcPts val="0"/>
                        </a:spcAft>
                      </a:pPr>
                      <a:r>
                        <a:rPr lang="en-US" sz="110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1.4</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24753973"/>
                  </a:ext>
                </a:extLst>
              </a:tr>
              <a:tr h="312772">
                <a:tc>
                  <a:txBody>
                    <a:bodyPr/>
                    <a:lstStyle/>
                    <a:p>
                      <a:pPr marL="0" marR="0" algn="l" fontAlgn="base">
                        <a:lnSpc>
                          <a:spcPct val="107000"/>
                        </a:lnSpc>
                        <a:spcBef>
                          <a:spcPts val="0"/>
                        </a:spcBef>
                        <a:spcAft>
                          <a:spcPts val="0"/>
                        </a:spcAft>
                      </a:pPr>
                      <a:r>
                        <a:rPr lang="en-US" sz="110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Iris-</a:t>
                      </a:r>
                      <a:r>
                        <a:rPr lang="en-US" sz="1100" err="1">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setosa</a:t>
                      </a:r>
                      <a:endParaRPr lang="en-US" sz="11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fontAlgn="base">
                        <a:lnSpc>
                          <a:spcPct val="107000"/>
                        </a:lnSpc>
                        <a:spcBef>
                          <a:spcPts val="0"/>
                        </a:spcBef>
                        <a:spcAft>
                          <a:spcPts val="0"/>
                        </a:spcAft>
                      </a:pPr>
                      <a:r>
                        <a:rPr lang="en-US" sz="110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4.9</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fontAlgn="base">
                        <a:lnSpc>
                          <a:spcPct val="107000"/>
                        </a:lnSpc>
                        <a:spcBef>
                          <a:spcPts val="0"/>
                        </a:spcBef>
                        <a:spcAft>
                          <a:spcPts val="0"/>
                        </a:spcAft>
                      </a:pPr>
                      <a:r>
                        <a:rPr lang="en-US" sz="110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3.0</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fontAlgn="base">
                        <a:lnSpc>
                          <a:spcPct val="107000"/>
                        </a:lnSpc>
                        <a:spcBef>
                          <a:spcPts val="0"/>
                        </a:spcBef>
                        <a:spcAft>
                          <a:spcPts val="0"/>
                        </a:spcAft>
                      </a:pPr>
                      <a:r>
                        <a:rPr lang="en-US" sz="110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1.5</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fontAlgn="base">
                        <a:lnSpc>
                          <a:spcPct val="107000"/>
                        </a:lnSpc>
                        <a:spcBef>
                          <a:spcPts val="0"/>
                        </a:spcBef>
                        <a:spcAft>
                          <a:spcPts val="0"/>
                        </a:spcAft>
                      </a:pPr>
                      <a:r>
                        <a:rPr lang="en-US" sz="110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0.1</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41305347"/>
                  </a:ext>
                </a:extLst>
              </a:tr>
              <a:tr h="312772">
                <a:tc>
                  <a:txBody>
                    <a:bodyPr/>
                    <a:lstStyle/>
                    <a:p>
                      <a:pPr marL="0" marR="0" algn="l" fontAlgn="base">
                        <a:lnSpc>
                          <a:spcPct val="107000"/>
                        </a:lnSpc>
                        <a:spcBef>
                          <a:spcPts val="0"/>
                        </a:spcBef>
                        <a:spcAft>
                          <a:spcPts val="0"/>
                        </a:spcAft>
                      </a:pPr>
                      <a:r>
                        <a:rPr lang="en-US" sz="110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a:t>
                      </a: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fontAlgn="base">
                        <a:lnSpc>
                          <a:spcPct val="107000"/>
                        </a:lnSpc>
                        <a:spcBef>
                          <a:spcPts val="0"/>
                        </a:spcBef>
                        <a:spcAft>
                          <a:spcPts val="0"/>
                        </a:spcAft>
                      </a:pPr>
                      <a:endParaRPr lang="en-US" sz="11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fontAlgn="base">
                        <a:lnSpc>
                          <a:spcPct val="107000"/>
                        </a:lnSpc>
                        <a:spcBef>
                          <a:spcPts val="0"/>
                        </a:spcBef>
                        <a:spcAft>
                          <a:spcPts val="0"/>
                        </a:spcAft>
                      </a:pPr>
                      <a:endParaRPr lang="en-US" sz="11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fontAlgn="base">
                        <a:lnSpc>
                          <a:spcPct val="107000"/>
                        </a:lnSpc>
                        <a:spcBef>
                          <a:spcPts val="0"/>
                        </a:spcBef>
                        <a:spcAft>
                          <a:spcPts val="0"/>
                        </a:spcAft>
                      </a:pPr>
                      <a:endParaRPr lang="en-US" sz="11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gn="l" fontAlgn="base">
                        <a:lnSpc>
                          <a:spcPct val="107000"/>
                        </a:lnSpc>
                        <a:spcBef>
                          <a:spcPts val="0"/>
                        </a:spcBef>
                        <a:spcAft>
                          <a:spcPts val="0"/>
                        </a:spcAft>
                      </a:pPr>
                      <a:endParaRPr lang="en-US" sz="11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80254349"/>
                  </a:ext>
                </a:extLst>
              </a:tr>
            </a:tbl>
          </a:graphicData>
        </a:graphic>
      </p:graphicFrame>
      <p:grpSp>
        <p:nvGrpSpPr>
          <p:cNvPr id="9" name="Group 8">
            <a:extLst>
              <a:ext uri="{FF2B5EF4-FFF2-40B4-BE49-F238E27FC236}">
                <a16:creationId xmlns:a16="http://schemas.microsoft.com/office/drawing/2014/main" id="{982E7469-D6B6-4489-9928-B9FCDDCADB40}"/>
              </a:ext>
            </a:extLst>
          </p:cNvPr>
          <p:cNvGrpSpPr/>
          <p:nvPr/>
        </p:nvGrpSpPr>
        <p:grpSpPr>
          <a:xfrm>
            <a:off x="6044451" y="3491830"/>
            <a:ext cx="5728448" cy="1356189"/>
            <a:chOff x="6044451" y="3491830"/>
            <a:chExt cx="5728448" cy="1356189"/>
          </a:xfrm>
        </p:grpSpPr>
        <p:cxnSp>
          <p:nvCxnSpPr>
            <p:cNvPr id="32" name="Straight Arrow Connector 31">
              <a:extLst>
                <a:ext uri="{FF2B5EF4-FFF2-40B4-BE49-F238E27FC236}">
                  <a16:creationId xmlns:a16="http://schemas.microsoft.com/office/drawing/2014/main" id="{569C8553-A0D0-4340-B1B5-CD7E315DD1E0}"/>
                </a:ext>
              </a:extLst>
            </p:cNvPr>
            <p:cNvCxnSpPr>
              <a:cxnSpLocks/>
            </p:cNvCxnSpPr>
            <p:nvPr/>
          </p:nvCxnSpPr>
          <p:spPr>
            <a:xfrm>
              <a:off x="6044451" y="4848019"/>
              <a:ext cx="728266" cy="0"/>
            </a:xfrm>
            <a:prstGeom prst="straightConnector1">
              <a:avLst/>
            </a:prstGeom>
            <a:ln w="28575">
              <a:solidFill>
                <a:srgbClr val="F7B548"/>
              </a:solidFill>
              <a:tailEnd type="triangle"/>
            </a:ln>
          </p:spPr>
          <p:style>
            <a:lnRef idx="1">
              <a:schemeClr val="accent1"/>
            </a:lnRef>
            <a:fillRef idx="0">
              <a:schemeClr val="accent1"/>
            </a:fillRef>
            <a:effectRef idx="0">
              <a:schemeClr val="accent1"/>
            </a:effectRef>
            <a:fontRef idx="minor">
              <a:schemeClr val="tx1"/>
            </a:fontRef>
          </p:style>
        </p:cxnSp>
        <p:sp>
          <p:nvSpPr>
            <p:cNvPr id="34" name="Content Placeholder 5">
              <a:extLst>
                <a:ext uri="{FF2B5EF4-FFF2-40B4-BE49-F238E27FC236}">
                  <a16:creationId xmlns:a16="http://schemas.microsoft.com/office/drawing/2014/main" id="{9F7E52CC-A439-4CBA-8537-28EDB0CF49CA}"/>
                </a:ext>
              </a:extLst>
            </p:cNvPr>
            <p:cNvSpPr txBox="1">
              <a:spLocks/>
            </p:cNvSpPr>
            <p:nvPr/>
          </p:nvSpPr>
          <p:spPr>
            <a:xfrm>
              <a:off x="6859429" y="3491830"/>
              <a:ext cx="4913470" cy="35359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800" b="1" err="1">
                  <a:solidFill>
                    <a:srgbClr val="F7B548"/>
                  </a:solidFill>
                </a:rPr>
                <a:t>IDataView</a:t>
              </a:r>
              <a:endParaRPr lang="en-US" sz="1800" b="1">
                <a:solidFill>
                  <a:srgbClr val="F7B548"/>
                </a:solidFill>
              </a:endParaRPr>
            </a:p>
          </p:txBody>
        </p:sp>
      </p:grpSp>
    </p:spTree>
    <p:extLst>
      <p:ext uri="{BB962C8B-B14F-4D97-AF65-F5344CB8AC3E}">
        <p14:creationId xmlns:p14="http://schemas.microsoft.com/office/powerpoint/2010/main" val="398387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08D10D0C-4D2F-4A03-AC84-5775C4679802}"/>
              </a:ext>
            </a:extLst>
          </p:cNvPr>
          <p:cNvSpPr>
            <a:spLocks noGrp="1"/>
          </p:cNvSpPr>
          <p:nvPr>
            <p:ph type="body" idx="1"/>
          </p:nvPr>
        </p:nvSpPr>
        <p:spPr>
          <a:xfrm>
            <a:off x="839788" y="1715298"/>
            <a:ext cx="5157787" cy="823912"/>
          </a:xfrm>
        </p:spPr>
        <p:txBody>
          <a:bodyPr/>
          <a:lstStyle/>
          <a:p>
            <a:r>
              <a:rPr lang="en-US">
                <a:solidFill>
                  <a:schemeClr val="bg1"/>
                </a:solidFill>
              </a:rPr>
              <a:t>Windows</a:t>
            </a:r>
          </a:p>
        </p:txBody>
      </p:sp>
      <p:sp>
        <p:nvSpPr>
          <p:cNvPr id="10" name="Content Placeholder 9">
            <a:extLst>
              <a:ext uri="{FF2B5EF4-FFF2-40B4-BE49-F238E27FC236}">
                <a16:creationId xmlns:a16="http://schemas.microsoft.com/office/drawing/2014/main" id="{CD0E87E3-9432-4D0E-988C-D4BE7C33438E}"/>
              </a:ext>
            </a:extLst>
          </p:cNvPr>
          <p:cNvSpPr>
            <a:spLocks noGrp="1"/>
          </p:cNvSpPr>
          <p:nvPr>
            <p:ph sz="half" idx="2"/>
          </p:nvPr>
        </p:nvSpPr>
        <p:spPr>
          <a:xfrm>
            <a:off x="839788" y="2539210"/>
            <a:ext cx="5157787" cy="3684588"/>
          </a:xfrm>
        </p:spPr>
        <p:txBody>
          <a:bodyPr>
            <a:normAutofit/>
          </a:bodyPr>
          <a:lstStyle/>
          <a:p>
            <a:r>
              <a:rPr lang="en-US">
                <a:solidFill>
                  <a:schemeClr val="bg1"/>
                </a:solidFill>
              </a:rPr>
              <a:t>Visual Studio 2019 16.6 with .NET Core workload installed </a:t>
            </a:r>
            <a:r>
              <a:rPr lang="en-US">
                <a:solidFill>
                  <a:schemeClr val="bg1"/>
                </a:solidFill>
                <a:hlinkClick r:id="rId3">
                  <a:extLst>
                    <a:ext uri="{A12FA001-AC4F-418D-AE19-62706E023703}">
                      <ahyp:hlinkClr xmlns:ahyp="http://schemas.microsoft.com/office/drawing/2018/hyperlinkcolor" val="tx"/>
                    </a:ext>
                  </a:extLst>
                </a:hlinkClick>
              </a:rPr>
              <a:t>aka.ms/download-vs</a:t>
            </a:r>
            <a:endParaRPr lang="en-US">
              <a:solidFill>
                <a:schemeClr val="bg1"/>
              </a:solidFill>
            </a:endParaRPr>
          </a:p>
          <a:p>
            <a:r>
              <a:rPr lang="en-US">
                <a:solidFill>
                  <a:schemeClr val="bg1"/>
                </a:solidFill>
              </a:rPr>
              <a:t>Model Builder Preview Feature enabled in VS</a:t>
            </a:r>
          </a:p>
        </p:txBody>
      </p:sp>
      <p:sp>
        <p:nvSpPr>
          <p:cNvPr id="11" name="Text Placeholder 10">
            <a:extLst>
              <a:ext uri="{FF2B5EF4-FFF2-40B4-BE49-F238E27FC236}">
                <a16:creationId xmlns:a16="http://schemas.microsoft.com/office/drawing/2014/main" id="{702816B3-2B4A-40CA-83F0-564E3B09D70D}"/>
              </a:ext>
            </a:extLst>
          </p:cNvPr>
          <p:cNvSpPr>
            <a:spLocks noGrp="1"/>
          </p:cNvSpPr>
          <p:nvPr>
            <p:ph type="body" sz="quarter" idx="3"/>
          </p:nvPr>
        </p:nvSpPr>
        <p:spPr>
          <a:xfrm>
            <a:off x="6172200" y="1715298"/>
            <a:ext cx="5183188" cy="823912"/>
          </a:xfrm>
        </p:spPr>
        <p:txBody>
          <a:bodyPr/>
          <a:lstStyle/>
          <a:p>
            <a:r>
              <a:rPr lang="en-US">
                <a:solidFill>
                  <a:schemeClr val="bg1"/>
                </a:solidFill>
              </a:rPr>
              <a:t>macOS or Linux</a:t>
            </a:r>
          </a:p>
        </p:txBody>
      </p:sp>
      <p:sp>
        <p:nvSpPr>
          <p:cNvPr id="12" name="Content Placeholder 11">
            <a:extLst>
              <a:ext uri="{FF2B5EF4-FFF2-40B4-BE49-F238E27FC236}">
                <a16:creationId xmlns:a16="http://schemas.microsoft.com/office/drawing/2014/main" id="{48D7F347-F49D-4A23-8AB5-FEBA7116D14B}"/>
              </a:ext>
            </a:extLst>
          </p:cNvPr>
          <p:cNvSpPr>
            <a:spLocks noGrp="1"/>
          </p:cNvSpPr>
          <p:nvPr>
            <p:ph sz="quarter" idx="4"/>
          </p:nvPr>
        </p:nvSpPr>
        <p:spPr>
          <a:xfrm>
            <a:off x="6172200" y="2539210"/>
            <a:ext cx="5183188" cy="3684588"/>
          </a:xfrm>
        </p:spPr>
        <p:txBody>
          <a:bodyPr>
            <a:normAutofit/>
          </a:bodyPr>
          <a:lstStyle/>
          <a:p>
            <a:r>
              <a:rPr lang="en-US">
                <a:solidFill>
                  <a:schemeClr val="bg1"/>
                </a:solidFill>
              </a:rPr>
              <a:t>VS Code or another code editor</a:t>
            </a:r>
          </a:p>
          <a:p>
            <a:pPr marL="457200" lvl="1" indent="0">
              <a:buNone/>
            </a:pPr>
            <a:r>
              <a:rPr lang="en-US">
                <a:solidFill>
                  <a:schemeClr val="bg1"/>
                </a:solidFill>
                <a:hlinkClick r:id="rId3">
                  <a:extLst>
                    <a:ext uri="{A12FA001-AC4F-418D-AE19-62706E023703}">
                      <ahyp:hlinkClr xmlns:ahyp="http://schemas.microsoft.com/office/drawing/2018/hyperlinkcolor" val="tx"/>
                    </a:ext>
                  </a:extLst>
                </a:hlinkClick>
              </a:rPr>
              <a:t>aka.ms/download-vs</a:t>
            </a:r>
            <a:endParaRPr lang="en-US">
              <a:solidFill>
                <a:schemeClr val="bg1"/>
              </a:solidFill>
            </a:endParaRPr>
          </a:p>
          <a:p>
            <a:r>
              <a:rPr lang="en-US">
                <a:solidFill>
                  <a:schemeClr val="bg1"/>
                </a:solidFill>
              </a:rPr>
              <a:t>.NET Core 3.1 SDK</a:t>
            </a:r>
          </a:p>
          <a:p>
            <a:pPr marL="457200" lvl="1" indent="0">
              <a:buNone/>
            </a:pPr>
            <a:r>
              <a:rPr lang="en-US">
                <a:solidFill>
                  <a:schemeClr val="bg1"/>
                </a:solidFill>
                <a:hlinkClick r:id="rId4">
                  <a:extLst>
                    <a:ext uri="{A12FA001-AC4F-418D-AE19-62706E023703}">
                      <ahyp:hlinkClr xmlns:ahyp="http://schemas.microsoft.com/office/drawing/2018/hyperlinkcolor" val="tx"/>
                    </a:ext>
                  </a:extLst>
                </a:hlinkClick>
              </a:rPr>
              <a:t>dotnet.microsoft.com/download</a:t>
            </a:r>
            <a:endParaRPr lang="en-US">
              <a:solidFill>
                <a:schemeClr val="bg1"/>
              </a:solidFill>
            </a:endParaRPr>
          </a:p>
          <a:p>
            <a:r>
              <a:rPr lang="en-US">
                <a:solidFill>
                  <a:schemeClr val="bg1"/>
                </a:solidFill>
              </a:rPr>
              <a:t>ML.NET CLI</a:t>
            </a:r>
          </a:p>
          <a:p>
            <a:pPr marL="457200" lvl="1" indent="0">
              <a:lnSpc>
                <a:spcPct val="100000"/>
              </a:lnSpc>
              <a:buNone/>
            </a:pPr>
            <a:r>
              <a:rPr lang="en-US">
                <a:solidFill>
                  <a:schemeClr val="bg1"/>
                </a:solidFill>
                <a:hlinkClick r:id="rId5">
                  <a:extLst>
                    <a:ext uri="{A12FA001-AC4F-418D-AE19-62706E023703}">
                      <ahyp:hlinkClr xmlns:ahyp="http://schemas.microsoft.com/office/drawing/2018/hyperlinkcolor" val="tx"/>
                    </a:ext>
                  </a:extLst>
                </a:hlinkClick>
              </a:rPr>
              <a:t>aka.ms/</a:t>
            </a:r>
            <a:r>
              <a:rPr lang="en-US" err="1">
                <a:solidFill>
                  <a:schemeClr val="bg1"/>
                </a:solidFill>
                <a:hlinkClick r:id="rId5">
                  <a:extLst>
                    <a:ext uri="{A12FA001-AC4F-418D-AE19-62706E023703}">
                      <ahyp:hlinkClr xmlns:ahyp="http://schemas.microsoft.com/office/drawing/2018/hyperlinkcolor" val="tx"/>
                    </a:ext>
                  </a:extLst>
                </a:hlinkClick>
              </a:rPr>
              <a:t>mlnet</a:t>
            </a:r>
            <a:r>
              <a:rPr lang="en-US">
                <a:solidFill>
                  <a:schemeClr val="bg1"/>
                </a:solidFill>
                <a:hlinkClick r:id="rId5">
                  <a:extLst>
                    <a:ext uri="{A12FA001-AC4F-418D-AE19-62706E023703}">
                      <ahyp:hlinkClr xmlns:ahyp="http://schemas.microsoft.com/office/drawing/2018/hyperlinkcolor" val="tx"/>
                    </a:ext>
                  </a:extLst>
                </a:hlinkClick>
              </a:rPr>
              <a:t>-cli-install</a:t>
            </a:r>
            <a:endParaRPr lang="en-US">
              <a:solidFill>
                <a:schemeClr val="bg1"/>
              </a:solidFill>
            </a:endParaRPr>
          </a:p>
          <a:p>
            <a:r>
              <a:rPr lang="en-US">
                <a:solidFill>
                  <a:schemeClr val="bg1"/>
                </a:solidFill>
              </a:rPr>
              <a:t>.NET Core 2.1 SDK</a:t>
            </a:r>
          </a:p>
          <a:p>
            <a:pPr marL="457200" lvl="1" indent="0">
              <a:lnSpc>
                <a:spcPct val="100000"/>
              </a:lnSpc>
              <a:buNone/>
            </a:pPr>
            <a:r>
              <a:rPr lang="en-US">
                <a:solidFill>
                  <a:schemeClr val="bg1"/>
                </a:solidFill>
                <a:hlinkClick r:id="rId6">
                  <a:extLst>
                    <a:ext uri="{A12FA001-AC4F-418D-AE19-62706E023703}">
                      <ahyp:hlinkClr xmlns:ahyp="http://schemas.microsoft.com/office/drawing/2018/hyperlinkcolor" val="tx"/>
                    </a:ext>
                  </a:extLst>
                </a:hlinkClick>
              </a:rPr>
              <a:t>aka.ms/download-netcore-21</a:t>
            </a:r>
            <a:endParaRPr lang="en-US">
              <a:solidFill>
                <a:schemeClr val="bg1"/>
              </a:solidFill>
            </a:endParaRPr>
          </a:p>
        </p:txBody>
      </p:sp>
      <p:sp>
        <p:nvSpPr>
          <p:cNvPr id="9" name="Title 1">
            <a:extLst>
              <a:ext uri="{FF2B5EF4-FFF2-40B4-BE49-F238E27FC236}">
                <a16:creationId xmlns:a16="http://schemas.microsoft.com/office/drawing/2014/main" id="{BADAFA39-48EF-4257-819B-77E983D0D7AE}"/>
              </a:ext>
            </a:extLst>
          </p:cNvPr>
          <p:cNvSpPr txBox="1">
            <a:spLocks/>
          </p:cNvSpPr>
          <p:nvPr/>
        </p:nvSpPr>
        <p:spPr>
          <a:xfrm>
            <a:off x="0" y="78726"/>
            <a:ext cx="12192000" cy="882057"/>
          </a:xfrm>
          <a:prstGeom prst="rect">
            <a:avLst/>
          </a:prstGeom>
        </p:spPr>
        <p:txBody>
          <a:bodyPr vert="horz" lIns="91440" tIns="45720" rIns="91440" bIns="45720" rtlCol="0" anchor="t">
            <a:normAutofit fontScale="7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100">
                <a:solidFill>
                  <a:schemeClr val="bg1"/>
                </a:solidFill>
              </a:rPr>
              <a:t>Pre-</a:t>
            </a:r>
            <a:r>
              <a:rPr lang="en-US" sz="5100" err="1">
                <a:solidFill>
                  <a:schemeClr val="bg1"/>
                </a:solidFill>
              </a:rPr>
              <a:t>reqs</a:t>
            </a:r>
            <a:endParaRPr lang="en-US" sz="5100">
              <a:solidFill>
                <a:schemeClr val="bg1"/>
              </a:solidFill>
            </a:endParaRPr>
          </a:p>
          <a:p>
            <a:pPr algn="ctr"/>
            <a:r>
              <a:rPr lang="en-US" sz="4000">
                <a:solidFill>
                  <a:srgbClr val="F8B548"/>
                </a:solidFill>
              </a:rPr>
              <a:t>aka.ms/</a:t>
            </a:r>
            <a:r>
              <a:rPr lang="en-US" sz="4000" err="1">
                <a:solidFill>
                  <a:srgbClr val="F8B548"/>
                </a:solidFill>
              </a:rPr>
              <a:t>mlnet-prereqs</a:t>
            </a:r>
            <a:endParaRPr lang="en-US" sz="4000">
              <a:solidFill>
                <a:srgbClr val="F8B548"/>
              </a:solidFill>
            </a:endParaRPr>
          </a:p>
        </p:txBody>
      </p:sp>
      <p:sp>
        <p:nvSpPr>
          <p:cNvPr id="2" name="Rectangle 1">
            <a:extLst>
              <a:ext uri="{FF2B5EF4-FFF2-40B4-BE49-F238E27FC236}">
                <a16:creationId xmlns:a16="http://schemas.microsoft.com/office/drawing/2014/main" id="{9CCD40F7-1EE3-45DA-B28C-221AC06F5958}"/>
              </a:ext>
            </a:extLst>
          </p:cNvPr>
          <p:cNvSpPr/>
          <p:nvPr/>
        </p:nvSpPr>
        <p:spPr>
          <a:xfrm>
            <a:off x="2308735" y="1076430"/>
            <a:ext cx="7726930" cy="523220"/>
          </a:xfrm>
          <a:prstGeom prst="rect">
            <a:avLst/>
          </a:prstGeom>
        </p:spPr>
        <p:txBody>
          <a:bodyPr wrap="square">
            <a:spAutoFit/>
          </a:bodyPr>
          <a:lstStyle/>
          <a:p>
            <a:r>
              <a:rPr lang="en-US" sz="2800">
                <a:solidFill>
                  <a:schemeClr val="bg1"/>
                </a:solidFill>
              </a:rPr>
              <a:t>Clone the project repo: </a:t>
            </a:r>
            <a:r>
              <a:rPr lang="en-US" sz="2800">
                <a:solidFill>
                  <a:srgbClr val="F8B548"/>
                </a:solidFill>
              </a:rPr>
              <a:t>aka.ms/</a:t>
            </a:r>
            <a:r>
              <a:rPr lang="en-US" sz="2800" err="1">
                <a:solidFill>
                  <a:srgbClr val="F8B548"/>
                </a:solidFill>
              </a:rPr>
              <a:t>mlnet</a:t>
            </a:r>
            <a:r>
              <a:rPr lang="en-US" sz="2800">
                <a:solidFill>
                  <a:srgbClr val="F8B548"/>
                </a:solidFill>
              </a:rPr>
              <a:t>-workshop</a:t>
            </a:r>
          </a:p>
        </p:txBody>
      </p:sp>
    </p:spTree>
    <p:extLst>
      <p:ext uri="{BB962C8B-B14F-4D97-AF65-F5344CB8AC3E}">
        <p14:creationId xmlns:p14="http://schemas.microsoft.com/office/powerpoint/2010/main" val="312219776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7000" b="-17000"/>
          </a:stretch>
        </a:blip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376B40C7-7695-4FEA-91C6-55E418BB52FE}"/>
              </a:ext>
            </a:extLst>
          </p:cNvPr>
          <p:cNvSpPr>
            <a:spLocks noGrp="1"/>
          </p:cNvSpPr>
          <p:nvPr>
            <p:ph type="body" idx="1"/>
          </p:nvPr>
        </p:nvSpPr>
        <p:spPr>
          <a:xfrm>
            <a:off x="235568" y="779463"/>
            <a:ext cx="3718571" cy="823912"/>
          </a:xfrm>
        </p:spPr>
        <p:txBody>
          <a:bodyPr/>
          <a:lstStyle/>
          <a:p>
            <a:r>
              <a:rPr lang="en-US">
                <a:solidFill>
                  <a:srgbClr val="F8B548"/>
                </a:solidFill>
              </a:rPr>
              <a:t>File loaders</a:t>
            </a:r>
          </a:p>
        </p:txBody>
      </p:sp>
      <p:sp>
        <p:nvSpPr>
          <p:cNvPr id="6" name="Content Placeholder 5">
            <a:extLst>
              <a:ext uri="{FF2B5EF4-FFF2-40B4-BE49-F238E27FC236}">
                <a16:creationId xmlns:a16="http://schemas.microsoft.com/office/drawing/2014/main" id="{DAB9C605-C085-405F-9A42-DE0FD1B1AB9D}"/>
              </a:ext>
            </a:extLst>
          </p:cNvPr>
          <p:cNvSpPr>
            <a:spLocks noGrp="1"/>
          </p:cNvSpPr>
          <p:nvPr>
            <p:ph sz="half" idx="2"/>
          </p:nvPr>
        </p:nvSpPr>
        <p:spPr>
          <a:xfrm>
            <a:off x="235568" y="1603375"/>
            <a:ext cx="3718571" cy="3684588"/>
          </a:xfrm>
        </p:spPr>
        <p:txBody>
          <a:bodyPr>
            <a:normAutofit/>
          </a:bodyPr>
          <a:lstStyle/>
          <a:p>
            <a:r>
              <a:rPr lang="en-US" sz="2000">
                <a:solidFill>
                  <a:schemeClr val="bg1"/>
                </a:solidFill>
              </a:rPr>
              <a:t>Load data from sources like text, binary, and image files to IDV</a:t>
            </a:r>
          </a:p>
          <a:p>
            <a:r>
              <a:rPr lang="en-US" sz="2000">
                <a:solidFill>
                  <a:schemeClr val="bg1"/>
                </a:solidFill>
              </a:rPr>
              <a:t>Can load from single or multiple files</a:t>
            </a:r>
          </a:p>
          <a:p>
            <a:r>
              <a:rPr lang="en-US" sz="2000">
                <a:solidFill>
                  <a:schemeClr val="bg1"/>
                </a:solidFill>
              </a:rPr>
              <a:t>Supported:</a:t>
            </a:r>
          </a:p>
          <a:p>
            <a:pPr lvl="1"/>
            <a:r>
              <a:rPr lang="en-US" sz="1600">
                <a:solidFill>
                  <a:schemeClr val="bg1"/>
                </a:solidFill>
              </a:rPr>
              <a:t>Text: .csv, .</a:t>
            </a:r>
            <a:r>
              <a:rPr lang="en-US" sz="1600" err="1">
                <a:solidFill>
                  <a:schemeClr val="bg1"/>
                </a:solidFill>
              </a:rPr>
              <a:t>tsv</a:t>
            </a:r>
            <a:r>
              <a:rPr lang="en-US" sz="1600">
                <a:solidFill>
                  <a:schemeClr val="bg1"/>
                </a:solidFill>
              </a:rPr>
              <a:t>, .txt</a:t>
            </a:r>
          </a:p>
          <a:p>
            <a:pPr lvl="1"/>
            <a:r>
              <a:rPr lang="en-US" sz="1600">
                <a:solidFill>
                  <a:schemeClr val="bg1"/>
                </a:solidFill>
              </a:rPr>
              <a:t>Images: .</a:t>
            </a:r>
            <a:r>
              <a:rPr lang="en-US" sz="1600" err="1">
                <a:solidFill>
                  <a:schemeClr val="bg1"/>
                </a:solidFill>
              </a:rPr>
              <a:t>png</a:t>
            </a:r>
            <a:r>
              <a:rPr lang="en-US" sz="1600">
                <a:solidFill>
                  <a:schemeClr val="bg1"/>
                </a:solidFill>
              </a:rPr>
              <a:t>, .jpg, .bmp</a:t>
            </a:r>
          </a:p>
        </p:txBody>
      </p:sp>
      <p:sp>
        <p:nvSpPr>
          <p:cNvPr id="5" name="TextBox 4">
            <a:extLst>
              <a:ext uri="{FF2B5EF4-FFF2-40B4-BE49-F238E27FC236}">
                <a16:creationId xmlns:a16="http://schemas.microsoft.com/office/drawing/2014/main" id="{67810C17-86D2-4FB5-BBFF-6ADF66ACC968}"/>
              </a:ext>
            </a:extLst>
          </p:cNvPr>
          <p:cNvSpPr txBox="1"/>
          <p:nvPr/>
        </p:nvSpPr>
        <p:spPr>
          <a:xfrm>
            <a:off x="548889" y="6481683"/>
            <a:ext cx="1730115" cy="369332"/>
          </a:xfrm>
          <a:prstGeom prst="rect">
            <a:avLst/>
          </a:prstGeom>
          <a:noFill/>
        </p:spPr>
        <p:txBody>
          <a:bodyPr wrap="square" rtlCol="0">
            <a:spAutoFit/>
          </a:bodyPr>
          <a:lstStyle/>
          <a:p>
            <a:pPr algn="ctr"/>
            <a:r>
              <a:rPr lang="en-US" b="1">
                <a:solidFill>
                  <a:schemeClr val="bg1"/>
                </a:solidFill>
              </a:rPr>
              <a:t>Phase 2.1</a:t>
            </a:r>
          </a:p>
        </p:txBody>
      </p:sp>
      <p:sp>
        <p:nvSpPr>
          <p:cNvPr id="8" name="Title 1">
            <a:extLst>
              <a:ext uri="{FF2B5EF4-FFF2-40B4-BE49-F238E27FC236}">
                <a16:creationId xmlns:a16="http://schemas.microsoft.com/office/drawing/2014/main" id="{62369F2C-0847-4019-A70C-8DD5478C60A5}"/>
              </a:ext>
            </a:extLst>
          </p:cNvPr>
          <p:cNvSpPr txBox="1">
            <a:spLocks/>
          </p:cNvSpPr>
          <p:nvPr/>
        </p:nvSpPr>
        <p:spPr>
          <a:xfrm>
            <a:off x="0" y="78726"/>
            <a:ext cx="12192000" cy="80242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solidFill>
                  <a:schemeClr val="bg1"/>
                </a:solidFill>
              </a:rPr>
              <a:t>Data loaders &amp; sources</a:t>
            </a:r>
          </a:p>
        </p:txBody>
      </p:sp>
      <p:sp>
        <p:nvSpPr>
          <p:cNvPr id="10" name="Text Placeholder 6">
            <a:extLst>
              <a:ext uri="{FF2B5EF4-FFF2-40B4-BE49-F238E27FC236}">
                <a16:creationId xmlns:a16="http://schemas.microsoft.com/office/drawing/2014/main" id="{33300222-93A0-40B1-972A-477417BC01EA}"/>
              </a:ext>
            </a:extLst>
          </p:cNvPr>
          <p:cNvSpPr txBox="1">
            <a:spLocks/>
          </p:cNvSpPr>
          <p:nvPr/>
        </p:nvSpPr>
        <p:spPr>
          <a:xfrm>
            <a:off x="4401447" y="746125"/>
            <a:ext cx="3736884" cy="823912"/>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a:solidFill>
                  <a:srgbClr val="F8B548"/>
                </a:solidFill>
              </a:rPr>
              <a:t>Database loaders</a:t>
            </a:r>
          </a:p>
        </p:txBody>
      </p:sp>
      <p:sp>
        <p:nvSpPr>
          <p:cNvPr id="11" name="Content Placeholder 8">
            <a:extLst>
              <a:ext uri="{FF2B5EF4-FFF2-40B4-BE49-F238E27FC236}">
                <a16:creationId xmlns:a16="http://schemas.microsoft.com/office/drawing/2014/main" id="{5CEBF99C-5EFA-444B-A1A1-20C21A53CE8D}"/>
              </a:ext>
            </a:extLst>
          </p:cNvPr>
          <p:cNvSpPr txBox="1">
            <a:spLocks/>
          </p:cNvSpPr>
          <p:nvPr/>
        </p:nvSpPr>
        <p:spPr>
          <a:xfrm>
            <a:off x="4401447" y="1570037"/>
            <a:ext cx="3736884" cy="368458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a:solidFill>
                  <a:schemeClr val="bg1"/>
                </a:solidFill>
              </a:rPr>
              <a:t>Load and train data directly from relational database</a:t>
            </a:r>
          </a:p>
          <a:p>
            <a:r>
              <a:rPr lang="en-US" sz="2000">
                <a:solidFill>
                  <a:schemeClr val="bg1"/>
                </a:solidFill>
              </a:rPr>
              <a:t>Supports:</a:t>
            </a:r>
          </a:p>
          <a:p>
            <a:pPr lvl="1"/>
            <a:r>
              <a:rPr lang="en-US" sz="1600">
                <a:solidFill>
                  <a:schemeClr val="bg1"/>
                </a:solidFill>
              </a:rPr>
              <a:t>SQL Server, Azure SQL Database, Oracle, SQLite, PostgreSQL, Progress, IBM DB2, + many more</a:t>
            </a:r>
          </a:p>
        </p:txBody>
      </p:sp>
      <p:pic>
        <p:nvPicPr>
          <p:cNvPr id="15" name="Picture 14">
            <a:extLst>
              <a:ext uri="{FF2B5EF4-FFF2-40B4-BE49-F238E27FC236}">
                <a16:creationId xmlns:a16="http://schemas.microsoft.com/office/drawing/2014/main" id="{9E48976B-C405-48E6-9917-A25EA193490F}"/>
              </a:ext>
            </a:extLst>
          </p:cNvPr>
          <p:cNvPicPr>
            <a:picLocks noChangeAspect="1"/>
          </p:cNvPicPr>
          <p:nvPr/>
        </p:nvPicPr>
        <p:blipFill>
          <a:blip r:embed="rId4"/>
          <a:stretch>
            <a:fillRect/>
          </a:stretch>
        </p:blipFill>
        <p:spPr>
          <a:xfrm>
            <a:off x="424803" y="4326966"/>
            <a:ext cx="3340100" cy="819178"/>
          </a:xfrm>
          <a:prstGeom prst="rect">
            <a:avLst/>
          </a:prstGeom>
          <a:effectLst>
            <a:outerShdw blurRad="50800" dist="38100" dir="2700000" algn="tl" rotWithShape="0">
              <a:prstClr val="black">
                <a:alpha val="40000"/>
              </a:prstClr>
            </a:outerShdw>
          </a:effectLst>
        </p:spPr>
      </p:pic>
      <p:sp>
        <p:nvSpPr>
          <p:cNvPr id="2" name="Text Placeholder 6">
            <a:extLst>
              <a:ext uri="{FF2B5EF4-FFF2-40B4-BE49-F238E27FC236}">
                <a16:creationId xmlns:a16="http://schemas.microsoft.com/office/drawing/2014/main" id="{F714249E-EBCA-4878-AB2D-03AF97D9B9E3}"/>
              </a:ext>
            </a:extLst>
          </p:cNvPr>
          <p:cNvSpPr txBox="1">
            <a:spLocks/>
          </p:cNvSpPr>
          <p:nvPr/>
        </p:nvSpPr>
        <p:spPr>
          <a:xfrm>
            <a:off x="8316717" y="746125"/>
            <a:ext cx="3736884" cy="823912"/>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a:solidFill>
                  <a:srgbClr val="F8B548"/>
                </a:solidFill>
              </a:rPr>
              <a:t>Other sources</a:t>
            </a:r>
          </a:p>
        </p:txBody>
      </p:sp>
      <p:sp>
        <p:nvSpPr>
          <p:cNvPr id="3" name="Content Placeholder 8">
            <a:extLst>
              <a:ext uri="{FF2B5EF4-FFF2-40B4-BE49-F238E27FC236}">
                <a16:creationId xmlns:a16="http://schemas.microsoft.com/office/drawing/2014/main" id="{CA8B54C6-29E2-4B07-A7D5-4BA7907D6D1D}"/>
              </a:ext>
            </a:extLst>
          </p:cNvPr>
          <p:cNvSpPr txBox="1">
            <a:spLocks/>
          </p:cNvSpPr>
          <p:nvPr/>
        </p:nvSpPr>
        <p:spPr>
          <a:xfrm>
            <a:off x="8316717" y="1570037"/>
            <a:ext cx="3736884" cy="368458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a:solidFill>
                  <a:schemeClr val="bg1"/>
                </a:solidFill>
              </a:rPr>
              <a:t>Load from Enumerable (in-memory collections)</a:t>
            </a:r>
          </a:p>
          <a:p>
            <a:r>
              <a:rPr lang="en-US" sz="2000">
                <a:solidFill>
                  <a:schemeClr val="bg1"/>
                </a:solidFill>
              </a:rPr>
              <a:t>Supports:</a:t>
            </a:r>
          </a:p>
          <a:p>
            <a:pPr lvl="1"/>
            <a:r>
              <a:rPr lang="en-US" sz="1600">
                <a:solidFill>
                  <a:schemeClr val="bg1"/>
                </a:solidFill>
              </a:rPr>
              <a:t>JSON/XML</a:t>
            </a:r>
          </a:p>
          <a:p>
            <a:pPr lvl="1"/>
            <a:r>
              <a:rPr lang="en-US" sz="1600">
                <a:solidFill>
                  <a:schemeClr val="bg1"/>
                </a:solidFill>
              </a:rPr>
              <a:t>Everything else</a:t>
            </a:r>
          </a:p>
        </p:txBody>
      </p:sp>
      <p:pic>
        <p:nvPicPr>
          <p:cNvPr id="16" name="Picture 15">
            <a:extLst>
              <a:ext uri="{FF2B5EF4-FFF2-40B4-BE49-F238E27FC236}">
                <a16:creationId xmlns:a16="http://schemas.microsoft.com/office/drawing/2014/main" id="{E74CA3C0-C7F0-496B-B1FD-283A3A306796}"/>
              </a:ext>
            </a:extLst>
          </p:cNvPr>
          <p:cNvPicPr>
            <a:picLocks noChangeAspect="1"/>
          </p:cNvPicPr>
          <p:nvPr/>
        </p:nvPicPr>
        <p:blipFill>
          <a:blip r:embed="rId5"/>
          <a:stretch>
            <a:fillRect/>
          </a:stretch>
        </p:blipFill>
        <p:spPr>
          <a:xfrm>
            <a:off x="8365240" y="4326966"/>
            <a:ext cx="3639838" cy="705154"/>
          </a:xfrm>
          <a:prstGeom prst="rect">
            <a:avLst/>
          </a:prstGeom>
          <a:effectLst>
            <a:outerShdw blurRad="50800" dist="38100" dir="2700000" algn="tl" rotWithShape="0">
              <a:prstClr val="black">
                <a:alpha val="40000"/>
              </a:prstClr>
            </a:outerShdw>
          </a:effectLst>
        </p:spPr>
      </p:pic>
      <p:pic>
        <p:nvPicPr>
          <p:cNvPr id="19" name="Picture 18">
            <a:extLst>
              <a:ext uri="{FF2B5EF4-FFF2-40B4-BE49-F238E27FC236}">
                <a16:creationId xmlns:a16="http://schemas.microsoft.com/office/drawing/2014/main" id="{409E8169-AB10-4EB4-A21F-9685B8A2D2DF}"/>
              </a:ext>
            </a:extLst>
          </p:cNvPr>
          <p:cNvPicPr>
            <a:picLocks noChangeAspect="1"/>
          </p:cNvPicPr>
          <p:nvPr/>
        </p:nvPicPr>
        <p:blipFill>
          <a:blip r:embed="rId6"/>
          <a:stretch>
            <a:fillRect/>
          </a:stretch>
        </p:blipFill>
        <p:spPr>
          <a:xfrm>
            <a:off x="4514714" y="3906239"/>
            <a:ext cx="3510350" cy="2251761"/>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222515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6" grpId="0" uiExpand="1" build="p"/>
      <p:bldP spid="10" grpId="0"/>
      <p:bldP spid="11" grpId="0"/>
      <p:bldP spid="2" grpId="0"/>
      <p:bldP spid="3" grpId="0"/>
    </p:bldLst>
  </p:timing>
</p:sld>
</file>

<file path=ppt/slides/slide5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7810C17-86D2-4FB5-BBFF-6ADF66ACC968}"/>
              </a:ext>
            </a:extLst>
          </p:cNvPr>
          <p:cNvSpPr txBox="1"/>
          <p:nvPr/>
        </p:nvSpPr>
        <p:spPr>
          <a:xfrm>
            <a:off x="548889" y="6481683"/>
            <a:ext cx="1730115" cy="369332"/>
          </a:xfrm>
          <a:prstGeom prst="rect">
            <a:avLst/>
          </a:prstGeom>
          <a:noFill/>
        </p:spPr>
        <p:txBody>
          <a:bodyPr wrap="square" rtlCol="0">
            <a:spAutoFit/>
          </a:bodyPr>
          <a:lstStyle/>
          <a:p>
            <a:pPr algn="ctr"/>
            <a:r>
              <a:rPr lang="en-US" b="1">
                <a:solidFill>
                  <a:schemeClr val="bg1"/>
                </a:solidFill>
              </a:rPr>
              <a:t>Phase 2.1</a:t>
            </a:r>
          </a:p>
        </p:txBody>
      </p:sp>
      <p:sp>
        <p:nvSpPr>
          <p:cNvPr id="8" name="Title 1">
            <a:extLst>
              <a:ext uri="{FF2B5EF4-FFF2-40B4-BE49-F238E27FC236}">
                <a16:creationId xmlns:a16="http://schemas.microsoft.com/office/drawing/2014/main" id="{62369F2C-0847-4019-A70C-8DD5478C60A5}"/>
              </a:ext>
            </a:extLst>
          </p:cNvPr>
          <p:cNvSpPr txBox="1">
            <a:spLocks/>
          </p:cNvSpPr>
          <p:nvPr/>
        </p:nvSpPr>
        <p:spPr>
          <a:xfrm>
            <a:off x="0" y="78726"/>
            <a:ext cx="12192000" cy="1030983"/>
          </a:xfrm>
          <a:prstGeom prst="rect">
            <a:avLst/>
          </a:prstGeom>
        </p:spPr>
        <p:txBody>
          <a:bodyPr vert="horz" lIns="91440" tIns="45720" rIns="91440" bIns="45720" rtlCol="0" anchor="t">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300">
                <a:solidFill>
                  <a:schemeClr val="bg1"/>
                </a:solidFill>
              </a:rPr>
              <a:t>Task</a:t>
            </a:r>
          </a:p>
          <a:p>
            <a:pPr algn="ctr"/>
            <a:r>
              <a:rPr lang="en-US" sz="3900" b="1">
                <a:solidFill>
                  <a:srgbClr val="F7B548"/>
                </a:solidFill>
              </a:rPr>
              <a:t>aka.ms/phase-2-1</a:t>
            </a:r>
          </a:p>
        </p:txBody>
      </p:sp>
      <p:sp>
        <p:nvSpPr>
          <p:cNvPr id="17" name="Content Placeholder 2">
            <a:extLst>
              <a:ext uri="{FF2B5EF4-FFF2-40B4-BE49-F238E27FC236}">
                <a16:creationId xmlns:a16="http://schemas.microsoft.com/office/drawing/2014/main" id="{FE8F136B-75D3-4F72-B4DD-6EBCCAAE0854}"/>
              </a:ext>
            </a:extLst>
          </p:cNvPr>
          <p:cNvSpPr>
            <a:spLocks noGrp="1"/>
          </p:cNvSpPr>
          <p:nvPr>
            <p:ph idx="1"/>
          </p:nvPr>
        </p:nvSpPr>
        <p:spPr>
          <a:xfrm>
            <a:off x="838200" y="1322773"/>
            <a:ext cx="10515600" cy="3909715"/>
          </a:xfrm>
        </p:spPr>
        <p:txBody>
          <a:bodyPr/>
          <a:lstStyle/>
          <a:p>
            <a:pPr marL="514350" indent="-514350">
              <a:buAutoNum type="arabicPeriod"/>
            </a:pPr>
            <a:r>
              <a:rPr lang="en-US">
                <a:solidFill>
                  <a:schemeClr val="bg1"/>
                </a:solidFill>
              </a:rPr>
              <a:t>Create class for </a:t>
            </a:r>
            <a:r>
              <a:rPr lang="en-US">
                <a:solidFill>
                  <a:srgbClr val="F7B548"/>
                </a:solidFill>
              </a:rPr>
              <a:t>Model Input </a:t>
            </a:r>
            <a:r>
              <a:rPr lang="en-US">
                <a:solidFill>
                  <a:schemeClr val="bg1"/>
                </a:solidFill>
              </a:rPr>
              <a:t>based on the provided car listing dataset</a:t>
            </a:r>
          </a:p>
          <a:p>
            <a:pPr marL="514350" indent="-514350">
              <a:buAutoNum type="arabicPeriod"/>
            </a:pPr>
            <a:r>
              <a:rPr lang="en-US">
                <a:solidFill>
                  <a:schemeClr val="bg1"/>
                </a:solidFill>
              </a:rPr>
              <a:t>Load data from file to </a:t>
            </a:r>
            <a:r>
              <a:rPr lang="en-US" err="1">
                <a:solidFill>
                  <a:srgbClr val="F7B548"/>
                </a:solidFill>
              </a:rPr>
              <a:t>IDataView</a:t>
            </a:r>
            <a:endParaRPr lang="en-US">
              <a:solidFill>
                <a:srgbClr val="F7B548"/>
              </a:solidFill>
            </a:endParaRPr>
          </a:p>
        </p:txBody>
      </p:sp>
    </p:spTree>
    <p:extLst>
      <p:ext uri="{BB962C8B-B14F-4D97-AF65-F5344CB8AC3E}">
        <p14:creationId xmlns:p14="http://schemas.microsoft.com/office/powerpoint/2010/main" val="299854032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7000" b="-17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D95B59-E4D6-4F02-8370-359BB3785BDA}"/>
              </a:ext>
            </a:extLst>
          </p:cNvPr>
          <p:cNvSpPr>
            <a:spLocks noGrp="1"/>
          </p:cNvSpPr>
          <p:nvPr>
            <p:ph type="title"/>
          </p:nvPr>
        </p:nvSpPr>
        <p:spPr/>
        <p:txBody>
          <a:bodyPr/>
          <a:lstStyle/>
          <a:p>
            <a:r>
              <a:rPr lang="en-US" sz="4400">
                <a:solidFill>
                  <a:schemeClr val="bg1"/>
                </a:solidFill>
              </a:rPr>
              <a:t>Phase 2.1 Task</a:t>
            </a:r>
            <a:br>
              <a:rPr lang="en-US">
                <a:solidFill>
                  <a:schemeClr val="bg1"/>
                </a:solidFill>
              </a:rPr>
            </a:br>
            <a:r>
              <a:rPr lang="en-US">
                <a:solidFill>
                  <a:schemeClr val="bg1"/>
                </a:solidFill>
              </a:rPr>
              <a:t>Review</a:t>
            </a:r>
          </a:p>
        </p:txBody>
      </p:sp>
    </p:spTree>
    <p:extLst>
      <p:ext uri="{BB962C8B-B14F-4D97-AF65-F5344CB8AC3E}">
        <p14:creationId xmlns:p14="http://schemas.microsoft.com/office/powerpoint/2010/main" val="427089434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7000" b="-17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D95B59-E4D6-4F02-8370-359BB3785BDA}"/>
              </a:ext>
            </a:extLst>
          </p:cNvPr>
          <p:cNvSpPr>
            <a:spLocks noGrp="1"/>
          </p:cNvSpPr>
          <p:nvPr>
            <p:ph type="title"/>
          </p:nvPr>
        </p:nvSpPr>
        <p:spPr/>
        <p:txBody>
          <a:bodyPr/>
          <a:lstStyle/>
          <a:p>
            <a:r>
              <a:rPr lang="en-US" sz="4400">
                <a:solidFill>
                  <a:schemeClr val="bg1"/>
                </a:solidFill>
              </a:rPr>
              <a:t>Phase 2.2</a:t>
            </a:r>
            <a:br>
              <a:rPr lang="en-US">
                <a:solidFill>
                  <a:schemeClr val="bg1"/>
                </a:solidFill>
              </a:rPr>
            </a:br>
            <a:r>
              <a:rPr lang="en-US">
                <a:solidFill>
                  <a:schemeClr val="bg1"/>
                </a:solidFill>
              </a:rPr>
              <a:t>Training</a:t>
            </a:r>
          </a:p>
        </p:txBody>
      </p:sp>
    </p:spTree>
    <p:extLst>
      <p:ext uri="{BB962C8B-B14F-4D97-AF65-F5344CB8AC3E}">
        <p14:creationId xmlns:p14="http://schemas.microsoft.com/office/powerpoint/2010/main" val="206144401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7810C17-86D2-4FB5-BBFF-6ADF66ACC968}"/>
              </a:ext>
            </a:extLst>
          </p:cNvPr>
          <p:cNvSpPr txBox="1"/>
          <p:nvPr/>
        </p:nvSpPr>
        <p:spPr>
          <a:xfrm>
            <a:off x="548889" y="6481683"/>
            <a:ext cx="1730115" cy="369332"/>
          </a:xfrm>
          <a:prstGeom prst="rect">
            <a:avLst/>
          </a:prstGeom>
          <a:noFill/>
        </p:spPr>
        <p:txBody>
          <a:bodyPr wrap="square" rtlCol="0">
            <a:spAutoFit/>
          </a:bodyPr>
          <a:lstStyle/>
          <a:p>
            <a:pPr algn="ctr"/>
            <a:r>
              <a:rPr lang="en-US" b="1">
                <a:solidFill>
                  <a:schemeClr val="bg1"/>
                </a:solidFill>
              </a:rPr>
              <a:t>Phase 2.2</a:t>
            </a:r>
          </a:p>
        </p:txBody>
      </p:sp>
      <p:sp>
        <p:nvSpPr>
          <p:cNvPr id="8" name="Title 1">
            <a:extLst>
              <a:ext uri="{FF2B5EF4-FFF2-40B4-BE49-F238E27FC236}">
                <a16:creationId xmlns:a16="http://schemas.microsoft.com/office/drawing/2014/main" id="{62369F2C-0847-4019-A70C-8DD5478C60A5}"/>
              </a:ext>
            </a:extLst>
          </p:cNvPr>
          <p:cNvSpPr txBox="1">
            <a:spLocks/>
          </p:cNvSpPr>
          <p:nvPr/>
        </p:nvSpPr>
        <p:spPr>
          <a:xfrm>
            <a:off x="0" y="78726"/>
            <a:ext cx="12192000" cy="80242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solidFill>
                  <a:schemeClr val="bg1"/>
                </a:solidFill>
              </a:rPr>
              <a:t>Preparing your data</a:t>
            </a:r>
          </a:p>
        </p:txBody>
      </p:sp>
      <p:sp>
        <p:nvSpPr>
          <p:cNvPr id="2" name="TextBox 1">
            <a:extLst>
              <a:ext uri="{FF2B5EF4-FFF2-40B4-BE49-F238E27FC236}">
                <a16:creationId xmlns:a16="http://schemas.microsoft.com/office/drawing/2014/main" id="{CDDA0AA6-5CF4-455F-A095-FE227BF5A3C2}"/>
              </a:ext>
            </a:extLst>
          </p:cNvPr>
          <p:cNvSpPr txBox="1"/>
          <p:nvPr/>
        </p:nvSpPr>
        <p:spPr>
          <a:xfrm>
            <a:off x="898725" y="3494398"/>
            <a:ext cx="1134221" cy="369332"/>
          </a:xfrm>
          <a:prstGeom prst="rect">
            <a:avLst/>
          </a:prstGeom>
          <a:noFill/>
        </p:spPr>
        <p:txBody>
          <a:bodyPr wrap="none" rtlCol="0">
            <a:spAutoFit/>
          </a:bodyPr>
          <a:lstStyle/>
          <a:p>
            <a:r>
              <a:rPr lang="en-US">
                <a:solidFill>
                  <a:schemeClr val="bg1"/>
                </a:solidFill>
              </a:rPr>
              <a:t>Filter data</a:t>
            </a:r>
          </a:p>
        </p:txBody>
      </p:sp>
      <p:sp>
        <p:nvSpPr>
          <p:cNvPr id="6" name="TextBox 5">
            <a:extLst>
              <a:ext uri="{FF2B5EF4-FFF2-40B4-BE49-F238E27FC236}">
                <a16:creationId xmlns:a16="http://schemas.microsoft.com/office/drawing/2014/main" id="{1CBB30FE-CE86-4B65-9350-0D7EF8E00E53}"/>
              </a:ext>
            </a:extLst>
          </p:cNvPr>
          <p:cNvSpPr txBox="1"/>
          <p:nvPr/>
        </p:nvSpPr>
        <p:spPr>
          <a:xfrm>
            <a:off x="7241901" y="3485254"/>
            <a:ext cx="1951368" cy="369332"/>
          </a:xfrm>
          <a:prstGeom prst="rect">
            <a:avLst/>
          </a:prstGeom>
          <a:noFill/>
        </p:spPr>
        <p:txBody>
          <a:bodyPr wrap="none" rtlCol="0">
            <a:spAutoFit/>
          </a:bodyPr>
          <a:lstStyle/>
          <a:p>
            <a:r>
              <a:rPr lang="en-US">
                <a:solidFill>
                  <a:schemeClr val="bg1"/>
                </a:solidFill>
              </a:rPr>
              <a:t>Convert data types</a:t>
            </a:r>
          </a:p>
        </p:txBody>
      </p:sp>
      <p:sp>
        <p:nvSpPr>
          <p:cNvPr id="7" name="TextBox 6">
            <a:extLst>
              <a:ext uri="{FF2B5EF4-FFF2-40B4-BE49-F238E27FC236}">
                <a16:creationId xmlns:a16="http://schemas.microsoft.com/office/drawing/2014/main" id="{EA38F0B6-0A84-4885-99D3-0C5CC92E1A15}"/>
              </a:ext>
            </a:extLst>
          </p:cNvPr>
          <p:cNvSpPr txBox="1"/>
          <p:nvPr/>
        </p:nvSpPr>
        <p:spPr>
          <a:xfrm>
            <a:off x="9670007" y="3494398"/>
            <a:ext cx="1973104" cy="369332"/>
          </a:xfrm>
          <a:prstGeom prst="rect">
            <a:avLst/>
          </a:prstGeom>
          <a:noFill/>
        </p:spPr>
        <p:txBody>
          <a:bodyPr wrap="none" rtlCol="0">
            <a:spAutoFit/>
          </a:bodyPr>
          <a:lstStyle/>
          <a:p>
            <a:r>
              <a:rPr lang="en-US">
                <a:solidFill>
                  <a:schemeClr val="bg1"/>
                </a:solidFill>
              </a:rPr>
              <a:t>Normalize the data</a:t>
            </a:r>
          </a:p>
        </p:txBody>
      </p:sp>
      <p:sp>
        <p:nvSpPr>
          <p:cNvPr id="9" name="TextBox 8">
            <a:extLst>
              <a:ext uri="{FF2B5EF4-FFF2-40B4-BE49-F238E27FC236}">
                <a16:creationId xmlns:a16="http://schemas.microsoft.com/office/drawing/2014/main" id="{C304B382-826B-4C42-9229-7237768EDE0A}"/>
              </a:ext>
            </a:extLst>
          </p:cNvPr>
          <p:cNvSpPr txBox="1"/>
          <p:nvPr/>
        </p:nvSpPr>
        <p:spPr>
          <a:xfrm>
            <a:off x="3023258" y="3468624"/>
            <a:ext cx="1062983" cy="369332"/>
          </a:xfrm>
          <a:prstGeom prst="rect">
            <a:avLst/>
          </a:prstGeom>
          <a:noFill/>
        </p:spPr>
        <p:txBody>
          <a:bodyPr wrap="none" rtlCol="0">
            <a:spAutoFit/>
          </a:bodyPr>
          <a:lstStyle/>
          <a:p>
            <a:r>
              <a:rPr lang="en-US">
                <a:solidFill>
                  <a:schemeClr val="bg1"/>
                </a:solidFill>
              </a:rPr>
              <a:t>Split data</a:t>
            </a:r>
          </a:p>
        </p:txBody>
      </p:sp>
      <p:sp>
        <p:nvSpPr>
          <p:cNvPr id="10" name="TextBox 9">
            <a:extLst>
              <a:ext uri="{FF2B5EF4-FFF2-40B4-BE49-F238E27FC236}">
                <a16:creationId xmlns:a16="http://schemas.microsoft.com/office/drawing/2014/main" id="{CA1BEE11-7569-4EC8-B2DE-A07970864B45}"/>
              </a:ext>
            </a:extLst>
          </p:cNvPr>
          <p:cNvSpPr txBox="1"/>
          <p:nvPr/>
        </p:nvSpPr>
        <p:spPr>
          <a:xfrm>
            <a:off x="4932644" y="3468624"/>
            <a:ext cx="2070888" cy="369332"/>
          </a:xfrm>
          <a:prstGeom prst="rect">
            <a:avLst/>
          </a:prstGeom>
          <a:noFill/>
        </p:spPr>
        <p:txBody>
          <a:bodyPr wrap="none" rtlCol="0">
            <a:spAutoFit/>
          </a:bodyPr>
          <a:lstStyle/>
          <a:p>
            <a:r>
              <a:rPr lang="en-US">
                <a:solidFill>
                  <a:schemeClr val="bg1"/>
                </a:solidFill>
              </a:rPr>
              <a:t>Feature engineering</a:t>
            </a:r>
          </a:p>
        </p:txBody>
      </p:sp>
      <p:pic>
        <p:nvPicPr>
          <p:cNvPr id="4" name="Graphic 3" descr="Harvey Balls 50%">
            <a:extLst>
              <a:ext uri="{FF2B5EF4-FFF2-40B4-BE49-F238E27FC236}">
                <a16:creationId xmlns:a16="http://schemas.microsoft.com/office/drawing/2014/main" id="{142B82AD-1085-4F08-809B-EFA01D92731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097549" y="2474976"/>
            <a:ext cx="914400" cy="914400"/>
          </a:xfrm>
          <a:prstGeom prst="rect">
            <a:avLst/>
          </a:prstGeom>
        </p:spPr>
      </p:pic>
      <p:pic>
        <p:nvPicPr>
          <p:cNvPr id="12" name="Graphic 11" descr="Filter">
            <a:extLst>
              <a:ext uri="{FF2B5EF4-FFF2-40B4-BE49-F238E27FC236}">
                <a16:creationId xmlns:a16="http://schemas.microsoft.com/office/drawing/2014/main" id="{F92CB7E6-9AEB-43F2-AC18-47C24231CC1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08635" y="2554224"/>
            <a:ext cx="914400" cy="914400"/>
          </a:xfrm>
          <a:prstGeom prst="rect">
            <a:avLst/>
          </a:prstGeom>
        </p:spPr>
      </p:pic>
      <p:pic>
        <p:nvPicPr>
          <p:cNvPr id="13" name="Graphic 12" descr="Hammer">
            <a:extLst>
              <a:ext uri="{FF2B5EF4-FFF2-40B4-BE49-F238E27FC236}">
                <a16:creationId xmlns:a16="http://schemas.microsoft.com/office/drawing/2014/main" id="{73F1397B-FDA0-49D8-8359-EF7DB828518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638800" y="2474976"/>
            <a:ext cx="914400" cy="914400"/>
          </a:xfrm>
          <a:prstGeom prst="rect">
            <a:avLst/>
          </a:prstGeom>
        </p:spPr>
      </p:pic>
      <p:pic>
        <p:nvPicPr>
          <p:cNvPr id="15" name="Graphic 14" descr="Toggle">
            <a:extLst>
              <a:ext uri="{FF2B5EF4-FFF2-40B4-BE49-F238E27FC236}">
                <a16:creationId xmlns:a16="http://schemas.microsoft.com/office/drawing/2014/main" id="{7F3095F9-715F-4713-BE2F-6A1949FCD3F2}"/>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760385" y="2579998"/>
            <a:ext cx="914400" cy="914400"/>
          </a:xfrm>
          <a:prstGeom prst="rect">
            <a:avLst/>
          </a:prstGeom>
        </p:spPr>
      </p:pic>
      <p:pic>
        <p:nvPicPr>
          <p:cNvPr id="17" name="Graphic 16" descr="Normal Distribution">
            <a:extLst>
              <a:ext uri="{FF2B5EF4-FFF2-40B4-BE49-F238E27FC236}">
                <a16:creationId xmlns:a16="http://schemas.microsoft.com/office/drawing/2014/main" id="{7C9D314E-25FA-4AD2-A900-5E7F77480521}"/>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220476" y="2670310"/>
            <a:ext cx="914400" cy="914400"/>
          </a:xfrm>
          <a:prstGeom prst="rect">
            <a:avLst/>
          </a:prstGeom>
        </p:spPr>
      </p:pic>
    </p:spTree>
    <p:extLst>
      <p:ext uri="{BB962C8B-B14F-4D97-AF65-F5344CB8AC3E}">
        <p14:creationId xmlns:p14="http://schemas.microsoft.com/office/powerpoint/2010/main" val="196570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P spid="7" grpId="0"/>
      <p:bldP spid="9" grpId="0"/>
      <p:bldP spid="10" grpId="0"/>
    </p:bldLst>
  </p:timing>
</p:sld>
</file>

<file path=ppt/slides/slide5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7000" b="-17000"/>
          </a:stretch>
        </a:blip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7810C17-86D2-4FB5-BBFF-6ADF66ACC968}"/>
              </a:ext>
            </a:extLst>
          </p:cNvPr>
          <p:cNvSpPr txBox="1"/>
          <p:nvPr/>
        </p:nvSpPr>
        <p:spPr>
          <a:xfrm>
            <a:off x="548889" y="6481683"/>
            <a:ext cx="1730115" cy="369332"/>
          </a:xfrm>
          <a:prstGeom prst="rect">
            <a:avLst/>
          </a:prstGeom>
          <a:noFill/>
        </p:spPr>
        <p:txBody>
          <a:bodyPr wrap="square" rtlCol="0">
            <a:spAutoFit/>
          </a:bodyPr>
          <a:lstStyle/>
          <a:p>
            <a:pPr algn="ctr"/>
            <a:r>
              <a:rPr lang="en-US" b="1">
                <a:solidFill>
                  <a:schemeClr val="bg1"/>
                </a:solidFill>
              </a:rPr>
              <a:t>Phase 2.2</a:t>
            </a:r>
          </a:p>
        </p:txBody>
      </p:sp>
      <p:sp>
        <p:nvSpPr>
          <p:cNvPr id="8" name="Title 1">
            <a:extLst>
              <a:ext uri="{FF2B5EF4-FFF2-40B4-BE49-F238E27FC236}">
                <a16:creationId xmlns:a16="http://schemas.microsoft.com/office/drawing/2014/main" id="{62369F2C-0847-4019-A70C-8DD5478C60A5}"/>
              </a:ext>
            </a:extLst>
          </p:cNvPr>
          <p:cNvSpPr txBox="1">
            <a:spLocks/>
          </p:cNvSpPr>
          <p:nvPr/>
        </p:nvSpPr>
        <p:spPr>
          <a:xfrm>
            <a:off x="0" y="78726"/>
            <a:ext cx="12192000" cy="80242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err="1">
                <a:solidFill>
                  <a:schemeClr val="bg1"/>
                </a:solidFill>
              </a:rPr>
              <a:t>IEstimator</a:t>
            </a:r>
            <a:r>
              <a:rPr lang="en-US">
                <a:solidFill>
                  <a:schemeClr val="bg1"/>
                </a:solidFill>
              </a:rPr>
              <a:t> and </a:t>
            </a:r>
            <a:r>
              <a:rPr lang="en-US" err="1">
                <a:solidFill>
                  <a:schemeClr val="bg1"/>
                </a:solidFill>
              </a:rPr>
              <a:t>ITransformer</a:t>
            </a:r>
            <a:endParaRPr lang="en-US">
              <a:solidFill>
                <a:schemeClr val="bg1"/>
              </a:solidFill>
            </a:endParaRPr>
          </a:p>
        </p:txBody>
      </p:sp>
      <p:pic>
        <p:nvPicPr>
          <p:cNvPr id="3" name="Graphic 2" descr="Blueprint">
            <a:extLst>
              <a:ext uri="{FF2B5EF4-FFF2-40B4-BE49-F238E27FC236}">
                <a16:creationId xmlns:a16="http://schemas.microsoft.com/office/drawing/2014/main" id="{4F4FCC8B-A5B1-4336-9DDE-F8281AFE209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368296" y="2309817"/>
            <a:ext cx="1371600" cy="1371600"/>
          </a:xfrm>
          <a:prstGeom prst="rect">
            <a:avLst/>
          </a:prstGeom>
        </p:spPr>
      </p:pic>
      <p:pic>
        <p:nvPicPr>
          <p:cNvPr id="7" name="Graphic 6" descr="Home">
            <a:extLst>
              <a:ext uri="{FF2B5EF4-FFF2-40B4-BE49-F238E27FC236}">
                <a16:creationId xmlns:a16="http://schemas.microsoft.com/office/drawing/2014/main" id="{4363589B-FB9F-475C-8DF5-C3D4ADF51DA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943088" y="2337249"/>
            <a:ext cx="1371600" cy="1371600"/>
          </a:xfrm>
          <a:prstGeom prst="rect">
            <a:avLst/>
          </a:prstGeom>
        </p:spPr>
      </p:pic>
      <p:sp>
        <p:nvSpPr>
          <p:cNvPr id="9" name="TextBox 8">
            <a:extLst>
              <a:ext uri="{FF2B5EF4-FFF2-40B4-BE49-F238E27FC236}">
                <a16:creationId xmlns:a16="http://schemas.microsoft.com/office/drawing/2014/main" id="{BA50E718-E868-4D05-AF28-1BAC688F255B}"/>
              </a:ext>
            </a:extLst>
          </p:cNvPr>
          <p:cNvSpPr txBox="1"/>
          <p:nvPr/>
        </p:nvSpPr>
        <p:spPr>
          <a:xfrm>
            <a:off x="2368296" y="3913632"/>
            <a:ext cx="1165191" cy="369332"/>
          </a:xfrm>
          <a:prstGeom prst="rect">
            <a:avLst/>
          </a:prstGeom>
          <a:noFill/>
        </p:spPr>
        <p:txBody>
          <a:bodyPr wrap="none" rtlCol="0">
            <a:spAutoFit/>
          </a:bodyPr>
          <a:lstStyle/>
          <a:p>
            <a:r>
              <a:rPr lang="en-US" b="1" err="1">
                <a:solidFill>
                  <a:schemeClr val="bg1"/>
                </a:solidFill>
              </a:rPr>
              <a:t>IEstimator</a:t>
            </a:r>
            <a:endParaRPr lang="en-US" b="1">
              <a:solidFill>
                <a:schemeClr val="bg1"/>
              </a:solidFill>
            </a:endParaRPr>
          </a:p>
        </p:txBody>
      </p:sp>
      <p:sp>
        <p:nvSpPr>
          <p:cNvPr id="10" name="TextBox 9">
            <a:extLst>
              <a:ext uri="{FF2B5EF4-FFF2-40B4-BE49-F238E27FC236}">
                <a16:creationId xmlns:a16="http://schemas.microsoft.com/office/drawing/2014/main" id="{91C16891-C4A2-4530-AC50-191A0E49555A}"/>
              </a:ext>
            </a:extLst>
          </p:cNvPr>
          <p:cNvSpPr txBox="1"/>
          <p:nvPr/>
        </p:nvSpPr>
        <p:spPr>
          <a:xfrm>
            <a:off x="7931361" y="3913632"/>
            <a:ext cx="1411092" cy="369332"/>
          </a:xfrm>
          <a:prstGeom prst="rect">
            <a:avLst/>
          </a:prstGeom>
          <a:noFill/>
        </p:spPr>
        <p:txBody>
          <a:bodyPr wrap="none" rtlCol="0">
            <a:spAutoFit/>
          </a:bodyPr>
          <a:lstStyle/>
          <a:p>
            <a:r>
              <a:rPr lang="en-US" b="1" err="1">
                <a:solidFill>
                  <a:schemeClr val="bg1"/>
                </a:solidFill>
              </a:rPr>
              <a:t>ITransformer</a:t>
            </a:r>
            <a:endParaRPr lang="en-US" b="1">
              <a:solidFill>
                <a:schemeClr val="bg1"/>
              </a:solidFill>
            </a:endParaRPr>
          </a:p>
        </p:txBody>
      </p:sp>
      <p:sp>
        <p:nvSpPr>
          <p:cNvPr id="11" name="Arrow: Right 10">
            <a:extLst>
              <a:ext uri="{FF2B5EF4-FFF2-40B4-BE49-F238E27FC236}">
                <a16:creationId xmlns:a16="http://schemas.microsoft.com/office/drawing/2014/main" id="{B5ABC01F-EAD5-4232-91AF-619DFDE04A25}"/>
              </a:ext>
            </a:extLst>
          </p:cNvPr>
          <p:cNvSpPr/>
          <p:nvPr/>
        </p:nvSpPr>
        <p:spPr>
          <a:xfrm>
            <a:off x="4650321" y="2698913"/>
            <a:ext cx="2382342" cy="890583"/>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58287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7000" b="-17000"/>
          </a:stretch>
        </a:blipFill>
        <a:effectLst/>
      </p:bgPr>
    </p:bg>
    <p:spTree>
      <p:nvGrpSpPr>
        <p:cNvPr id="1" name=""/>
        <p:cNvGrpSpPr/>
        <p:nvPr/>
      </p:nvGrpSpPr>
      <p:grpSpPr>
        <a:xfrm>
          <a:off x="0" y="0"/>
          <a:ext cx="0" cy="0"/>
          <a:chOff x="0" y="0"/>
          <a:chExt cx="0" cy="0"/>
        </a:xfrm>
      </p:grpSpPr>
      <p:graphicFrame>
        <p:nvGraphicFramePr>
          <p:cNvPr id="2" name="Content Placeholder 1">
            <a:extLst>
              <a:ext uri="{FF2B5EF4-FFF2-40B4-BE49-F238E27FC236}">
                <a16:creationId xmlns:a16="http://schemas.microsoft.com/office/drawing/2014/main" id="{C95C4819-B894-44DD-994F-D6A66FDAD37D}"/>
              </a:ext>
            </a:extLst>
          </p:cNvPr>
          <p:cNvGraphicFramePr>
            <a:graphicFrameLocks noGrp="1"/>
          </p:cNvGraphicFramePr>
          <p:nvPr>
            <p:ph idx="1"/>
            <p:extLst>
              <p:ext uri="{D42A27DB-BD31-4B8C-83A1-F6EECF244321}">
                <p14:modId xmlns:p14="http://schemas.microsoft.com/office/powerpoint/2010/main" val="1194489636"/>
              </p:ext>
            </p:extLst>
          </p:nvPr>
        </p:nvGraphicFramePr>
        <p:xfrm>
          <a:off x="838200" y="1082414"/>
          <a:ext cx="10515600" cy="43513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5" name="TextBox 4">
            <a:extLst>
              <a:ext uri="{FF2B5EF4-FFF2-40B4-BE49-F238E27FC236}">
                <a16:creationId xmlns:a16="http://schemas.microsoft.com/office/drawing/2014/main" id="{67810C17-86D2-4FB5-BBFF-6ADF66ACC968}"/>
              </a:ext>
            </a:extLst>
          </p:cNvPr>
          <p:cNvSpPr txBox="1"/>
          <p:nvPr/>
        </p:nvSpPr>
        <p:spPr>
          <a:xfrm>
            <a:off x="548889" y="6481683"/>
            <a:ext cx="1730115" cy="369332"/>
          </a:xfrm>
          <a:prstGeom prst="rect">
            <a:avLst/>
          </a:prstGeom>
          <a:noFill/>
        </p:spPr>
        <p:txBody>
          <a:bodyPr wrap="square" rtlCol="0">
            <a:spAutoFit/>
          </a:bodyPr>
          <a:lstStyle/>
          <a:p>
            <a:pPr algn="ctr"/>
            <a:r>
              <a:rPr lang="en-US" b="1">
                <a:solidFill>
                  <a:schemeClr val="bg1"/>
                </a:solidFill>
              </a:rPr>
              <a:t>Phase 2.2</a:t>
            </a:r>
          </a:p>
        </p:txBody>
      </p:sp>
      <p:sp>
        <p:nvSpPr>
          <p:cNvPr id="8" name="Title 1">
            <a:extLst>
              <a:ext uri="{FF2B5EF4-FFF2-40B4-BE49-F238E27FC236}">
                <a16:creationId xmlns:a16="http://schemas.microsoft.com/office/drawing/2014/main" id="{62369F2C-0847-4019-A70C-8DD5478C60A5}"/>
              </a:ext>
            </a:extLst>
          </p:cNvPr>
          <p:cNvSpPr txBox="1">
            <a:spLocks/>
          </p:cNvSpPr>
          <p:nvPr/>
        </p:nvSpPr>
        <p:spPr>
          <a:xfrm>
            <a:off x="0" y="78726"/>
            <a:ext cx="12192000" cy="80242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solidFill>
                  <a:schemeClr val="bg1"/>
                </a:solidFill>
              </a:rPr>
              <a:t>Data transforms</a:t>
            </a:r>
          </a:p>
        </p:txBody>
      </p:sp>
    </p:spTree>
    <p:extLst>
      <p:ext uri="{BB962C8B-B14F-4D97-AF65-F5344CB8AC3E}">
        <p14:creationId xmlns:p14="http://schemas.microsoft.com/office/powerpoint/2010/main" val="13604180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7000" b="-17000"/>
          </a:stretch>
        </a:blip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7810C17-86D2-4FB5-BBFF-6ADF66ACC968}"/>
              </a:ext>
            </a:extLst>
          </p:cNvPr>
          <p:cNvSpPr txBox="1"/>
          <p:nvPr/>
        </p:nvSpPr>
        <p:spPr>
          <a:xfrm>
            <a:off x="548889" y="6481683"/>
            <a:ext cx="1730115" cy="369332"/>
          </a:xfrm>
          <a:prstGeom prst="rect">
            <a:avLst/>
          </a:prstGeom>
          <a:noFill/>
        </p:spPr>
        <p:txBody>
          <a:bodyPr wrap="square" rtlCol="0">
            <a:spAutoFit/>
          </a:bodyPr>
          <a:lstStyle/>
          <a:p>
            <a:pPr algn="ctr"/>
            <a:r>
              <a:rPr lang="en-US" b="1">
                <a:solidFill>
                  <a:schemeClr val="bg1"/>
                </a:solidFill>
              </a:rPr>
              <a:t>Phase 2.2</a:t>
            </a:r>
          </a:p>
        </p:txBody>
      </p:sp>
      <p:sp>
        <p:nvSpPr>
          <p:cNvPr id="8" name="Title 1">
            <a:extLst>
              <a:ext uri="{FF2B5EF4-FFF2-40B4-BE49-F238E27FC236}">
                <a16:creationId xmlns:a16="http://schemas.microsoft.com/office/drawing/2014/main" id="{62369F2C-0847-4019-A70C-8DD5478C60A5}"/>
              </a:ext>
            </a:extLst>
          </p:cNvPr>
          <p:cNvSpPr txBox="1">
            <a:spLocks/>
          </p:cNvSpPr>
          <p:nvPr/>
        </p:nvSpPr>
        <p:spPr>
          <a:xfrm>
            <a:off x="0" y="78726"/>
            <a:ext cx="12192000" cy="80242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solidFill>
                  <a:schemeClr val="bg1"/>
                </a:solidFill>
              </a:rPr>
              <a:t>Algorithms / Trainers</a:t>
            </a:r>
          </a:p>
        </p:txBody>
      </p:sp>
      <p:sp>
        <p:nvSpPr>
          <p:cNvPr id="6" name="Content Placeholder 2">
            <a:extLst>
              <a:ext uri="{FF2B5EF4-FFF2-40B4-BE49-F238E27FC236}">
                <a16:creationId xmlns:a16="http://schemas.microsoft.com/office/drawing/2014/main" id="{98D8D266-DF24-4105-9E0C-FE283B66AFC8}"/>
              </a:ext>
            </a:extLst>
          </p:cNvPr>
          <p:cNvSpPr>
            <a:spLocks noGrp="1"/>
          </p:cNvSpPr>
          <p:nvPr>
            <p:ph idx="1"/>
          </p:nvPr>
        </p:nvSpPr>
        <p:spPr>
          <a:xfrm>
            <a:off x="3007338" y="1849339"/>
            <a:ext cx="6177323" cy="802425"/>
          </a:xfrm>
        </p:spPr>
        <p:txBody>
          <a:bodyPr>
            <a:normAutofit/>
          </a:bodyPr>
          <a:lstStyle/>
          <a:p>
            <a:pPr marL="0" indent="0" algn="ctr">
              <a:buNone/>
            </a:pPr>
            <a:r>
              <a:rPr lang="en-US" sz="4000">
                <a:solidFill>
                  <a:srgbClr val="F8B548"/>
                </a:solidFill>
              </a:rPr>
              <a:t>Trainer </a:t>
            </a:r>
            <a:r>
              <a:rPr lang="en-US" sz="4000">
                <a:solidFill>
                  <a:schemeClr val="bg1"/>
                </a:solidFill>
              </a:rPr>
              <a:t>= Algorithm + Task</a:t>
            </a:r>
          </a:p>
        </p:txBody>
      </p:sp>
      <p:sp>
        <p:nvSpPr>
          <p:cNvPr id="7" name="Content Placeholder 2">
            <a:extLst>
              <a:ext uri="{FF2B5EF4-FFF2-40B4-BE49-F238E27FC236}">
                <a16:creationId xmlns:a16="http://schemas.microsoft.com/office/drawing/2014/main" id="{633EBBFE-3E9E-48B0-9802-C5C1C722D2D5}"/>
              </a:ext>
            </a:extLst>
          </p:cNvPr>
          <p:cNvSpPr txBox="1">
            <a:spLocks/>
          </p:cNvSpPr>
          <p:nvPr/>
        </p:nvSpPr>
        <p:spPr>
          <a:xfrm>
            <a:off x="2135679" y="3272990"/>
            <a:ext cx="7920639" cy="50899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a:solidFill>
                  <a:schemeClr val="bg1"/>
                </a:solidFill>
              </a:rPr>
              <a:t>Example: Stochastic Dual Coordinated Ascent (SDCA)</a:t>
            </a:r>
          </a:p>
        </p:txBody>
      </p:sp>
      <p:sp>
        <p:nvSpPr>
          <p:cNvPr id="9" name="Content Placeholder 2">
            <a:extLst>
              <a:ext uri="{FF2B5EF4-FFF2-40B4-BE49-F238E27FC236}">
                <a16:creationId xmlns:a16="http://schemas.microsoft.com/office/drawing/2014/main" id="{7A00ACB1-6FD7-454B-BDD8-05B6CABA8E66}"/>
              </a:ext>
            </a:extLst>
          </p:cNvPr>
          <p:cNvSpPr txBox="1">
            <a:spLocks/>
          </p:cNvSpPr>
          <p:nvPr/>
        </p:nvSpPr>
        <p:spPr>
          <a:xfrm>
            <a:off x="1787226" y="4136466"/>
            <a:ext cx="2969190" cy="78782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400">
                <a:solidFill>
                  <a:schemeClr val="bg1"/>
                </a:solidFill>
              </a:rPr>
              <a:t>Binary</a:t>
            </a:r>
            <a:br>
              <a:rPr lang="en-US" sz="2400">
                <a:solidFill>
                  <a:schemeClr val="bg1"/>
                </a:solidFill>
              </a:rPr>
            </a:br>
            <a:r>
              <a:rPr lang="en-US" sz="2400">
                <a:solidFill>
                  <a:schemeClr val="bg1"/>
                </a:solidFill>
              </a:rPr>
              <a:t> classification</a:t>
            </a:r>
          </a:p>
          <a:p>
            <a:pPr marL="0" indent="0" algn="ctr">
              <a:buNone/>
            </a:pPr>
            <a:endParaRPr lang="en-US" sz="2400" b="1">
              <a:solidFill>
                <a:schemeClr val="bg1"/>
              </a:solidFill>
            </a:endParaRPr>
          </a:p>
          <a:p>
            <a:pPr marL="0" indent="0" algn="ctr">
              <a:buNone/>
            </a:pPr>
            <a:endParaRPr lang="en-US" b="1">
              <a:solidFill>
                <a:srgbClr val="F7B548"/>
              </a:solidFill>
            </a:endParaRPr>
          </a:p>
        </p:txBody>
      </p:sp>
      <p:sp>
        <p:nvSpPr>
          <p:cNvPr id="3" name="Content Placeholder 2">
            <a:extLst>
              <a:ext uri="{FF2B5EF4-FFF2-40B4-BE49-F238E27FC236}">
                <a16:creationId xmlns:a16="http://schemas.microsoft.com/office/drawing/2014/main" id="{78EC46AE-11D6-4409-8C8B-0FDFDA747412}"/>
              </a:ext>
            </a:extLst>
          </p:cNvPr>
          <p:cNvSpPr txBox="1">
            <a:spLocks/>
          </p:cNvSpPr>
          <p:nvPr/>
        </p:nvSpPr>
        <p:spPr>
          <a:xfrm>
            <a:off x="5064898" y="4137641"/>
            <a:ext cx="2969190" cy="78782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400">
                <a:solidFill>
                  <a:schemeClr val="bg1"/>
                </a:solidFill>
              </a:rPr>
              <a:t>Multi-class</a:t>
            </a:r>
            <a:br>
              <a:rPr lang="en-US" sz="2400">
                <a:solidFill>
                  <a:schemeClr val="bg1"/>
                </a:solidFill>
              </a:rPr>
            </a:br>
            <a:r>
              <a:rPr lang="en-US" sz="2400">
                <a:solidFill>
                  <a:schemeClr val="bg1"/>
                </a:solidFill>
              </a:rPr>
              <a:t> classification</a:t>
            </a:r>
          </a:p>
          <a:p>
            <a:pPr marL="0" indent="0" algn="ctr">
              <a:buNone/>
            </a:pPr>
            <a:endParaRPr lang="en-US" sz="2400" b="1">
              <a:solidFill>
                <a:schemeClr val="bg1"/>
              </a:solidFill>
            </a:endParaRPr>
          </a:p>
        </p:txBody>
      </p:sp>
      <p:sp>
        <p:nvSpPr>
          <p:cNvPr id="4" name="Content Placeholder 2">
            <a:extLst>
              <a:ext uri="{FF2B5EF4-FFF2-40B4-BE49-F238E27FC236}">
                <a16:creationId xmlns:a16="http://schemas.microsoft.com/office/drawing/2014/main" id="{A408CE70-5108-42F2-BC77-6AC6685A005E}"/>
              </a:ext>
            </a:extLst>
          </p:cNvPr>
          <p:cNvSpPr txBox="1">
            <a:spLocks/>
          </p:cNvSpPr>
          <p:nvPr/>
        </p:nvSpPr>
        <p:spPr>
          <a:xfrm>
            <a:off x="8342571" y="4136467"/>
            <a:ext cx="2969190" cy="78782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400">
                <a:solidFill>
                  <a:schemeClr val="bg1"/>
                </a:solidFill>
              </a:rPr>
              <a:t>Regression</a:t>
            </a:r>
          </a:p>
          <a:p>
            <a:pPr marL="0" indent="0" algn="ctr">
              <a:buNone/>
            </a:pPr>
            <a:endParaRPr lang="en-US" sz="2400" b="1">
              <a:solidFill>
                <a:schemeClr val="bg1"/>
              </a:solidFill>
            </a:endParaRPr>
          </a:p>
        </p:txBody>
      </p:sp>
      <p:sp>
        <p:nvSpPr>
          <p:cNvPr id="14" name="TextBox 13">
            <a:extLst>
              <a:ext uri="{FF2B5EF4-FFF2-40B4-BE49-F238E27FC236}">
                <a16:creationId xmlns:a16="http://schemas.microsoft.com/office/drawing/2014/main" id="{F30467CE-7127-4B47-ADA1-04855EC44962}"/>
              </a:ext>
            </a:extLst>
          </p:cNvPr>
          <p:cNvSpPr txBox="1"/>
          <p:nvPr/>
        </p:nvSpPr>
        <p:spPr>
          <a:xfrm>
            <a:off x="5212126" y="5281124"/>
            <a:ext cx="2821962" cy="707886"/>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err="1">
                <a:ln>
                  <a:noFill/>
                </a:ln>
                <a:solidFill>
                  <a:srgbClr val="F7B548"/>
                </a:solidFill>
                <a:effectLst/>
                <a:uLnTx/>
                <a:uFillTx/>
                <a:latin typeface="Calibri" panose="020F0502020204030204"/>
                <a:ea typeface="+mn-ea"/>
                <a:cs typeface="+mn-cs"/>
              </a:rPr>
              <a:t>Sdca</a:t>
            </a:r>
            <a:r>
              <a:rPr kumimoji="0" lang="en-US" sz="2000" i="0" u="none" strike="noStrike" kern="1200" cap="none" spc="0" normalizeH="0" baseline="0" noProof="0" err="1">
                <a:ln>
                  <a:noFill/>
                </a:ln>
                <a:solidFill>
                  <a:srgbClr val="F7B548"/>
                </a:solidFill>
                <a:effectLst/>
                <a:uLnTx/>
                <a:uFillTx/>
                <a:latin typeface="Calibri" panose="020F0502020204030204"/>
                <a:ea typeface="+mn-ea"/>
                <a:cs typeface="+mn-cs"/>
              </a:rPr>
              <a:t>NonCalibratedMulti</a:t>
            </a:r>
            <a:endParaRPr kumimoji="0" lang="en-US" sz="2000" i="0" u="none" strike="noStrike" kern="1200" cap="none" spc="0" normalizeH="0" baseline="0" noProof="0">
              <a:ln>
                <a:noFill/>
              </a:ln>
              <a:solidFill>
                <a:srgbClr val="F7B548"/>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err="1">
                <a:ln>
                  <a:noFill/>
                </a:ln>
                <a:solidFill>
                  <a:srgbClr val="F7B548"/>
                </a:solidFill>
                <a:effectLst/>
                <a:uLnTx/>
                <a:uFillTx/>
                <a:latin typeface="Calibri" panose="020F0502020204030204"/>
                <a:ea typeface="+mn-ea"/>
                <a:cs typeface="+mn-cs"/>
              </a:rPr>
              <a:t>classTrainer</a:t>
            </a:r>
            <a:endParaRPr lang="en-US" sz="2000">
              <a:solidFill>
                <a:srgbClr val="F7B548"/>
              </a:solidFill>
            </a:endParaRPr>
          </a:p>
        </p:txBody>
      </p:sp>
      <p:sp>
        <p:nvSpPr>
          <p:cNvPr id="16" name="TextBox 15">
            <a:extLst>
              <a:ext uri="{FF2B5EF4-FFF2-40B4-BE49-F238E27FC236}">
                <a16:creationId xmlns:a16="http://schemas.microsoft.com/office/drawing/2014/main" id="{37DF62DA-2EA5-4ABD-A58F-3343606E8AF1}"/>
              </a:ext>
            </a:extLst>
          </p:cNvPr>
          <p:cNvSpPr txBox="1"/>
          <p:nvPr/>
        </p:nvSpPr>
        <p:spPr>
          <a:xfrm>
            <a:off x="8375548" y="5278776"/>
            <a:ext cx="3142930" cy="400110"/>
          </a:xfrm>
          <a:prstGeom prst="rect">
            <a:avLst/>
          </a:prstGeom>
          <a:noFill/>
        </p:spPr>
        <p:txBody>
          <a:bodyPr wrap="square">
            <a:spAutoFit/>
          </a:bodyPr>
          <a:lstStyle/>
          <a:p>
            <a:pPr marL="0" indent="0" algn="ctr">
              <a:buNone/>
            </a:pPr>
            <a:r>
              <a:rPr lang="en-US" sz="2000" b="1" err="1">
                <a:solidFill>
                  <a:srgbClr val="F7B548"/>
                </a:solidFill>
              </a:rPr>
              <a:t>Sdca</a:t>
            </a:r>
            <a:r>
              <a:rPr lang="en-US" sz="2000" err="1">
                <a:solidFill>
                  <a:srgbClr val="F7B548"/>
                </a:solidFill>
              </a:rPr>
              <a:t>RegressionTrainer</a:t>
            </a:r>
            <a:endParaRPr lang="en-US" sz="2000">
              <a:solidFill>
                <a:srgbClr val="F7B548"/>
              </a:solidFill>
            </a:endParaRPr>
          </a:p>
        </p:txBody>
      </p:sp>
      <p:sp>
        <p:nvSpPr>
          <p:cNvPr id="18" name="TextBox 17">
            <a:extLst>
              <a:ext uri="{FF2B5EF4-FFF2-40B4-BE49-F238E27FC236}">
                <a16:creationId xmlns:a16="http://schemas.microsoft.com/office/drawing/2014/main" id="{42CF1D4C-286D-4A8A-83A4-014730911D12}"/>
              </a:ext>
            </a:extLst>
          </p:cNvPr>
          <p:cNvSpPr txBox="1"/>
          <p:nvPr/>
        </p:nvSpPr>
        <p:spPr>
          <a:xfrm>
            <a:off x="1727736" y="5278776"/>
            <a:ext cx="3142930" cy="707886"/>
          </a:xfrm>
          <a:prstGeom prst="rect">
            <a:avLst/>
          </a:prstGeom>
          <a:noFill/>
        </p:spPr>
        <p:txBody>
          <a:bodyPr wrap="square">
            <a:spAutoFit/>
          </a:bodyPr>
          <a:lstStyle/>
          <a:p>
            <a:pPr marL="0" indent="0" algn="ctr">
              <a:buNone/>
            </a:pPr>
            <a:r>
              <a:rPr lang="en-US" sz="2000" b="1" err="1">
                <a:solidFill>
                  <a:srgbClr val="F7B548"/>
                </a:solidFill>
              </a:rPr>
              <a:t>Sdca</a:t>
            </a:r>
            <a:r>
              <a:rPr lang="en-US" sz="2000" err="1">
                <a:solidFill>
                  <a:srgbClr val="F7B548"/>
                </a:solidFill>
              </a:rPr>
              <a:t>NonCalibrated</a:t>
            </a:r>
            <a:endParaRPr lang="en-US" sz="2000">
              <a:solidFill>
                <a:srgbClr val="F7B548"/>
              </a:solidFill>
            </a:endParaRPr>
          </a:p>
          <a:p>
            <a:pPr marL="0" indent="0" algn="ctr">
              <a:buNone/>
            </a:pPr>
            <a:r>
              <a:rPr lang="en-US" sz="2000" err="1">
                <a:solidFill>
                  <a:srgbClr val="F7B548"/>
                </a:solidFill>
              </a:rPr>
              <a:t>BinaryTrainer</a:t>
            </a:r>
            <a:endParaRPr lang="en-US" sz="2000">
              <a:solidFill>
                <a:srgbClr val="F7B548"/>
              </a:solidFill>
            </a:endParaRPr>
          </a:p>
        </p:txBody>
      </p:sp>
      <p:sp>
        <p:nvSpPr>
          <p:cNvPr id="20" name="TextBox 19">
            <a:extLst>
              <a:ext uri="{FF2B5EF4-FFF2-40B4-BE49-F238E27FC236}">
                <a16:creationId xmlns:a16="http://schemas.microsoft.com/office/drawing/2014/main" id="{6C718FE9-ABDB-4FD9-A76F-4F088FCDAF3D}"/>
              </a:ext>
            </a:extLst>
          </p:cNvPr>
          <p:cNvSpPr txBox="1"/>
          <p:nvPr/>
        </p:nvSpPr>
        <p:spPr>
          <a:xfrm>
            <a:off x="411116" y="2632440"/>
            <a:ext cx="1316620" cy="369332"/>
          </a:xfrm>
          <a:prstGeom prst="rect">
            <a:avLst/>
          </a:prstGeom>
          <a:noFill/>
        </p:spPr>
        <p:txBody>
          <a:bodyPr wrap="square">
            <a:spAutoFit/>
          </a:bodyPr>
          <a:lstStyle/>
          <a:p>
            <a:pPr algn="ctr"/>
            <a:r>
              <a:rPr lang="en-US" sz="1800" b="1">
                <a:solidFill>
                  <a:schemeClr val="bg1"/>
                </a:solidFill>
              </a:rPr>
              <a:t>Algorithm </a:t>
            </a:r>
            <a:endParaRPr lang="en-US" b="1"/>
          </a:p>
        </p:txBody>
      </p:sp>
      <p:cxnSp>
        <p:nvCxnSpPr>
          <p:cNvPr id="22" name="Straight Arrow Connector 21">
            <a:extLst>
              <a:ext uri="{FF2B5EF4-FFF2-40B4-BE49-F238E27FC236}">
                <a16:creationId xmlns:a16="http://schemas.microsoft.com/office/drawing/2014/main" id="{9AB41DD2-1090-418B-8351-937421719913}"/>
              </a:ext>
            </a:extLst>
          </p:cNvPr>
          <p:cNvCxnSpPr>
            <a:endCxn id="7" idx="1"/>
          </p:cNvCxnSpPr>
          <p:nvPr/>
        </p:nvCxnSpPr>
        <p:spPr>
          <a:xfrm>
            <a:off x="1145894" y="3032567"/>
            <a:ext cx="989785" cy="494920"/>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CFEF88F6-D67F-4DEB-9118-C6119D57E60B}"/>
              </a:ext>
            </a:extLst>
          </p:cNvPr>
          <p:cNvSpPr txBox="1"/>
          <p:nvPr/>
        </p:nvSpPr>
        <p:spPr>
          <a:xfrm>
            <a:off x="118226" y="4291792"/>
            <a:ext cx="1316620" cy="369332"/>
          </a:xfrm>
          <a:prstGeom prst="rect">
            <a:avLst/>
          </a:prstGeom>
          <a:noFill/>
        </p:spPr>
        <p:txBody>
          <a:bodyPr wrap="square">
            <a:spAutoFit/>
          </a:bodyPr>
          <a:lstStyle/>
          <a:p>
            <a:pPr algn="ctr"/>
            <a:r>
              <a:rPr lang="en-US" sz="1800" b="1">
                <a:solidFill>
                  <a:schemeClr val="bg1"/>
                </a:solidFill>
              </a:rPr>
              <a:t>Task</a:t>
            </a:r>
            <a:endParaRPr lang="en-US" b="1"/>
          </a:p>
        </p:txBody>
      </p:sp>
      <p:cxnSp>
        <p:nvCxnSpPr>
          <p:cNvPr id="30" name="Straight Arrow Connector 29">
            <a:extLst>
              <a:ext uri="{FF2B5EF4-FFF2-40B4-BE49-F238E27FC236}">
                <a16:creationId xmlns:a16="http://schemas.microsoft.com/office/drawing/2014/main" id="{687D01F5-7BB3-4A78-B4B8-421F1902083A}"/>
              </a:ext>
            </a:extLst>
          </p:cNvPr>
          <p:cNvCxnSpPr>
            <a:cxnSpLocks/>
          </p:cNvCxnSpPr>
          <p:nvPr/>
        </p:nvCxnSpPr>
        <p:spPr>
          <a:xfrm>
            <a:off x="1197898" y="4476458"/>
            <a:ext cx="956717" cy="15904"/>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F7193979-9DA2-4AB7-8209-2D6A4EFEA228}"/>
              </a:ext>
            </a:extLst>
          </p:cNvPr>
          <p:cNvSpPr txBox="1"/>
          <p:nvPr/>
        </p:nvSpPr>
        <p:spPr>
          <a:xfrm>
            <a:off x="264671" y="4925144"/>
            <a:ext cx="1316620" cy="369332"/>
          </a:xfrm>
          <a:prstGeom prst="rect">
            <a:avLst/>
          </a:prstGeom>
          <a:noFill/>
        </p:spPr>
        <p:txBody>
          <a:bodyPr wrap="square">
            <a:spAutoFit/>
          </a:bodyPr>
          <a:lstStyle/>
          <a:p>
            <a:pPr algn="ctr"/>
            <a:r>
              <a:rPr lang="en-US" sz="1800" b="1">
                <a:solidFill>
                  <a:schemeClr val="bg1"/>
                </a:solidFill>
              </a:rPr>
              <a:t>Trainer</a:t>
            </a:r>
            <a:endParaRPr lang="en-US" b="1"/>
          </a:p>
        </p:txBody>
      </p:sp>
      <p:cxnSp>
        <p:nvCxnSpPr>
          <p:cNvPr id="33" name="Straight Arrow Connector 32">
            <a:extLst>
              <a:ext uri="{FF2B5EF4-FFF2-40B4-BE49-F238E27FC236}">
                <a16:creationId xmlns:a16="http://schemas.microsoft.com/office/drawing/2014/main" id="{43ABB2AF-451F-4F98-B91F-3716D83AA02A}"/>
              </a:ext>
            </a:extLst>
          </p:cNvPr>
          <p:cNvCxnSpPr>
            <a:cxnSpLocks/>
          </p:cNvCxnSpPr>
          <p:nvPr/>
        </p:nvCxnSpPr>
        <p:spPr>
          <a:xfrm>
            <a:off x="1434846" y="5153188"/>
            <a:ext cx="719769" cy="320786"/>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2544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3" grpId="0"/>
      <p:bldP spid="4" grpId="0"/>
      <p:bldP spid="14" grpId="0"/>
      <p:bldP spid="16" grpId="0"/>
      <p:bldP spid="18" grpId="0"/>
      <p:bldP spid="20" grpId="0"/>
      <p:bldP spid="28" grpId="0"/>
      <p:bldP spid="32" grpId="0"/>
    </p:bldLst>
  </p:timing>
</p:sld>
</file>

<file path=ppt/slides/slide5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0924395-BB3F-495B-B8E2-F06727B0715B}"/>
              </a:ext>
            </a:extLst>
          </p:cNvPr>
          <p:cNvSpPr>
            <a:spLocks noGrp="1"/>
          </p:cNvSpPr>
          <p:nvPr>
            <p:ph idx="1"/>
          </p:nvPr>
        </p:nvSpPr>
        <p:spPr>
          <a:xfrm>
            <a:off x="0" y="881151"/>
            <a:ext cx="12192000" cy="668817"/>
          </a:xfrm>
        </p:spPr>
        <p:txBody>
          <a:bodyPr/>
          <a:lstStyle/>
          <a:p>
            <a:pPr marL="0" indent="0" algn="ctr">
              <a:buNone/>
            </a:pPr>
            <a:r>
              <a:rPr lang="en-US" err="1">
                <a:solidFill>
                  <a:srgbClr val="F8B548"/>
                </a:solidFill>
              </a:rPr>
              <a:t>IEstimatorChain</a:t>
            </a:r>
            <a:r>
              <a:rPr lang="en-US">
                <a:solidFill>
                  <a:schemeClr val="bg1"/>
                </a:solidFill>
              </a:rPr>
              <a:t> = Collection of Data Transforms + Algorithms</a:t>
            </a:r>
          </a:p>
        </p:txBody>
      </p:sp>
      <p:sp>
        <p:nvSpPr>
          <p:cNvPr id="5" name="TextBox 4">
            <a:extLst>
              <a:ext uri="{FF2B5EF4-FFF2-40B4-BE49-F238E27FC236}">
                <a16:creationId xmlns:a16="http://schemas.microsoft.com/office/drawing/2014/main" id="{67810C17-86D2-4FB5-BBFF-6ADF66ACC968}"/>
              </a:ext>
            </a:extLst>
          </p:cNvPr>
          <p:cNvSpPr txBox="1"/>
          <p:nvPr/>
        </p:nvSpPr>
        <p:spPr>
          <a:xfrm>
            <a:off x="548889" y="6481683"/>
            <a:ext cx="1730115" cy="369332"/>
          </a:xfrm>
          <a:prstGeom prst="rect">
            <a:avLst/>
          </a:prstGeom>
          <a:noFill/>
        </p:spPr>
        <p:txBody>
          <a:bodyPr wrap="square" rtlCol="0">
            <a:spAutoFit/>
          </a:bodyPr>
          <a:lstStyle/>
          <a:p>
            <a:pPr algn="ctr"/>
            <a:r>
              <a:rPr lang="en-US" b="1">
                <a:solidFill>
                  <a:schemeClr val="bg1"/>
                </a:solidFill>
              </a:rPr>
              <a:t>Phase 2.2</a:t>
            </a:r>
          </a:p>
        </p:txBody>
      </p:sp>
      <p:sp>
        <p:nvSpPr>
          <p:cNvPr id="8" name="Title 1">
            <a:extLst>
              <a:ext uri="{FF2B5EF4-FFF2-40B4-BE49-F238E27FC236}">
                <a16:creationId xmlns:a16="http://schemas.microsoft.com/office/drawing/2014/main" id="{62369F2C-0847-4019-A70C-8DD5478C60A5}"/>
              </a:ext>
            </a:extLst>
          </p:cNvPr>
          <p:cNvSpPr txBox="1">
            <a:spLocks/>
          </p:cNvSpPr>
          <p:nvPr/>
        </p:nvSpPr>
        <p:spPr>
          <a:xfrm>
            <a:off x="0" y="78726"/>
            <a:ext cx="12192000" cy="80242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solidFill>
                  <a:schemeClr val="bg1"/>
                </a:solidFill>
              </a:rPr>
              <a:t>Training pipeline</a:t>
            </a:r>
          </a:p>
        </p:txBody>
      </p:sp>
      <p:grpSp>
        <p:nvGrpSpPr>
          <p:cNvPr id="10" name="Group 9">
            <a:extLst>
              <a:ext uri="{FF2B5EF4-FFF2-40B4-BE49-F238E27FC236}">
                <a16:creationId xmlns:a16="http://schemas.microsoft.com/office/drawing/2014/main" id="{2FBDC57D-CC14-48B6-B4BB-B51C6FD120C1}"/>
              </a:ext>
            </a:extLst>
          </p:cNvPr>
          <p:cNvGrpSpPr/>
          <p:nvPr/>
        </p:nvGrpSpPr>
        <p:grpSpPr>
          <a:xfrm>
            <a:off x="314515" y="2858512"/>
            <a:ext cx="1312326" cy="1551674"/>
            <a:chOff x="2454680" y="2065304"/>
            <a:chExt cx="1312326" cy="1551674"/>
          </a:xfrm>
        </p:grpSpPr>
        <p:sp>
          <p:nvSpPr>
            <p:cNvPr id="11" name="TextBox 10">
              <a:extLst>
                <a:ext uri="{FF2B5EF4-FFF2-40B4-BE49-F238E27FC236}">
                  <a16:creationId xmlns:a16="http://schemas.microsoft.com/office/drawing/2014/main" id="{34172F57-2BDE-40BE-9C16-644CFD9C7F5E}"/>
                </a:ext>
              </a:extLst>
            </p:cNvPr>
            <p:cNvSpPr txBox="1"/>
            <p:nvPr/>
          </p:nvSpPr>
          <p:spPr>
            <a:xfrm>
              <a:off x="2524338" y="3247646"/>
              <a:ext cx="1173014" cy="369332"/>
            </a:xfrm>
            <a:prstGeom prst="rect">
              <a:avLst/>
            </a:prstGeom>
            <a:noFill/>
          </p:spPr>
          <p:txBody>
            <a:bodyPr wrap="none" rtlCol="0">
              <a:spAutoFit/>
            </a:bodyPr>
            <a:lstStyle/>
            <a:p>
              <a:pPr algn="ctr"/>
              <a:r>
                <a:rPr lang="en-US" b="1" err="1">
                  <a:solidFill>
                    <a:schemeClr val="bg1"/>
                  </a:solidFill>
                </a:rPr>
                <a:t>IDataView</a:t>
              </a:r>
              <a:endParaRPr lang="en-US" b="1">
                <a:solidFill>
                  <a:schemeClr val="bg1"/>
                </a:solidFill>
              </a:endParaRPr>
            </a:p>
          </p:txBody>
        </p:sp>
        <p:pic>
          <p:nvPicPr>
            <p:cNvPr id="12" name="Graphic 11" descr="Table">
              <a:extLst>
                <a:ext uri="{FF2B5EF4-FFF2-40B4-BE49-F238E27FC236}">
                  <a16:creationId xmlns:a16="http://schemas.microsoft.com/office/drawing/2014/main" id="{5881AA0B-3985-4530-A407-7E2B6629FE3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454680" y="2065304"/>
              <a:ext cx="1312326" cy="1312326"/>
            </a:xfrm>
            <a:prstGeom prst="rect">
              <a:avLst/>
            </a:prstGeom>
          </p:spPr>
        </p:pic>
      </p:grpSp>
      <p:sp>
        <p:nvSpPr>
          <p:cNvPr id="4" name="Arrow: Right 3">
            <a:extLst>
              <a:ext uri="{FF2B5EF4-FFF2-40B4-BE49-F238E27FC236}">
                <a16:creationId xmlns:a16="http://schemas.microsoft.com/office/drawing/2014/main" id="{6FCFF65B-BBB7-4FF4-AACC-B267D5861D63}"/>
              </a:ext>
            </a:extLst>
          </p:cNvPr>
          <p:cNvSpPr/>
          <p:nvPr/>
        </p:nvSpPr>
        <p:spPr>
          <a:xfrm>
            <a:off x="1594592" y="3322488"/>
            <a:ext cx="593681" cy="406505"/>
          </a:xfrm>
          <a:prstGeom prst="rightArrow">
            <a:avLst/>
          </a:prstGeom>
          <a:solidFill>
            <a:schemeClr val="bg1"/>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3" name="Arrow: Right 12">
            <a:extLst>
              <a:ext uri="{FF2B5EF4-FFF2-40B4-BE49-F238E27FC236}">
                <a16:creationId xmlns:a16="http://schemas.microsoft.com/office/drawing/2014/main" id="{33E2F7AD-4297-4801-9C4C-BD596C65CACA}"/>
              </a:ext>
            </a:extLst>
          </p:cNvPr>
          <p:cNvSpPr/>
          <p:nvPr/>
        </p:nvSpPr>
        <p:spPr>
          <a:xfrm>
            <a:off x="4077942" y="3333955"/>
            <a:ext cx="835241" cy="406505"/>
          </a:xfrm>
          <a:prstGeom prst="rightArrow">
            <a:avLst/>
          </a:prstGeom>
          <a:solidFill>
            <a:schemeClr val="bg1"/>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4" name="Arrow: Right 13">
            <a:extLst>
              <a:ext uri="{FF2B5EF4-FFF2-40B4-BE49-F238E27FC236}">
                <a16:creationId xmlns:a16="http://schemas.microsoft.com/office/drawing/2014/main" id="{7EA2D251-EC12-42BA-81C9-6395E0727FCF}"/>
              </a:ext>
            </a:extLst>
          </p:cNvPr>
          <p:cNvSpPr/>
          <p:nvPr/>
        </p:nvSpPr>
        <p:spPr>
          <a:xfrm>
            <a:off x="6771182" y="3345421"/>
            <a:ext cx="835241" cy="406505"/>
          </a:xfrm>
          <a:prstGeom prst="rightArrow">
            <a:avLst/>
          </a:prstGeom>
          <a:solidFill>
            <a:schemeClr val="bg1"/>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17" name="Straight Connector 16">
            <a:extLst>
              <a:ext uri="{FF2B5EF4-FFF2-40B4-BE49-F238E27FC236}">
                <a16:creationId xmlns:a16="http://schemas.microsoft.com/office/drawing/2014/main" id="{40435378-4CD8-413E-9210-DED2DFAD1FC9}"/>
              </a:ext>
            </a:extLst>
          </p:cNvPr>
          <p:cNvCxnSpPr>
            <a:cxnSpLocks/>
          </p:cNvCxnSpPr>
          <p:nvPr/>
        </p:nvCxnSpPr>
        <p:spPr>
          <a:xfrm>
            <a:off x="2226650" y="4492101"/>
            <a:ext cx="7206481" cy="0"/>
          </a:xfrm>
          <a:prstGeom prst="line">
            <a:avLst/>
          </a:prstGeom>
          <a:ln w="57150">
            <a:solidFill>
              <a:srgbClr val="F8F8F8"/>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E583D867-B719-440D-8240-3E7D7D4BC93A}"/>
              </a:ext>
            </a:extLst>
          </p:cNvPr>
          <p:cNvSpPr txBox="1"/>
          <p:nvPr/>
        </p:nvSpPr>
        <p:spPr>
          <a:xfrm>
            <a:off x="4823871" y="4850847"/>
            <a:ext cx="1703800" cy="369332"/>
          </a:xfrm>
          <a:prstGeom prst="rect">
            <a:avLst/>
          </a:prstGeom>
          <a:noFill/>
        </p:spPr>
        <p:txBody>
          <a:bodyPr wrap="none" rtlCol="0">
            <a:spAutoFit/>
          </a:bodyPr>
          <a:lstStyle/>
          <a:p>
            <a:r>
              <a:rPr lang="en-US" b="1" err="1">
                <a:solidFill>
                  <a:schemeClr val="bg1"/>
                </a:solidFill>
              </a:rPr>
              <a:t>IEstimatorChain</a:t>
            </a:r>
            <a:endParaRPr lang="en-US" b="1">
              <a:solidFill>
                <a:schemeClr val="bg1"/>
              </a:solidFill>
            </a:endParaRPr>
          </a:p>
        </p:txBody>
      </p:sp>
      <p:grpSp>
        <p:nvGrpSpPr>
          <p:cNvPr id="38" name="Group 37">
            <a:extLst>
              <a:ext uri="{FF2B5EF4-FFF2-40B4-BE49-F238E27FC236}">
                <a16:creationId xmlns:a16="http://schemas.microsoft.com/office/drawing/2014/main" id="{17DCCBC4-10A1-438B-97D4-F318334480A8}"/>
              </a:ext>
            </a:extLst>
          </p:cNvPr>
          <p:cNvGrpSpPr/>
          <p:nvPr/>
        </p:nvGrpSpPr>
        <p:grpSpPr>
          <a:xfrm>
            <a:off x="9702822" y="2892511"/>
            <a:ext cx="2074681" cy="2327668"/>
            <a:chOff x="9702822" y="2892511"/>
            <a:chExt cx="2074681" cy="2327668"/>
          </a:xfrm>
        </p:grpSpPr>
        <p:sp>
          <p:nvSpPr>
            <p:cNvPr id="15" name="Arrow: Right 14">
              <a:extLst>
                <a:ext uri="{FF2B5EF4-FFF2-40B4-BE49-F238E27FC236}">
                  <a16:creationId xmlns:a16="http://schemas.microsoft.com/office/drawing/2014/main" id="{0CAED27A-CACA-47D1-9FD1-DD3B30B88BA6}"/>
                </a:ext>
              </a:extLst>
            </p:cNvPr>
            <p:cNvSpPr/>
            <p:nvPr/>
          </p:nvSpPr>
          <p:spPr>
            <a:xfrm>
              <a:off x="9702822" y="3311021"/>
              <a:ext cx="835241" cy="406505"/>
            </a:xfrm>
            <a:prstGeom prst="rightArrow">
              <a:avLst/>
            </a:prstGeom>
            <a:solidFill>
              <a:schemeClr val="bg1"/>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159B18CE-A600-461F-8CF7-8B4648086526}"/>
                </a:ext>
              </a:extLst>
            </p:cNvPr>
            <p:cNvSpPr txBox="1"/>
            <p:nvPr/>
          </p:nvSpPr>
          <p:spPr>
            <a:xfrm>
              <a:off x="10794094" y="4850847"/>
              <a:ext cx="805029" cy="369332"/>
            </a:xfrm>
            <a:prstGeom prst="rect">
              <a:avLst/>
            </a:prstGeom>
            <a:noFill/>
          </p:spPr>
          <p:txBody>
            <a:bodyPr wrap="none" rtlCol="0">
              <a:spAutoFit/>
            </a:bodyPr>
            <a:lstStyle/>
            <a:p>
              <a:r>
                <a:rPr lang="en-US" b="1">
                  <a:solidFill>
                    <a:schemeClr val="bg1"/>
                  </a:solidFill>
                </a:rPr>
                <a:t>Model</a:t>
              </a:r>
            </a:p>
          </p:txBody>
        </p:sp>
        <p:cxnSp>
          <p:nvCxnSpPr>
            <p:cNvPr id="22" name="Straight Connector 21">
              <a:extLst>
                <a:ext uri="{FF2B5EF4-FFF2-40B4-BE49-F238E27FC236}">
                  <a16:creationId xmlns:a16="http://schemas.microsoft.com/office/drawing/2014/main" id="{DD56A976-0911-49DD-B970-B6E2DD539EEC}"/>
                </a:ext>
              </a:extLst>
            </p:cNvPr>
            <p:cNvCxnSpPr>
              <a:cxnSpLocks/>
            </p:cNvCxnSpPr>
            <p:nvPr/>
          </p:nvCxnSpPr>
          <p:spPr>
            <a:xfrm>
              <a:off x="10614155" y="4492101"/>
              <a:ext cx="1153684" cy="0"/>
            </a:xfrm>
            <a:prstGeom prst="line">
              <a:avLst/>
            </a:prstGeom>
            <a:ln w="57150">
              <a:solidFill>
                <a:srgbClr val="F8F8F8"/>
              </a:solidFill>
            </a:ln>
          </p:spPr>
          <p:style>
            <a:lnRef idx="1">
              <a:schemeClr val="accent1"/>
            </a:lnRef>
            <a:fillRef idx="0">
              <a:schemeClr val="accent1"/>
            </a:fillRef>
            <a:effectRef idx="0">
              <a:schemeClr val="accent1"/>
            </a:effectRef>
            <a:fontRef idx="minor">
              <a:schemeClr val="tx1"/>
            </a:fontRef>
          </p:style>
        </p:cxnSp>
        <p:grpSp>
          <p:nvGrpSpPr>
            <p:cNvPr id="24" name="Group 23">
              <a:extLst>
                <a:ext uri="{FF2B5EF4-FFF2-40B4-BE49-F238E27FC236}">
                  <a16:creationId xmlns:a16="http://schemas.microsoft.com/office/drawing/2014/main" id="{1153EA2C-2194-4E72-B8F4-9AACC0D0BC3C}"/>
                </a:ext>
              </a:extLst>
            </p:cNvPr>
            <p:cNvGrpSpPr/>
            <p:nvPr/>
          </p:nvGrpSpPr>
          <p:grpSpPr>
            <a:xfrm>
              <a:off x="10465177" y="2892511"/>
              <a:ext cx="1312326" cy="1312326"/>
              <a:chOff x="1727200" y="1681480"/>
              <a:chExt cx="3495040" cy="3495040"/>
            </a:xfrm>
          </p:grpSpPr>
          <p:sp>
            <p:nvSpPr>
              <p:cNvPr id="26" name="Rectangle 25">
                <a:extLst>
                  <a:ext uri="{FF2B5EF4-FFF2-40B4-BE49-F238E27FC236}">
                    <a16:creationId xmlns:a16="http://schemas.microsoft.com/office/drawing/2014/main" id="{7AE6DFA0-9177-46B4-8A0A-2FCF7256F7CD}"/>
                  </a:ext>
                </a:extLst>
              </p:cNvPr>
              <p:cNvSpPr/>
              <p:nvPr/>
            </p:nvSpPr>
            <p:spPr>
              <a:xfrm>
                <a:off x="2407365" y="2026961"/>
                <a:ext cx="1313297" cy="11623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C1BA19E1-B1EB-4573-9172-C20F391E8991}"/>
                  </a:ext>
                </a:extLst>
              </p:cNvPr>
              <p:cNvSpPr/>
              <p:nvPr/>
            </p:nvSpPr>
            <p:spPr>
              <a:xfrm>
                <a:off x="3119753" y="2825181"/>
                <a:ext cx="1373001" cy="3641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 name="Group 27">
                <a:extLst>
                  <a:ext uri="{FF2B5EF4-FFF2-40B4-BE49-F238E27FC236}">
                    <a16:creationId xmlns:a16="http://schemas.microsoft.com/office/drawing/2014/main" id="{8DC9CB72-7C06-471F-A690-B1838E534191}"/>
                  </a:ext>
                </a:extLst>
              </p:cNvPr>
              <p:cNvGrpSpPr/>
              <p:nvPr/>
            </p:nvGrpSpPr>
            <p:grpSpPr>
              <a:xfrm>
                <a:off x="1727200" y="1681480"/>
                <a:ext cx="3495040" cy="3495040"/>
                <a:chOff x="1727200" y="1681480"/>
                <a:chExt cx="3495040" cy="3495040"/>
              </a:xfrm>
            </p:grpSpPr>
            <p:sp>
              <p:nvSpPr>
                <p:cNvPr id="29" name="Isosceles Triangle 28">
                  <a:extLst>
                    <a:ext uri="{FF2B5EF4-FFF2-40B4-BE49-F238E27FC236}">
                      <a16:creationId xmlns:a16="http://schemas.microsoft.com/office/drawing/2014/main" id="{52FEDE83-6124-4921-AEAD-8A899FE4300E}"/>
                    </a:ext>
                  </a:extLst>
                </p:cNvPr>
                <p:cNvSpPr/>
                <p:nvPr/>
              </p:nvSpPr>
              <p:spPr>
                <a:xfrm rot="13584826">
                  <a:off x="3373998" y="2315674"/>
                  <a:ext cx="1078362" cy="655845"/>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0" name="Group 29">
                  <a:extLst>
                    <a:ext uri="{FF2B5EF4-FFF2-40B4-BE49-F238E27FC236}">
                      <a16:creationId xmlns:a16="http://schemas.microsoft.com/office/drawing/2014/main" id="{F5FA5D9B-F916-438D-B37A-A7C6886CA63A}"/>
                    </a:ext>
                  </a:extLst>
                </p:cNvPr>
                <p:cNvGrpSpPr/>
                <p:nvPr/>
              </p:nvGrpSpPr>
              <p:grpSpPr>
                <a:xfrm>
                  <a:off x="1727200" y="1681480"/>
                  <a:ext cx="3495040" cy="3495040"/>
                  <a:chOff x="5598160" y="1935695"/>
                  <a:chExt cx="3495040" cy="3495040"/>
                </a:xfrm>
              </p:grpSpPr>
              <p:pic>
                <p:nvPicPr>
                  <p:cNvPr id="31" name="Picture 30">
                    <a:extLst>
                      <a:ext uri="{FF2B5EF4-FFF2-40B4-BE49-F238E27FC236}">
                        <a16:creationId xmlns:a16="http://schemas.microsoft.com/office/drawing/2014/main" id="{BCA34734-9D02-4697-A819-A8A99B6A4D39}"/>
                      </a:ext>
                    </a:extLst>
                  </p:cNvPr>
                  <p:cNvPicPr>
                    <a:picLocks noChangeAspect="1"/>
                  </p:cNvPicPr>
                  <p:nvPr/>
                </p:nvPicPr>
                <p:blipFill rotWithShape="1">
                  <a:blip r:embed="rId5"/>
                  <a:srcRect t="1513" r="2066"/>
                  <a:stretch/>
                </p:blipFill>
                <p:spPr>
                  <a:xfrm>
                    <a:off x="6319520" y="3443526"/>
                    <a:ext cx="2044194" cy="1669206"/>
                  </a:xfrm>
                  <a:prstGeom prst="rect">
                    <a:avLst/>
                  </a:prstGeom>
                </p:spPr>
              </p:pic>
              <p:pic>
                <p:nvPicPr>
                  <p:cNvPr id="32" name="Graphic 31" descr="Paper">
                    <a:extLst>
                      <a:ext uri="{FF2B5EF4-FFF2-40B4-BE49-F238E27FC236}">
                        <a16:creationId xmlns:a16="http://schemas.microsoft.com/office/drawing/2014/main" id="{9C51FD1B-8B53-4946-989E-84E1549BB9A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598160" y="1935695"/>
                    <a:ext cx="3495040" cy="3495040"/>
                  </a:xfrm>
                  <a:prstGeom prst="rect">
                    <a:avLst/>
                  </a:prstGeom>
                </p:spPr>
              </p:pic>
            </p:grpSp>
          </p:grpSp>
        </p:grpSp>
      </p:grpSp>
      <p:sp>
        <p:nvSpPr>
          <p:cNvPr id="33" name="Rectangle: Rounded Corners 32">
            <a:extLst>
              <a:ext uri="{FF2B5EF4-FFF2-40B4-BE49-F238E27FC236}">
                <a16:creationId xmlns:a16="http://schemas.microsoft.com/office/drawing/2014/main" id="{E8A6BED4-5E5D-4E64-AE36-674E5B82EFA3}"/>
              </a:ext>
            </a:extLst>
          </p:cNvPr>
          <p:cNvSpPr/>
          <p:nvPr/>
        </p:nvSpPr>
        <p:spPr>
          <a:xfrm>
            <a:off x="2252561" y="2904458"/>
            <a:ext cx="1798505" cy="1216240"/>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a:solidFill>
                  <a:schemeClr val="bg1"/>
                </a:solidFill>
              </a:rPr>
              <a:t>Drop columns</a:t>
            </a:r>
          </a:p>
        </p:txBody>
      </p:sp>
      <p:sp>
        <p:nvSpPr>
          <p:cNvPr id="35" name="Rectangle: Rounded Corners 34">
            <a:extLst>
              <a:ext uri="{FF2B5EF4-FFF2-40B4-BE49-F238E27FC236}">
                <a16:creationId xmlns:a16="http://schemas.microsoft.com/office/drawing/2014/main" id="{A9A31CAF-B248-4884-BEA3-4321B57692E7}"/>
              </a:ext>
            </a:extLst>
          </p:cNvPr>
          <p:cNvSpPr/>
          <p:nvPr/>
        </p:nvSpPr>
        <p:spPr>
          <a:xfrm>
            <a:off x="4946143" y="2917112"/>
            <a:ext cx="1798505" cy="1216240"/>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a:solidFill>
                  <a:schemeClr val="bg1"/>
                </a:solidFill>
              </a:rPr>
              <a:t>Normalize</a:t>
            </a:r>
          </a:p>
        </p:txBody>
      </p:sp>
      <p:sp>
        <p:nvSpPr>
          <p:cNvPr id="37" name="Rectangle: Rounded Corners 36">
            <a:extLst>
              <a:ext uri="{FF2B5EF4-FFF2-40B4-BE49-F238E27FC236}">
                <a16:creationId xmlns:a16="http://schemas.microsoft.com/office/drawing/2014/main" id="{C0C1DF38-67A5-4C18-95EC-002D9D5C00A4}"/>
              </a:ext>
            </a:extLst>
          </p:cNvPr>
          <p:cNvSpPr/>
          <p:nvPr/>
        </p:nvSpPr>
        <p:spPr>
          <a:xfrm>
            <a:off x="7639725" y="2904458"/>
            <a:ext cx="1798505" cy="1216240"/>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a:solidFill>
                  <a:schemeClr val="bg1"/>
                </a:solidFill>
              </a:rPr>
              <a:t>Naïve Bayes Algorithm</a:t>
            </a:r>
          </a:p>
        </p:txBody>
      </p:sp>
    </p:spTree>
    <p:extLst>
      <p:ext uri="{BB962C8B-B14F-4D97-AF65-F5344CB8AC3E}">
        <p14:creationId xmlns:p14="http://schemas.microsoft.com/office/powerpoint/2010/main" val="126526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3" grpId="0" animBg="1"/>
      <p:bldP spid="14" grpId="0" animBg="1"/>
      <p:bldP spid="18" grpId="0"/>
      <p:bldP spid="33" grpId="0" animBg="1"/>
      <p:bldP spid="35" grpId="0" animBg="1"/>
      <p:bldP spid="37"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7000" b="-17000"/>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0924395-BB3F-495B-B8E2-F06727B0715B}"/>
              </a:ext>
            </a:extLst>
          </p:cNvPr>
          <p:cNvSpPr>
            <a:spLocks noGrp="1"/>
          </p:cNvSpPr>
          <p:nvPr>
            <p:ph idx="1"/>
          </p:nvPr>
        </p:nvSpPr>
        <p:spPr>
          <a:xfrm>
            <a:off x="838200" y="1142408"/>
            <a:ext cx="10515600" cy="694076"/>
          </a:xfrm>
        </p:spPr>
        <p:txBody>
          <a:bodyPr/>
          <a:lstStyle/>
          <a:p>
            <a:pPr marL="0" indent="0" algn="ctr">
              <a:buNone/>
            </a:pPr>
            <a:r>
              <a:rPr lang="en-US">
                <a:solidFill>
                  <a:schemeClr val="bg1"/>
                </a:solidFill>
              </a:rPr>
              <a:t>Pipeline executed when </a:t>
            </a:r>
            <a:r>
              <a:rPr lang="en-US">
                <a:solidFill>
                  <a:srgbClr val="F7B548"/>
                </a:solidFill>
              </a:rPr>
              <a:t>Fit() </a:t>
            </a:r>
            <a:r>
              <a:rPr lang="en-US">
                <a:solidFill>
                  <a:schemeClr val="bg1"/>
                </a:solidFill>
              </a:rPr>
              <a:t>method is called</a:t>
            </a:r>
          </a:p>
        </p:txBody>
      </p:sp>
      <p:sp>
        <p:nvSpPr>
          <p:cNvPr id="5" name="TextBox 4">
            <a:extLst>
              <a:ext uri="{FF2B5EF4-FFF2-40B4-BE49-F238E27FC236}">
                <a16:creationId xmlns:a16="http://schemas.microsoft.com/office/drawing/2014/main" id="{67810C17-86D2-4FB5-BBFF-6ADF66ACC968}"/>
              </a:ext>
            </a:extLst>
          </p:cNvPr>
          <p:cNvSpPr txBox="1"/>
          <p:nvPr/>
        </p:nvSpPr>
        <p:spPr>
          <a:xfrm>
            <a:off x="548889" y="6481683"/>
            <a:ext cx="1730115" cy="369332"/>
          </a:xfrm>
          <a:prstGeom prst="rect">
            <a:avLst/>
          </a:prstGeom>
          <a:noFill/>
        </p:spPr>
        <p:txBody>
          <a:bodyPr wrap="square" rtlCol="0">
            <a:spAutoFit/>
          </a:bodyPr>
          <a:lstStyle/>
          <a:p>
            <a:pPr algn="ctr"/>
            <a:r>
              <a:rPr lang="en-US" b="1">
                <a:solidFill>
                  <a:schemeClr val="bg1"/>
                </a:solidFill>
              </a:rPr>
              <a:t>Phase 2.2</a:t>
            </a:r>
          </a:p>
        </p:txBody>
      </p:sp>
      <p:sp>
        <p:nvSpPr>
          <p:cNvPr id="8" name="Title 1">
            <a:extLst>
              <a:ext uri="{FF2B5EF4-FFF2-40B4-BE49-F238E27FC236}">
                <a16:creationId xmlns:a16="http://schemas.microsoft.com/office/drawing/2014/main" id="{62369F2C-0847-4019-A70C-8DD5478C60A5}"/>
              </a:ext>
            </a:extLst>
          </p:cNvPr>
          <p:cNvSpPr txBox="1">
            <a:spLocks/>
          </p:cNvSpPr>
          <p:nvPr/>
        </p:nvSpPr>
        <p:spPr>
          <a:xfrm>
            <a:off x="0" y="78726"/>
            <a:ext cx="12192000" cy="80242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solidFill>
                  <a:schemeClr val="bg1"/>
                </a:solidFill>
              </a:rPr>
              <a:t>Fit() the model</a:t>
            </a:r>
          </a:p>
        </p:txBody>
      </p:sp>
      <p:sp>
        <p:nvSpPr>
          <p:cNvPr id="6" name="Content Placeholder 2">
            <a:extLst>
              <a:ext uri="{FF2B5EF4-FFF2-40B4-BE49-F238E27FC236}">
                <a16:creationId xmlns:a16="http://schemas.microsoft.com/office/drawing/2014/main" id="{9D61F0AD-E3AA-4EBA-AF6C-77FAC4892EB3}"/>
              </a:ext>
            </a:extLst>
          </p:cNvPr>
          <p:cNvSpPr txBox="1">
            <a:spLocks/>
          </p:cNvSpPr>
          <p:nvPr/>
        </p:nvSpPr>
        <p:spPr>
          <a:xfrm>
            <a:off x="913760" y="2509674"/>
            <a:ext cx="10515600" cy="69407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err="1">
                <a:solidFill>
                  <a:srgbClr val="F8B548"/>
                </a:solidFill>
                <a:latin typeface="Consolas" panose="020B0609020204030204" pitchFamily="49" charset="0"/>
              </a:rPr>
              <a:t>ITransformer</a:t>
            </a:r>
            <a:r>
              <a:rPr lang="en-US">
                <a:solidFill>
                  <a:srgbClr val="F8B548"/>
                </a:solidFill>
                <a:latin typeface="Consolas" panose="020B0609020204030204" pitchFamily="49" charset="0"/>
              </a:rPr>
              <a:t> model = </a:t>
            </a:r>
            <a:r>
              <a:rPr lang="en-US" err="1">
                <a:solidFill>
                  <a:srgbClr val="F8B548"/>
                </a:solidFill>
                <a:latin typeface="Consolas" panose="020B0609020204030204" pitchFamily="49" charset="0"/>
              </a:rPr>
              <a:t>pipeline.Fit</a:t>
            </a:r>
            <a:r>
              <a:rPr lang="en-US">
                <a:solidFill>
                  <a:srgbClr val="F8B548"/>
                </a:solidFill>
                <a:latin typeface="Consolas" panose="020B0609020204030204" pitchFamily="49" charset="0"/>
              </a:rPr>
              <a:t>(</a:t>
            </a:r>
            <a:r>
              <a:rPr lang="en-US" err="1">
                <a:solidFill>
                  <a:srgbClr val="F8B548"/>
                </a:solidFill>
                <a:latin typeface="Consolas" panose="020B0609020204030204" pitchFamily="49" charset="0"/>
              </a:rPr>
              <a:t>trainingData</a:t>
            </a:r>
            <a:r>
              <a:rPr lang="en-US">
                <a:solidFill>
                  <a:srgbClr val="F8B548"/>
                </a:solidFill>
                <a:latin typeface="Consolas" panose="020B0609020204030204" pitchFamily="49" charset="0"/>
              </a:rPr>
              <a:t>)</a:t>
            </a:r>
          </a:p>
        </p:txBody>
      </p:sp>
    </p:spTree>
    <p:extLst>
      <p:ext uri="{BB962C8B-B14F-4D97-AF65-F5344CB8AC3E}">
        <p14:creationId xmlns:p14="http://schemas.microsoft.com/office/powerpoint/2010/main" val="3029414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D95B59-E4D6-4F02-8370-359BB3785BDA}"/>
              </a:ext>
            </a:extLst>
          </p:cNvPr>
          <p:cNvSpPr>
            <a:spLocks noGrp="1"/>
          </p:cNvSpPr>
          <p:nvPr>
            <p:ph type="title"/>
          </p:nvPr>
        </p:nvSpPr>
        <p:spPr/>
        <p:txBody>
          <a:bodyPr/>
          <a:lstStyle/>
          <a:p>
            <a:r>
              <a:rPr lang="en-US" sz="4400">
                <a:solidFill>
                  <a:schemeClr val="bg1"/>
                </a:solidFill>
              </a:rPr>
              <a:t>Phase 1.0</a:t>
            </a:r>
            <a:br>
              <a:rPr lang="en-US">
                <a:solidFill>
                  <a:schemeClr val="bg1"/>
                </a:solidFill>
              </a:rPr>
            </a:br>
            <a:r>
              <a:rPr lang="en-US">
                <a:solidFill>
                  <a:schemeClr val="bg1"/>
                </a:solidFill>
              </a:rPr>
              <a:t>What is Machine Learning?</a:t>
            </a:r>
          </a:p>
        </p:txBody>
      </p:sp>
    </p:spTree>
    <p:extLst>
      <p:ext uri="{BB962C8B-B14F-4D97-AF65-F5344CB8AC3E}">
        <p14:creationId xmlns:p14="http://schemas.microsoft.com/office/powerpoint/2010/main" val="43693174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7810C17-86D2-4FB5-BBFF-6ADF66ACC968}"/>
              </a:ext>
            </a:extLst>
          </p:cNvPr>
          <p:cNvSpPr txBox="1"/>
          <p:nvPr/>
        </p:nvSpPr>
        <p:spPr>
          <a:xfrm>
            <a:off x="548889" y="6481683"/>
            <a:ext cx="1730115" cy="369332"/>
          </a:xfrm>
          <a:prstGeom prst="rect">
            <a:avLst/>
          </a:prstGeom>
          <a:noFill/>
        </p:spPr>
        <p:txBody>
          <a:bodyPr wrap="square" rtlCol="0">
            <a:spAutoFit/>
          </a:bodyPr>
          <a:lstStyle/>
          <a:p>
            <a:pPr algn="ctr"/>
            <a:r>
              <a:rPr lang="en-US" b="1">
                <a:solidFill>
                  <a:schemeClr val="bg1"/>
                </a:solidFill>
              </a:rPr>
              <a:t>Phase 2.2</a:t>
            </a:r>
          </a:p>
        </p:txBody>
      </p:sp>
      <p:sp>
        <p:nvSpPr>
          <p:cNvPr id="8" name="Title 1">
            <a:extLst>
              <a:ext uri="{FF2B5EF4-FFF2-40B4-BE49-F238E27FC236}">
                <a16:creationId xmlns:a16="http://schemas.microsoft.com/office/drawing/2014/main" id="{62369F2C-0847-4019-A70C-8DD5478C60A5}"/>
              </a:ext>
            </a:extLst>
          </p:cNvPr>
          <p:cNvSpPr txBox="1">
            <a:spLocks/>
          </p:cNvSpPr>
          <p:nvPr/>
        </p:nvSpPr>
        <p:spPr>
          <a:xfrm>
            <a:off x="0" y="78726"/>
            <a:ext cx="12192000" cy="1030983"/>
          </a:xfrm>
          <a:prstGeom prst="rect">
            <a:avLst/>
          </a:prstGeom>
        </p:spPr>
        <p:txBody>
          <a:bodyPr vert="horz" lIns="91440" tIns="45720" rIns="91440" bIns="45720" rtlCol="0" anchor="t">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300">
                <a:solidFill>
                  <a:schemeClr val="bg1"/>
                </a:solidFill>
              </a:rPr>
              <a:t>Task</a:t>
            </a:r>
          </a:p>
          <a:p>
            <a:pPr algn="ctr"/>
            <a:r>
              <a:rPr lang="en-US" sz="3900" b="1">
                <a:solidFill>
                  <a:srgbClr val="F7B548"/>
                </a:solidFill>
              </a:rPr>
              <a:t>aka.ms/phase-2-2</a:t>
            </a:r>
          </a:p>
        </p:txBody>
      </p:sp>
      <p:sp>
        <p:nvSpPr>
          <p:cNvPr id="17" name="Content Placeholder 2">
            <a:extLst>
              <a:ext uri="{FF2B5EF4-FFF2-40B4-BE49-F238E27FC236}">
                <a16:creationId xmlns:a16="http://schemas.microsoft.com/office/drawing/2014/main" id="{FE8F136B-75D3-4F72-B4DD-6EBCCAAE0854}"/>
              </a:ext>
            </a:extLst>
          </p:cNvPr>
          <p:cNvSpPr>
            <a:spLocks noGrp="1"/>
          </p:cNvSpPr>
          <p:nvPr>
            <p:ph idx="1"/>
          </p:nvPr>
        </p:nvSpPr>
        <p:spPr>
          <a:xfrm>
            <a:off x="838200" y="1322773"/>
            <a:ext cx="10515600" cy="3909715"/>
          </a:xfrm>
        </p:spPr>
        <p:txBody>
          <a:bodyPr/>
          <a:lstStyle/>
          <a:p>
            <a:pPr marL="514350" indent="-514350">
              <a:buAutoNum type="arabicPeriod"/>
            </a:pPr>
            <a:r>
              <a:rPr lang="en-US">
                <a:solidFill>
                  <a:schemeClr val="bg1"/>
                </a:solidFill>
              </a:rPr>
              <a:t>Split data into </a:t>
            </a:r>
            <a:r>
              <a:rPr lang="en-US">
                <a:solidFill>
                  <a:srgbClr val="F8B548"/>
                </a:solidFill>
              </a:rPr>
              <a:t>train and test datasets</a:t>
            </a:r>
          </a:p>
          <a:p>
            <a:pPr marL="514350" indent="-514350">
              <a:buAutoNum type="arabicPeriod"/>
            </a:pPr>
            <a:r>
              <a:rPr lang="en-US">
                <a:solidFill>
                  <a:schemeClr val="bg1"/>
                </a:solidFill>
              </a:rPr>
              <a:t>Add </a:t>
            </a:r>
            <a:r>
              <a:rPr lang="en-US">
                <a:solidFill>
                  <a:srgbClr val="F7B548"/>
                </a:solidFill>
              </a:rPr>
              <a:t>data transformations</a:t>
            </a:r>
            <a:r>
              <a:rPr lang="en-US">
                <a:solidFill>
                  <a:schemeClr val="bg1"/>
                </a:solidFill>
              </a:rPr>
              <a:t> to the pipeline</a:t>
            </a:r>
          </a:p>
          <a:p>
            <a:pPr marL="514350" indent="-514350">
              <a:buAutoNum type="arabicPeriod"/>
            </a:pPr>
            <a:r>
              <a:rPr lang="en-US">
                <a:solidFill>
                  <a:schemeClr val="bg1"/>
                </a:solidFill>
              </a:rPr>
              <a:t>Choose an </a:t>
            </a:r>
            <a:r>
              <a:rPr lang="en-US">
                <a:solidFill>
                  <a:srgbClr val="F7B548"/>
                </a:solidFill>
              </a:rPr>
              <a:t>algorithm</a:t>
            </a:r>
            <a:r>
              <a:rPr lang="en-US">
                <a:solidFill>
                  <a:schemeClr val="bg1"/>
                </a:solidFill>
              </a:rPr>
              <a:t> and add to the pipeline</a:t>
            </a:r>
          </a:p>
          <a:p>
            <a:pPr marL="514350" indent="-514350">
              <a:buAutoNum type="arabicPeriod"/>
            </a:pPr>
            <a:r>
              <a:rPr lang="en-US">
                <a:solidFill>
                  <a:schemeClr val="bg1"/>
                </a:solidFill>
              </a:rPr>
              <a:t>Train the model</a:t>
            </a:r>
          </a:p>
        </p:txBody>
      </p:sp>
    </p:spTree>
    <p:extLst>
      <p:ext uri="{BB962C8B-B14F-4D97-AF65-F5344CB8AC3E}">
        <p14:creationId xmlns:p14="http://schemas.microsoft.com/office/powerpoint/2010/main" val="176908992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7000" b="-17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D95B59-E4D6-4F02-8370-359BB3785BDA}"/>
              </a:ext>
            </a:extLst>
          </p:cNvPr>
          <p:cNvSpPr>
            <a:spLocks noGrp="1"/>
          </p:cNvSpPr>
          <p:nvPr>
            <p:ph type="title"/>
          </p:nvPr>
        </p:nvSpPr>
        <p:spPr/>
        <p:txBody>
          <a:bodyPr/>
          <a:lstStyle/>
          <a:p>
            <a:r>
              <a:rPr lang="en-US" sz="4400">
                <a:solidFill>
                  <a:schemeClr val="bg1"/>
                </a:solidFill>
              </a:rPr>
              <a:t>Phase 2.2 Task</a:t>
            </a:r>
            <a:br>
              <a:rPr lang="en-US">
                <a:solidFill>
                  <a:schemeClr val="bg1"/>
                </a:solidFill>
              </a:rPr>
            </a:br>
            <a:r>
              <a:rPr lang="en-US">
                <a:solidFill>
                  <a:schemeClr val="bg1"/>
                </a:solidFill>
              </a:rPr>
              <a:t>Review</a:t>
            </a:r>
          </a:p>
        </p:txBody>
      </p:sp>
    </p:spTree>
    <p:extLst>
      <p:ext uri="{BB962C8B-B14F-4D97-AF65-F5344CB8AC3E}">
        <p14:creationId xmlns:p14="http://schemas.microsoft.com/office/powerpoint/2010/main" val="199360302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D95B59-E4D6-4F02-8370-359BB3785BDA}"/>
              </a:ext>
            </a:extLst>
          </p:cNvPr>
          <p:cNvSpPr>
            <a:spLocks noGrp="1"/>
          </p:cNvSpPr>
          <p:nvPr>
            <p:ph type="title"/>
          </p:nvPr>
        </p:nvSpPr>
        <p:spPr/>
        <p:txBody>
          <a:bodyPr/>
          <a:lstStyle/>
          <a:p>
            <a:r>
              <a:rPr lang="en-US" sz="4400">
                <a:solidFill>
                  <a:schemeClr val="bg1"/>
                </a:solidFill>
              </a:rPr>
              <a:t>Phase 2.3</a:t>
            </a:r>
            <a:br>
              <a:rPr lang="en-US">
                <a:solidFill>
                  <a:schemeClr val="bg1"/>
                </a:solidFill>
              </a:rPr>
            </a:br>
            <a:r>
              <a:rPr lang="en-US">
                <a:solidFill>
                  <a:schemeClr val="bg1"/>
                </a:solidFill>
              </a:rPr>
              <a:t>Evaluate your model</a:t>
            </a:r>
          </a:p>
        </p:txBody>
      </p:sp>
    </p:spTree>
    <p:extLst>
      <p:ext uri="{BB962C8B-B14F-4D97-AF65-F5344CB8AC3E}">
        <p14:creationId xmlns:p14="http://schemas.microsoft.com/office/powerpoint/2010/main" val="93789619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7000" b="-17000"/>
          </a:stretch>
        </a:blip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7810C17-86D2-4FB5-BBFF-6ADF66ACC968}"/>
              </a:ext>
            </a:extLst>
          </p:cNvPr>
          <p:cNvSpPr txBox="1"/>
          <p:nvPr/>
        </p:nvSpPr>
        <p:spPr>
          <a:xfrm>
            <a:off x="548889" y="6481683"/>
            <a:ext cx="1730115" cy="369332"/>
          </a:xfrm>
          <a:prstGeom prst="rect">
            <a:avLst/>
          </a:prstGeom>
          <a:noFill/>
        </p:spPr>
        <p:txBody>
          <a:bodyPr wrap="square" rtlCol="0">
            <a:spAutoFit/>
          </a:bodyPr>
          <a:lstStyle/>
          <a:p>
            <a:pPr algn="ctr"/>
            <a:r>
              <a:rPr lang="en-US" b="1">
                <a:solidFill>
                  <a:schemeClr val="bg1"/>
                </a:solidFill>
              </a:rPr>
              <a:t>Phase 2.3</a:t>
            </a:r>
          </a:p>
        </p:txBody>
      </p:sp>
      <p:sp>
        <p:nvSpPr>
          <p:cNvPr id="8" name="Title 1">
            <a:extLst>
              <a:ext uri="{FF2B5EF4-FFF2-40B4-BE49-F238E27FC236}">
                <a16:creationId xmlns:a16="http://schemas.microsoft.com/office/drawing/2014/main" id="{62369F2C-0847-4019-A70C-8DD5478C60A5}"/>
              </a:ext>
            </a:extLst>
          </p:cNvPr>
          <p:cNvSpPr txBox="1">
            <a:spLocks/>
          </p:cNvSpPr>
          <p:nvPr/>
        </p:nvSpPr>
        <p:spPr>
          <a:xfrm>
            <a:off x="0" y="78726"/>
            <a:ext cx="12192000" cy="80242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solidFill>
                  <a:schemeClr val="bg1"/>
                </a:solidFill>
              </a:rPr>
              <a:t>Evaluation metrics</a:t>
            </a:r>
          </a:p>
        </p:txBody>
      </p:sp>
      <p:graphicFrame>
        <p:nvGraphicFramePr>
          <p:cNvPr id="2" name="Table 1">
            <a:extLst>
              <a:ext uri="{FF2B5EF4-FFF2-40B4-BE49-F238E27FC236}">
                <a16:creationId xmlns:a16="http://schemas.microsoft.com/office/drawing/2014/main" id="{26C1E2A7-1BD1-4731-B475-3FE7E89F98C5}"/>
              </a:ext>
            </a:extLst>
          </p:cNvPr>
          <p:cNvGraphicFramePr>
            <a:graphicFrameLocks noGrp="1"/>
          </p:cNvGraphicFramePr>
          <p:nvPr>
            <p:extLst>
              <p:ext uri="{D42A27DB-BD31-4B8C-83A1-F6EECF244321}">
                <p14:modId xmlns:p14="http://schemas.microsoft.com/office/powerpoint/2010/main" val="1858565966"/>
              </p:ext>
            </p:extLst>
          </p:nvPr>
        </p:nvGraphicFramePr>
        <p:xfrm>
          <a:off x="2988197" y="1017910"/>
          <a:ext cx="6215605" cy="5463773"/>
        </p:xfrm>
        <a:graphic>
          <a:graphicData uri="http://schemas.openxmlformats.org/drawingml/2006/table">
            <a:tbl>
              <a:tblPr firstRow="1" firstCol="1" bandRow="1">
                <a:tableStyleId>{B301B821-A1FF-4177-AEE7-76D212191A09}</a:tableStyleId>
              </a:tblPr>
              <a:tblGrid>
                <a:gridCol w="1635685">
                  <a:extLst>
                    <a:ext uri="{9D8B030D-6E8A-4147-A177-3AD203B41FA5}">
                      <a16:colId xmlns:a16="http://schemas.microsoft.com/office/drawing/2014/main" val="3247776917"/>
                    </a:ext>
                  </a:extLst>
                </a:gridCol>
                <a:gridCol w="2289960">
                  <a:extLst>
                    <a:ext uri="{9D8B030D-6E8A-4147-A177-3AD203B41FA5}">
                      <a16:colId xmlns:a16="http://schemas.microsoft.com/office/drawing/2014/main" val="287581641"/>
                    </a:ext>
                  </a:extLst>
                </a:gridCol>
                <a:gridCol w="2289960">
                  <a:extLst>
                    <a:ext uri="{9D8B030D-6E8A-4147-A177-3AD203B41FA5}">
                      <a16:colId xmlns:a16="http://schemas.microsoft.com/office/drawing/2014/main" val="1539704161"/>
                    </a:ext>
                  </a:extLst>
                </a:gridCol>
              </a:tblGrid>
              <a:tr h="780539">
                <a:tc>
                  <a:txBody>
                    <a:bodyPr/>
                    <a:lstStyle/>
                    <a:p>
                      <a:pPr marL="0" marR="0" algn="ctr" fontAlgn="base">
                        <a:lnSpc>
                          <a:spcPct val="107000"/>
                        </a:lnSpc>
                        <a:spcBef>
                          <a:spcPts val="0"/>
                        </a:spcBef>
                        <a:spcAft>
                          <a:spcPts val="0"/>
                        </a:spcAft>
                      </a:pPr>
                      <a:r>
                        <a:rPr lang="en-US" sz="1400">
                          <a:effectLst/>
                        </a:rPr>
                        <a:t> ML Task</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L="0" marR="0" algn="ctr" fontAlgn="base">
                        <a:lnSpc>
                          <a:spcPct val="107000"/>
                        </a:lnSpc>
                        <a:spcBef>
                          <a:spcPts val="0"/>
                        </a:spcBef>
                        <a:spcAft>
                          <a:spcPts val="0"/>
                        </a:spcAft>
                      </a:pPr>
                      <a:r>
                        <a:rPr lang="en-US" sz="1400">
                          <a:effectLst/>
                        </a:rPr>
                        <a:t>Most common evaluation metric</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L="0" marR="0" algn="ctr" fontAlgn="base">
                        <a:lnSpc>
                          <a:spcPct val="107000"/>
                        </a:lnSpc>
                        <a:spcBef>
                          <a:spcPts val="0"/>
                        </a:spcBef>
                        <a:spcAft>
                          <a:spcPts val="0"/>
                        </a:spcAft>
                      </a:pPr>
                      <a:r>
                        <a:rPr lang="en-US" sz="1400">
                          <a:effectLst/>
                        </a:rPr>
                        <a:t>Look for</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2246639141"/>
                  </a:ext>
                </a:extLst>
              </a:tr>
              <a:tr h="780539">
                <a:tc>
                  <a:txBody>
                    <a:bodyPr/>
                    <a:lstStyle/>
                    <a:p>
                      <a:pPr marL="0" marR="0" algn="ctr" fontAlgn="base">
                        <a:lnSpc>
                          <a:spcPct val="107000"/>
                        </a:lnSpc>
                        <a:spcBef>
                          <a:spcPts val="0"/>
                        </a:spcBef>
                        <a:spcAft>
                          <a:spcPts val="0"/>
                        </a:spcAft>
                      </a:pPr>
                      <a:r>
                        <a:rPr lang="en-US" sz="1400" b="1">
                          <a:effectLst/>
                        </a:rPr>
                        <a:t>Classification</a:t>
                      </a:r>
                      <a:endParaRPr lang="en-US" sz="1400" b="1">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L="0" marR="0" algn="ctr" fontAlgn="base">
                        <a:lnSpc>
                          <a:spcPct val="107000"/>
                        </a:lnSpc>
                        <a:spcBef>
                          <a:spcPts val="0"/>
                        </a:spcBef>
                        <a:spcAft>
                          <a:spcPts val="0"/>
                        </a:spcAft>
                      </a:pPr>
                      <a:r>
                        <a:rPr lang="en-US" sz="1400" b="0">
                          <a:effectLst/>
                        </a:rPr>
                        <a:t>Binary: Accuracy</a:t>
                      </a:r>
                    </a:p>
                    <a:p>
                      <a:pPr marL="0" marR="0" algn="ctr" fontAlgn="base">
                        <a:lnSpc>
                          <a:spcPct val="107000"/>
                        </a:lnSpc>
                        <a:spcBef>
                          <a:spcPts val="0"/>
                        </a:spcBef>
                        <a:spcAft>
                          <a:spcPts val="0"/>
                        </a:spcAft>
                      </a:pPr>
                      <a:r>
                        <a:rPr lang="en-US" sz="1400" b="0">
                          <a:effectLst/>
                        </a:rPr>
                        <a:t>Multi-class: Micro-Accuracy</a:t>
                      </a:r>
                      <a:endParaRPr lang="en-US" sz="1400" b="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L="0" marR="0" algn="ctr" fontAlgn="base">
                        <a:lnSpc>
                          <a:spcPct val="107000"/>
                        </a:lnSpc>
                        <a:spcBef>
                          <a:spcPts val="0"/>
                        </a:spcBef>
                        <a:spcAft>
                          <a:spcPts val="0"/>
                        </a:spcAft>
                      </a:pPr>
                      <a:r>
                        <a:rPr lang="en-US" sz="1400" b="0">
                          <a:effectLst/>
                        </a:rPr>
                        <a:t>Closer to 1.0, the better the quality</a:t>
                      </a:r>
                      <a:endParaRPr lang="en-US" sz="1400" b="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3374035657"/>
                  </a:ext>
                </a:extLst>
              </a:tr>
              <a:tr h="780539">
                <a:tc>
                  <a:txBody>
                    <a:bodyPr/>
                    <a:lstStyle/>
                    <a:p>
                      <a:pPr marL="0" marR="0" algn="ctr" fontAlgn="base">
                        <a:lnSpc>
                          <a:spcPct val="107000"/>
                        </a:lnSpc>
                        <a:spcBef>
                          <a:spcPts val="0"/>
                        </a:spcBef>
                        <a:spcAft>
                          <a:spcPts val="0"/>
                        </a:spcAft>
                      </a:pPr>
                      <a:r>
                        <a:rPr lang="en-US" sz="1400" b="1">
                          <a:effectLst/>
                        </a:rPr>
                        <a:t>Regression</a:t>
                      </a:r>
                      <a:endParaRPr lang="en-US" sz="1400" b="1">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L="0" marR="0" algn="ctr" fontAlgn="base">
                        <a:lnSpc>
                          <a:spcPct val="107000"/>
                        </a:lnSpc>
                        <a:spcBef>
                          <a:spcPts val="0"/>
                        </a:spcBef>
                        <a:spcAft>
                          <a:spcPts val="0"/>
                        </a:spcAft>
                      </a:pPr>
                      <a:r>
                        <a:rPr lang="en-US" sz="1400" b="0">
                          <a:effectLst/>
                        </a:rPr>
                        <a:t>R-Squared</a:t>
                      </a:r>
                      <a:endParaRPr lang="en-US" sz="1400" b="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L="0" marR="0" lvl="0" indent="0" algn="ctr" defTabSz="914400" rtl="0" eaLnBrk="1" fontAlgn="base" latinLnBrk="0" hangingPunct="1">
                        <a:lnSpc>
                          <a:spcPct val="107000"/>
                        </a:lnSpc>
                        <a:spcBef>
                          <a:spcPts val="0"/>
                        </a:spcBef>
                        <a:spcAft>
                          <a:spcPts val="0"/>
                        </a:spcAft>
                        <a:buClrTx/>
                        <a:buSzTx/>
                        <a:buFontTx/>
                        <a:buNone/>
                        <a:tabLst/>
                        <a:defRPr/>
                      </a:pPr>
                      <a:r>
                        <a:rPr lang="en-US" sz="1400" b="0">
                          <a:effectLst/>
                        </a:rPr>
                        <a:t>Closer to 1.0, the better the quality</a:t>
                      </a:r>
                    </a:p>
                    <a:p>
                      <a:pPr marL="0" marR="0" algn="ctr" fontAlgn="base">
                        <a:lnSpc>
                          <a:spcPct val="107000"/>
                        </a:lnSpc>
                        <a:spcBef>
                          <a:spcPts val="0"/>
                        </a:spcBef>
                        <a:spcAft>
                          <a:spcPts val="0"/>
                        </a:spcAft>
                      </a:pPr>
                      <a:endParaRPr lang="en-US" sz="1400" b="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1686721773"/>
                  </a:ext>
                </a:extLst>
              </a:tr>
              <a:tr h="780539">
                <a:tc>
                  <a:txBody>
                    <a:bodyPr/>
                    <a:lstStyle/>
                    <a:p>
                      <a:pPr marL="0" marR="0" algn="ctr" fontAlgn="base">
                        <a:lnSpc>
                          <a:spcPct val="107000"/>
                        </a:lnSpc>
                        <a:spcBef>
                          <a:spcPts val="0"/>
                        </a:spcBef>
                        <a:spcAft>
                          <a:spcPts val="0"/>
                        </a:spcAft>
                      </a:pPr>
                      <a:r>
                        <a:rPr lang="en-US" sz="1400" b="1">
                          <a:effectLst/>
                        </a:rPr>
                        <a:t>Recommendation</a:t>
                      </a:r>
                      <a:endParaRPr lang="en-US" sz="1400" b="1">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L="0" marR="0" algn="ctr" fontAlgn="base">
                        <a:lnSpc>
                          <a:spcPct val="107000"/>
                        </a:lnSpc>
                        <a:spcBef>
                          <a:spcPts val="0"/>
                        </a:spcBef>
                        <a:spcAft>
                          <a:spcPts val="0"/>
                        </a:spcAft>
                      </a:pPr>
                      <a:r>
                        <a:rPr lang="en-US" sz="1400" b="0">
                          <a:effectLst/>
                        </a:rPr>
                        <a:t>R-Squared</a:t>
                      </a:r>
                      <a:endParaRPr lang="en-US" sz="1400" b="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L="0" marR="0" lvl="0" indent="0" algn="ctr" defTabSz="914400" rtl="0" eaLnBrk="1" fontAlgn="base" latinLnBrk="0" hangingPunct="1">
                        <a:lnSpc>
                          <a:spcPct val="107000"/>
                        </a:lnSpc>
                        <a:spcBef>
                          <a:spcPts val="0"/>
                        </a:spcBef>
                        <a:spcAft>
                          <a:spcPts val="0"/>
                        </a:spcAft>
                        <a:buClrTx/>
                        <a:buSzTx/>
                        <a:buFontTx/>
                        <a:buNone/>
                        <a:tabLst/>
                        <a:defRPr/>
                      </a:pPr>
                      <a:r>
                        <a:rPr lang="en-US" sz="1400" b="0">
                          <a:effectLst/>
                        </a:rPr>
                        <a:t>Closer to 1.0, the better the quality</a:t>
                      </a:r>
                    </a:p>
                    <a:p>
                      <a:pPr marL="0" marR="0" algn="ctr" fontAlgn="base">
                        <a:lnSpc>
                          <a:spcPct val="107000"/>
                        </a:lnSpc>
                        <a:spcBef>
                          <a:spcPts val="0"/>
                        </a:spcBef>
                        <a:spcAft>
                          <a:spcPts val="0"/>
                        </a:spcAft>
                      </a:pPr>
                      <a:endParaRPr lang="en-US" sz="1400" b="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1179520878"/>
                  </a:ext>
                </a:extLst>
              </a:tr>
              <a:tr h="780539">
                <a:tc>
                  <a:txBody>
                    <a:bodyPr/>
                    <a:lstStyle/>
                    <a:p>
                      <a:pPr marL="0" marR="0" algn="ctr" fontAlgn="base">
                        <a:lnSpc>
                          <a:spcPct val="107000"/>
                        </a:lnSpc>
                        <a:spcBef>
                          <a:spcPts val="0"/>
                        </a:spcBef>
                        <a:spcAft>
                          <a:spcPts val="0"/>
                        </a:spcAft>
                      </a:pPr>
                      <a:r>
                        <a:rPr lang="en-US" sz="1400" b="1">
                          <a:effectLst/>
                        </a:rPr>
                        <a:t>Clustering</a:t>
                      </a:r>
                      <a:endParaRPr lang="en-US" sz="1400" b="1">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L="0" marR="0" algn="ctr" fontAlgn="base">
                        <a:lnSpc>
                          <a:spcPct val="107000"/>
                        </a:lnSpc>
                        <a:spcBef>
                          <a:spcPts val="0"/>
                        </a:spcBef>
                        <a:spcAft>
                          <a:spcPts val="0"/>
                        </a:spcAft>
                      </a:pPr>
                      <a:r>
                        <a:rPr lang="en-US" sz="1400" b="0">
                          <a:effectLst/>
                        </a:rPr>
                        <a:t>Average Distance</a:t>
                      </a:r>
                      <a:endParaRPr lang="en-US" sz="1400" b="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L="0" marR="0" algn="ctr" fontAlgn="base">
                        <a:lnSpc>
                          <a:spcPct val="107000"/>
                        </a:lnSpc>
                        <a:spcBef>
                          <a:spcPts val="0"/>
                        </a:spcBef>
                        <a:spcAft>
                          <a:spcPts val="0"/>
                        </a:spcAft>
                      </a:pPr>
                      <a:r>
                        <a:rPr lang="en-US" sz="1400" b="0">
                          <a:effectLst/>
                        </a:rPr>
                        <a:t>Values closer to 0 are better.</a:t>
                      </a:r>
                      <a:endParaRPr lang="en-US" sz="1400" b="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3315545853"/>
                  </a:ext>
                </a:extLst>
              </a:tr>
              <a:tr h="780539">
                <a:tc>
                  <a:txBody>
                    <a:bodyPr/>
                    <a:lstStyle/>
                    <a:p>
                      <a:pPr marL="0" marR="0" algn="ctr" fontAlgn="base">
                        <a:lnSpc>
                          <a:spcPct val="107000"/>
                        </a:lnSpc>
                        <a:spcBef>
                          <a:spcPts val="0"/>
                        </a:spcBef>
                        <a:spcAft>
                          <a:spcPts val="0"/>
                        </a:spcAft>
                      </a:pPr>
                      <a:r>
                        <a:rPr lang="en-US" sz="1400" b="1">
                          <a:effectLst/>
                        </a:rPr>
                        <a:t>Ranking</a:t>
                      </a:r>
                      <a:endParaRPr lang="en-US" sz="1400" b="1">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L="0" marR="0" algn="ctr" fontAlgn="base">
                        <a:lnSpc>
                          <a:spcPct val="107000"/>
                        </a:lnSpc>
                        <a:spcBef>
                          <a:spcPts val="0"/>
                        </a:spcBef>
                        <a:spcAft>
                          <a:spcPts val="0"/>
                        </a:spcAft>
                      </a:pPr>
                      <a:r>
                        <a:rPr lang="en-US" sz="1400" b="0">
                          <a:effectLst/>
                        </a:rPr>
                        <a:t>Discounted Cumulative Gains</a:t>
                      </a:r>
                      <a:endParaRPr lang="en-US" sz="1400" b="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L="0" marR="0" algn="ctr" fontAlgn="base">
                        <a:lnSpc>
                          <a:spcPct val="107000"/>
                        </a:lnSpc>
                        <a:spcBef>
                          <a:spcPts val="0"/>
                        </a:spcBef>
                        <a:spcAft>
                          <a:spcPts val="0"/>
                        </a:spcAft>
                      </a:pPr>
                      <a:r>
                        <a:rPr lang="en-US" sz="1400" b="0">
                          <a:effectLst/>
                        </a:rPr>
                        <a:t>Higher values are better</a:t>
                      </a:r>
                      <a:endParaRPr lang="en-US" sz="1400" b="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400333574"/>
                  </a:ext>
                </a:extLst>
              </a:tr>
              <a:tr h="780539">
                <a:tc>
                  <a:txBody>
                    <a:bodyPr/>
                    <a:lstStyle/>
                    <a:p>
                      <a:pPr marL="0" marR="0" algn="ctr" fontAlgn="base">
                        <a:lnSpc>
                          <a:spcPct val="107000"/>
                        </a:lnSpc>
                        <a:spcBef>
                          <a:spcPts val="0"/>
                        </a:spcBef>
                        <a:spcAft>
                          <a:spcPts val="0"/>
                        </a:spcAft>
                      </a:pPr>
                      <a:r>
                        <a:rPr lang="en-US" sz="1400" b="1">
                          <a:effectLst/>
                        </a:rPr>
                        <a:t>Anomaly detection</a:t>
                      </a:r>
                      <a:endParaRPr lang="en-US" sz="1400" b="1">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L="0" marR="0" algn="ctr" fontAlgn="base">
                        <a:lnSpc>
                          <a:spcPct val="107000"/>
                        </a:lnSpc>
                        <a:spcBef>
                          <a:spcPts val="0"/>
                        </a:spcBef>
                        <a:spcAft>
                          <a:spcPts val="0"/>
                        </a:spcAft>
                      </a:pPr>
                      <a:r>
                        <a:rPr lang="en-US" sz="1400" b="0">
                          <a:effectLst/>
                        </a:rPr>
                        <a:t>Area Under ROC Curve</a:t>
                      </a:r>
                      <a:endParaRPr lang="en-US" sz="1400" b="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tc>
                  <a:txBody>
                    <a:bodyPr/>
                    <a:lstStyle/>
                    <a:p>
                      <a:pPr marL="0" marR="0" algn="ctr" fontAlgn="base">
                        <a:lnSpc>
                          <a:spcPct val="107000"/>
                        </a:lnSpc>
                        <a:spcBef>
                          <a:spcPts val="0"/>
                        </a:spcBef>
                        <a:spcAft>
                          <a:spcPts val="0"/>
                        </a:spcAft>
                      </a:pPr>
                      <a:r>
                        <a:rPr lang="en-US" sz="1400" b="0">
                          <a:effectLst/>
                        </a:rPr>
                        <a:t>Values closer to 1 are better.</a:t>
                      </a:r>
                      <a:endParaRPr lang="en-US" sz="1400" b="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nchor="ctr"/>
                </a:tc>
                <a:extLst>
                  <a:ext uri="{0D108BD9-81ED-4DB2-BD59-A6C34878D82A}">
                    <a16:rowId xmlns:a16="http://schemas.microsoft.com/office/drawing/2014/main" val="527566087"/>
                  </a:ext>
                </a:extLst>
              </a:tr>
            </a:tbl>
          </a:graphicData>
        </a:graphic>
      </p:graphicFrame>
    </p:spTree>
    <p:extLst>
      <p:ext uri="{BB962C8B-B14F-4D97-AF65-F5344CB8AC3E}">
        <p14:creationId xmlns:p14="http://schemas.microsoft.com/office/powerpoint/2010/main" val="276637823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7000" b="-17000"/>
          </a:stretch>
        </a:blipFill>
        <a:effectLst/>
      </p:bgPr>
    </p:bg>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50B93BCD-3370-4EC9-AD9F-2236EB5F74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2446" r="34841"/>
          <a:stretch/>
        </p:blipFill>
        <p:spPr bwMode="auto">
          <a:xfrm>
            <a:off x="4917782" y="927437"/>
            <a:ext cx="1567542" cy="136270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67810C17-86D2-4FB5-BBFF-6ADF66ACC968}"/>
              </a:ext>
            </a:extLst>
          </p:cNvPr>
          <p:cNvSpPr txBox="1"/>
          <p:nvPr/>
        </p:nvSpPr>
        <p:spPr>
          <a:xfrm>
            <a:off x="548889" y="6481683"/>
            <a:ext cx="1730115" cy="369332"/>
          </a:xfrm>
          <a:prstGeom prst="rect">
            <a:avLst/>
          </a:prstGeom>
          <a:noFill/>
        </p:spPr>
        <p:txBody>
          <a:bodyPr wrap="square" rtlCol="0">
            <a:spAutoFit/>
          </a:bodyPr>
          <a:lstStyle/>
          <a:p>
            <a:pPr algn="ctr"/>
            <a:r>
              <a:rPr lang="en-US" b="1">
                <a:solidFill>
                  <a:schemeClr val="bg1"/>
                </a:solidFill>
              </a:rPr>
              <a:t>Phase 2.3</a:t>
            </a:r>
          </a:p>
        </p:txBody>
      </p:sp>
      <p:sp>
        <p:nvSpPr>
          <p:cNvPr id="8" name="Title 1">
            <a:extLst>
              <a:ext uri="{FF2B5EF4-FFF2-40B4-BE49-F238E27FC236}">
                <a16:creationId xmlns:a16="http://schemas.microsoft.com/office/drawing/2014/main" id="{62369F2C-0847-4019-A70C-8DD5478C60A5}"/>
              </a:ext>
            </a:extLst>
          </p:cNvPr>
          <p:cNvSpPr txBox="1">
            <a:spLocks/>
          </p:cNvSpPr>
          <p:nvPr/>
        </p:nvSpPr>
        <p:spPr>
          <a:xfrm>
            <a:off x="0" y="78726"/>
            <a:ext cx="12192000" cy="80242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solidFill>
                  <a:schemeClr val="bg1"/>
                </a:solidFill>
              </a:rPr>
              <a:t>Underfitting &amp; Overfitting a model</a:t>
            </a:r>
          </a:p>
        </p:txBody>
      </p:sp>
      <p:pic>
        <p:nvPicPr>
          <p:cNvPr id="7" name="Picture 2">
            <a:extLst>
              <a:ext uri="{FF2B5EF4-FFF2-40B4-BE49-F238E27FC236}">
                <a16:creationId xmlns:a16="http://schemas.microsoft.com/office/drawing/2014/main" id="{DC44BD18-3852-4E4C-9383-63265C01D21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34842"/>
          <a:stretch/>
        </p:blipFill>
        <p:spPr bwMode="auto">
          <a:xfrm>
            <a:off x="3362979" y="927437"/>
            <a:ext cx="3122345" cy="136270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a:extLst>
              <a:ext uri="{FF2B5EF4-FFF2-40B4-BE49-F238E27FC236}">
                <a16:creationId xmlns:a16="http://schemas.microsoft.com/office/drawing/2014/main" id="{BE24B2BB-A8A0-4A9E-A44E-6BCE30A95A9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62979" y="927437"/>
            <a:ext cx="4791919" cy="136270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3FC4D3C5-EE74-458E-8F82-8D54A1F1F8E5}"/>
              </a:ext>
            </a:extLst>
          </p:cNvPr>
          <p:cNvSpPr txBox="1"/>
          <p:nvPr/>
        </p:nvSpPr>
        <p:spPr>
          <a:xfrm>
            <a:off x="1271434" y="2547882"/>
            <a:ext cx="3396712" cy="1446550"/>
          </a:xfrm>
          <a:prstGeom prst="rect">
            <a:avLst/>
          </a:prstGeom>
          <a:noFill/>
        </p:spPr>
        <p:txBody>
          <a:bodyPr wrap="square">
            <a:spAutoFit/>
          </a:bodyPr>
          <a:lstStyle/>
          <a:p>
            <a:pPr algn="ctr"/>
            <a:r>
              <a:rPr lang="en-US" sz="2800" b="1">
                <a:solidFill>
                  <a:srgbClr val="F8B548"/>
                </a:solidFill>
              </a:rPr>
              <a:t>Underfitting</a:t>
            </a:r>
          </a:p>
          <a:p>
            <a:pPr algn="ctr"/>
            <a:r>
              <a:rPr lang="en-US" sz="2000">
                <a:solidFill>
                  <a:schemeClr val="bg1"/>
                </a:solidFill>
              </a:rPr>
              <a:t>Model is too simple and can’t capture the underlying trend of the data</a:t>
            </a:r>
          </a:p>
        </p:txBody>
      </p:sp>
      <p:sp>
        <p:nvSpPr>
          <p:cNvPr id="19" name="TextBox 18">
            <a:extLst>
              <a:ext uri="{FF2B5EF4-FFF2-40B4-BE49-F238E27FC236}">
                <a16:creationId xmlns:a16="http://schemas.microsoft.com/office/drawing/2014/main" id="{7FFE231A-875F-4EB7-A87D-96E974792732}"/>
              </a:ext>
            </a:extLst>
          </p:cNvPr>
          <p:cNvSpPr txBox="1"/>
          <p:nvPr/>
        </p:nvSpPr>
        <p:spPr>
          <a:xfrm>
            <a:off x="7015154" y="2547882"/>
            <a:ext cx="3396712" cy="1446550"/>
          </a:xfrm>
          <a:prstGeom prst="rect">
            <a:avLst/>
          </a:prstGeom>
          <a:noFill/>
        </p:spPr>
        <p:txBody>
          <a:bodyPr wrap="square">
            <a:spAutoFit/>
          </a:bodyPr>
          <a:lstStyle/>
          <a:p>
            <a:pPr algn="ctr"/>
            <a:r>
              <a:rPr lang="en-US" sz="2800" b="1">
                <a:solidFill>
                  <a:srgbClr val="F8B548"/>
                </a:solidFill>
              </a:rPr>
              <a:t>Overfitting</a:t>
            </a:r>
          </a:p>
          <a:p>
            <a:pPr algn="ctr"/>
            <a:r>
              <a:rPr lang="en-US" sz="2000">
                <a:solidFill>
                  <a:schemeClr val="bg1"/>
                </a:solidFill>
              </a:rPr>
              <a:t>Model doesn’t generalize well from training data to unseen data</a:t>
            </a:r>
          </a:p>
        </p:txBody>
      </p:sp>
      <p:sp>
        <p:nvSpPr>
          <p:cNvPr id="21" name="TextBox 20">
            <a:extLst>
              <a:ext uri="{FF2B5EF4-FFF2-40B4-BE49-F238E27FC236}">
                <a16:creationId xmlns:a16="http://schemas.microsoft.com/office/drawing/2014/main" id="{85BF9D4F-3639-4D54-9784-47D6B00EFE36}"/>
              </a:ext>
            </a:extLst>
          </p:cNvPr>
          <p:cNvSpPr txBox="1"/>
          <p:nvPr/>
        </p:nvSpPr>
        <p:spPr>
          <a:xfrm>
            <a:off x="1271434" y="4103707"/>
            <a:ext cx="3396712" cy="1477328"/>
          </a:xfrm>
          <a:prstGeom prst="rect">
            <a:avLst/>
          </a:prstGeom>
          <a:noFill/>
        </p:spPr>
        <p:txBody>
          <a:bodyPr wrap="square">
            <a:spAutoFit/>
          </a:bodyPr>
          <a:lstStyle/>
          <a:p>
            <a:r>
              <a:rPr lang="en-US" b="1">
                <a:solidFill>
                  <a:schemeClr val="bg1"/>
                </a:solidFill>
              </a:rPr>
              <a:t>To prevent: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Feature engineering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Remove noise from data</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solidFill>
                  <a:prstClr val="white"/>
                </a:solidFill>
                <a:latin typeface="Calibri" panose="020F0502020204030204"/>
              </a:rPr>
              <a:t>Try different algorithms</a:t>
            </a: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a:p>
            <a:pPr algn="ctr"/>
            <a:endParaRPr lang="en-US" b="1">
              <a:solidFill>
                <a:schemeClr val="bg1"/>
              </a:solidFill>
            </a:endParaRPr>
          </a:p>
        </p:txBody>
      </p:sp>
      <p:sp>
        <p:nvSpPr>
          <p:cNvPr id="23" name="TextBox 22">
            <a:extLst>
              <a:ext uri="{FF2B5EF4-FFF2-40B4-BE49-F238E27FC236}">
                <a16:creationId xmlns:a16="http://schemas.microsoft.com/office/drawing/2014/main" id="{77EB9D6C-C330-4116-83E0-566B84AD7E82}"/>
              </a:ext>
            </a:extLst>
          </p:cNvPr>
          <p:cNvSpPr txBox="1"/>
          <p:nvPr/>
        </p:nvSpPr>
        <p:spPr>
          <a:xfrm>
            <a:off x="7015154" y="4108921"/>
            <a:ext cx="3396712" cy="1754326"/>
          </a:xfrm>
          <a:prstGeom prst="rect">
            <a:avLst/>
          </a:prstGeom>
          <a:noFill/>
        </p:spPr>
        <p:txBody>
          <a:bodyPr wrap="square">
            <a:spAutoFit/>
          </a:bodyPr>
          <a:lstStyle/>
          <a:p>
            <a:r>
              <a:rPr lang="en-US" b="1">
                <a:solidFill>
                  <a:schemeClr val="bg1"/>
                </a:solidFill>
              </a:rPr>
              <a:t>To prevent:</a:t>
            </a:r>
          </a:p>
          <a:p>
            <a:pPr marL="285750" indent="-285750">
              <a:buFont typeface="Arial" panose="020B0604020202020204" pitchFamily="34" charset="0"/>
              <a:buChar char="•"/>
            </a:pPr>
            <a:r>
              <a:rPr lang="en-US">
                <a:solidFill>
                  <a:schemeClr val="bg1"/>
                </a:solidFill>
              </a:rPr>
              <a:t>More training data</a:t>
            </a:r>
          </a:p>
          <a:p>
            <a:pPr marL="285750" indent="-285750">
              <a:buFont typeface="Arial" panose="020B0604020202020204" pitchFamily="34" charset="0"/>
              <a:buChar char="•"/>
            </a:pPr>
            <a:r>
              <a:rPr lang="en-US">
                <a:solidFill>
                  <a:schemeClr val="bg1"/>
                </a:solidFill>
              </a:rPr>
              <a:t>Remove features</a:t>
            </a:r>
          </a:p>
          <a:p>
            <a:pPr marL="285750" indent="-285750">
              <a:buFont typeface="Arial" panose="020B0604020202020204" pitchFamily="34" charset="0"/>
              <a:buChar char="•"/>
            </a:pPr>
            <a:r>
              <a:rPr lang="en-US">
                <a:solidFill>
                  <a:schemeClr val="bg1"/>
                </a:solidFill>
              </a:rPr>
              <a:t>Cross validation</a:t>
            </a:r>
          </a:p>
          <a:p>
            <a:pPr marL="285750" indent="-285750">
              <a:buFont typeface="Arial" panose="020B0604020202020204" pitchFamily="34" charset="0"/>
              <a:buChar char="•"/>
            </a:pPr>
            <a:endParaRPr lang="en-US">
              <a:solidFill>
                <a:schemeClr val="bg1"/>
              </a:solidFill>
            </a:endParaRPr>
          </a:p>
          <a:p>
            <a:pPr marL="285750" indent="-285750">
              <a:buFont typeface="Arial" panose="020B0604020202020204" pitchFamily="34" charset="0"/>
              <a:buChar char="•"/>
            </a:pPr>
            <a:endParaRPr lang="en-US">
              <a:solidFill>
                <a:schemeClr val="bg1"/>
              </a:solidFill>
            </a:endParaRPr>
          </a:p>
        </p:txBody>
      </p:sp>
    </p:spTree>
    <p:extLst>
      <p:ext uri="{BB962C8B-B14F-4D97-AF65-F5344CB8AC3E}">
        <p14:creationId xmlns:p14="http://schemas.microsoft.com/office/powerpoint/2010/main" val="1322973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9" grpId="0"/>
      <p:bldP spid="21" grpId="0"/>
      <p:bldP spid="23" grpId="0"/>
    </p:bldLst>
  </p:timing>
</p:sld>
</file>

<file path=ppt/slides/slide6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7000" b="-17000"/>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0924395-BB3F-495B-B8E2-F06727B0715B}"/>
              </a:ext>
            </a:extLst>
          </p:cNvPr>
          <p:cNvSpPr>
            <a:spLocks noGrp="1"/>
          </p:cNvSpPr>
          <p:nvPr>
            <p:ph idx="1"/>
          </p:nvPr>
        </p:nvSpPr>
        <p:spPr>
          <a:xfrm>
            <a:off x="838200" y="881151"/>
            <a:ext cx="10515600" cy="4351338"/>
          </a:xfrm>
        </p:spPr>
        <p:txBody>
          <a:bodyPr/>
          <a:lstStyle/>
          <a:p>
            <a:r>
              <a:rPr lang="en-US">
                <a:solidFill>
                  <a:schemeClr val="bg1"/>
                </a:solidFill>
              </a:rPr>
              <a:t>Training and model evaluation technique</a:t>
            </a:r>
          </a:p>
          <a:p>
            <a:r>
              <a:rPr lang="en-US">
                <a:solidFill>
                  <a:schemeClr val="bg1"/>
                </a:solidFill>
              </a:rPr>
              <a:t>Folds the data into n-partitions and trains multiple algorithms on these partitions</a:t>
            </a:r>
          </a:p>
          <a:p>
            <a:r>
              <a:rPr lang="en-US">
                <a:solidFill>
                  <a:schemeClr val="bg1"/>
                </a:solidFill>
              </a:rPr>
              <a:t>Improves robustness by holding out data from training process</a:t>
            </a:r>
          </a:p>
          <a:p>
            <a:endParaRPr lang="en-US">
              <a:solidFill>
                <a:schemeClr val="bg1"/>
              </a:solidFill>
            </a:endParaRPr>
          </a:p>
          <a:p>
            <a:endParaRPr lang="en-US">
              <a:solidFill>
                <a:schemeClr val="bg1"/>
              </a:solidFill>
            </a:endParaRPr>
          </a:p>
        </p:txBody>
      </p:sp>
      <p:sp>
        <p:nvSpPr>
          <p:cNvPr id="5" name="TextBox 4">
            <a:extLst>
              <a:ext uri="{FF2B5EF4-FFF2-40B4-BE49-F238E27FC236}">
                <a16:creationId xmlns:a16="http://schemas.microsoft.com/office/drawing/2014/main" id="{67810C17-86D2-4FB5-BBFF-6ADF66ACC968}"/>
              </a:ext>
            </a:extLst>
          </p:cNvPr>
          <p:cNvSpPr txBox="1"/>
          <p:nvPr/>
        </p:nvSpPr>
        <p:spPr>
          <a:xfrm>
            <a:off x="548889" y="6481683"/>
            <a:ext cx="1730115" cy="369332"/>
          </a:xfrm>
          <a:prstGeom prst="rect">
            <a:avLst/>
          </a:prstGeom>
          <a:noFill/>
        </p:spPr>
        <p:txBody>
          <a:bodyPr wrap="square" rtlCol="0">
            <a:spAutoFit/>
          </a:bodyPr>
          <a:lstStyle/>
          <a:p>
            <a:pPr algn="ctr"/>
            <a:r>
              <a:rPr lang="en-US" b="1">
                <a:solidFill>
                  <a:schemeClr val="bg1"/>
                </a:solidFill>
              </a:rPr>
              <a:t>Phase 2.3</a:t>
            </a:r>
          </a:p>
        </p:txBody>
      </p:sp>
      <p:sp>
        <p:nvSpPr>
          <p:cNvPr id="8" name="Title 1">
            <a:extLst>
              <a:ext uri="{FF2B5EF4-FFF2-40B4-BE49-F238E27FC236}">
                <a16:creationId xmlns:a16="http://schemas.microsoft.com/office/drawing/2014/main" id="{62369F2C-0847-4019-A70C-8DD5478C60A5}"/>
              </a:ext>
            </a:extLst>
          </p:cNvPr>
          <p:cNvSpPr txBox="1">
            <a:spLocks/>
          </p:cNvSpPr>
          <p:nvPr/>
        </p:nvSpPr>
        <p:spPr>
          <a:xfrm>
            <a:off x="0" y="78726"/>
            <a:ext cx="12192000" cy="80242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solidFill>
                  <a:schemeClr val="bg1"/>
                </a:solidFill>
              </a:rPr>
              <a:t>Cross validation</a:t>
            </a:r>
          </a:p>
        </p:txBody>
      </p:sp>
      <p:graphicFrame>
        <p:nvGraphicFramePr>
          <p:cNvPr id="2" name="Table 3">
            <a:extLst>
              <a:ext uri="{FF2B5EF4-FFF2-40B4-BE49-F238E27FC236}">
                <a16:creationId xmlns:a16="http://schemas.microsoft.com/office/drawing/2014/main" id="{A3C9B6B1-DCF6-43A7-9710-5CB60C276E4E}"/>
              </a:ext>
            </a:extLst>
          </p:cNvPr>
          <p:cNvGraphicFramePr>
            <a:graphicFrameLocks noGrp="1"/>
          </p:cNvGraphicFramePr>
          <p:nvPr>
            <p:extLst>
              <p:ext uri="{D42A27DB-BD31-4B8C-83A1-F6EECF244321}">
                <p14:modId xmlns:p14="http://schemas.microsoft.com/office/powerpoint/2010/main" val="3935113254"/>
              </p:ext>
            </p:extLst>
          </p:nvPr>
        </p:nvGraphicFramePr>
        <p:xfrm>
          <a:off x="2032000" y="3654399"/>
          <a:ext cx="8128000" cy="1468458"/>
        </p:xfrm>
        <a:graphic>
          <a:graphicData uri="http://schemas.openxmlformats.org/drawingml/2006/table">
            <a:tbl>
              <a:tblPr firstRow="1" bandRow="1">
                <a:tableStyleId>{F5AB1C69-6EDB-4FF4-983F-18BD219EF322}</a:tableStyleId>
              </a:tblPr>
              <a:tblGrid>
                <a:gridCol w="1625600">
                  <a:extLst>
                    <a:ext uri="{9D8B030D-6E8A-4147-A177-3AD203B41FA5}">
                      <a16:colId xmlns:a16="http://schemas.microsoft.com/office/drawing/2014/main" val="2290813595"/>
                    </a:ext>
                  </a:extLst>
                </a:gridCol>
                <a:gridCol w="1625600">
                  <a:extLst>
                    <a:ext uri="{9D8B030D-6E8A-4147-A177-3AD203B41FA5}">
                      <a16:colId xmlns:a16="http://schemas.microsoft.com/office/drawing/2014/main" val="995734491"/>
                    </a:ext>
                  </a:extLst>
                </a:gridCol>
                <a:gridCol w="1625600">
                  <a:extLst>
                    <a:ext uri="{9D8B030D-6E8A-4147-A177-3AD203B41FA5}">
                      <a16:colId xmlns:a16="http://schemas.microsoft.com/office/drawing/2014/main" val="3887224881"/>
                    </a:ext>
                  </a:extLst>
                </a:gridCol>
                <a:gridCol w="1625600">
                  <a:extLst>
                    <a:ext uri="{9D8B030D-6E8A-4147-A177-3AD203B41FA5}">
                      <a16:colId xmlns:a16="http://schemas.microsoft.com/office/drawing/2014/main" val="1277005167"/>
                    </a:ext>
                  </a:extLst>
                </a:gridCol>
                <a:gridCol w="1625600">
                  <a:extLst>
                    <a:ext uri="{9D8B030D-6E8A-4147-A177-3AD203B41FA5}">
                      <a16:colId xmlns:a16="http://schemas.microsoft.com/office/drawing/2014/main" val="1195400974"/>
                    </a:ext>
                  </a:extLst>
                </a:gridCol>
              </a:tblGrid>
              <a:tr h="1468458">
                <a:tc>
                  <a:txBody>
                    <a:bodyPr/>
                    <a:lstStyle/>
                    <a:p>
                      <a:pPr algn="ctr"/>
                      <a:r>
                        <a:rPr lang="en-US"/>
                        <a:t>Partition 1</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t>Partition 2</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t>Partition 3</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t>Partition 4</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t>Partition 5</a:t>
                      </a:r>
                    </a:p>
                  </a:txBody>
                  <a:tcPr anchor="ctr"/>
                </a:tc>
                <a:extLst>
                  <a:ext uri="{0D108BD9-81ED-4DB2-BD59-A6C34878D82A}">
                    <a16:rowId xmlns:a16="http://schemas.microsoft.com/office/drawing/2014/main" val="1608613419"/>
                  </a:ext>
                </a:extLst>
              </a:tr>
            </a:tbl>
          </a:graphicData>
        </a:graphic>
      </p:graphicFrame>
    </p:spTree>
    <p:extLst>
      <p:ext uri="{BB962C8B-B14F-4D97-AF65-F5344CB8AC3E}">
        <p14:creationId xmlns:p14="http://schemas.microsoft.com/office/powerpoint/2010/main" val="1643008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7000" b="-17000"/>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0924395-BB3F-495B-B8E2-F06727B0715B}"/>
              </a:ext>
            </a:extLst>
          </p:cNvPr>
          <p:cNvSpPr>
            <a:spLocks noGrp="1"/>
          </p:cNvSpPr>
          <p:nvPr>
            <p:ph idx="1"/>
          </p:nvPr>
        </p:nvSpPr>
        <p:spPr>
          <a:xfrm>
            <a:off x="838200" y="881151"/>
            <a:ext cx="10956792" cy="1961941"/>
          </a:xfrm>
        </p:spPr>
        <p:txBody>
          <a:bodyPr>
            <a:normAutofit/>
          </a:bodyPr>
          <a:lstStyle/>
          <a:p>
            <a:r>
              <a:rPr lang="en-US" sz="2400">
                <a:solidFill>
                  <a:schemeClr val="bg1"/>
                </a:solidFill>
              </a:rPr>
              <a:t>Global and local explanations</a:t>
            </a:r>
          </a:p>
          <a:p>
            <a:pPr lvl="1"/>
            <a:r>
              <a:rPr lang="en-US" sz="2000">
                <a:solidFill>
                  <a:srgbClr val="F8B548"/>
                </a:solidFill>
              </a:rPr>
              <a:t>Global</a:t>
            </a:r>
            <a:r>
              <a:rPr lang="en-US" sz="2000">
                <a:solidFill>
                  <a:schemeClr val="bg1"/>
                </a:solidFill>
              </a:rPr>
              <a:t> = entire model (What features does the model give more importance to?)</a:t>
            </a:r>
          </a:p>
          <a:p>
            <a:pPr lvl="1"/>
            <a:r>
              <a:rPr lang="en-US" sz="2000">
                <a:solidFill>
                  <a:srgbClr val="F8B548"/>
                </a:solidFill>
              </a:rPr>
              <a:t>Local</a:t>
            </a:r>
            <a:r>
              <a:rPr lang="en-US" sz="2000">
                <a:solidFill>
                  <a:schemeClr val="bg1"/>
                </a:solidFill>
              </a:rPr>
              <a:t> = individual predictions (Why was Bob rejected for a loan?)</a:t>
            </a:r>
          </a:p>
          <a:p>
            <a:r>
              <a:rPr lang="en-US" sz="2400">
                <a:solidFill>
                  <a:schemeClr val="bg1"/>
                </a:solidFill>
              </a:rPr>
              <a:t>Techniques</a:t>
            </a:r>
            <a:r>
              <a:rPr lang="en-US" sz="2000">
                <a:solidFill>
                  <a:schemeClr val="bg1"/>
                </a:solidFill>
              </a:rPr>
              <a:t>:</a:t>
            </a:r>
            <a:endParaRPr lang="en-US" sz="2400">
              <a:solidFill>
                <a:schemeClr val="bg1"/>
              </a:solidFill>
            </a:endParaRPr>
          </a:p>
        </p:txBody>
      </p:sp>
      <p:sp>
        <p:nvSpPr>
          <p:cNvPr id="5" name="TextBox 4">
            <a:extLst>
              <a:ext uri="{FF2B5EF4-FFF2-40B4-BE49-F238E27FC236}">
                <a16:creationId xmlns:a16="http://schemas.microsoft.com/office/drawing/2014/main" id="{67810C17-86D2-4FB5-BBFF-6ADF66ACC968}"/>
              </a:ext>
            </a:extLst>
          </p:cNvPr>
          <p:cNvSpPr txBox="1"/>
          <p:nvPr/>
        </p:nvSpPr>
        <p:spPr>
          <a:xfrm>
            <a:off x="548889" y="6481683"/>
            <a:ext cx="1730115" cy="369332"/>
          </a:xfrm>
          <a:prstGeom prst="rect">
            <a:avLst/>
          </a:prstGeom>
          <a:noFill/>
        </p:spPr>
        <p:txBody>
          <a:bodyPr wrap="square" rtlCol="0">
            <a:spAutoFit/>
          </a:bodyPr>
          <a:lstStyle/>
          <a:p>
            <a:pPr algn="ctr"/>
            <a:r>
              <a:rPr lang="en-US" b="1">
                <a:solidFill>
                  <a:schemeClr val="bg1"/>
                </a:solidFill>
              </a:rPr>
              <a:t>Phase 2.3</a:t>
            </a:r>
          </a:p>
        </p:txBody>
      </p:sp>
      <p:sp>
        <p:nvSpPr>
          <p:cNvPr id="8" name="Title 1">
            <a:extLst>
              <a:ext uri="{FF2B5EF4-FFF2-40B4-BE49-F238E27FC236}">
                <a16:creationId xmlns:a16="http://schemas.microsoft.com/office/drawing/2014/main" id="{62369F2C-0847-4019-A70C-8DD5478C60A5}"/>
              </a:ext>
            </a:extLst>
          </p:cNvPr>
          <p:cNvSpPr txBox="1">
            <a:spLocks/>
          </p:cNvSpPr>
          <p:nvPr/>
        </p:nvSpPr>
        <p:spPr>
          <a:xfrm>
            <a:off x="0" y="78726"/>
            <a:ext cx="12192000" cy="80242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solidFill>
                  <a:schemeClr val="bg1"/>
                </a:solidFill>
              </a:rPr>
              <a:t>Model </a:t>
            </a:r>
            <a:r>
              <a:rPr lang="en-US" err="1">
                <a:solidFill>
                  <a:schemeClr val="bg1"/>
                </a:solidFill>
              </a:rPr>
              <a:t>explainability</a:t>
            </a:r>
            <a:endParaRPr lang="en-US">
              <a:solidFill>
                <a:schemeClr val="bg1"/>
              </a:solidFill>
            </a:endParaRPr>
          </a:p>
        </p:txBody>
      </p:sp>
      <p:pic>
        <p:nvPicPr>
          <p:cNvPr id="2050" name="Picture 2" descr="alt text">
            <a:extLst>
              <a:ext uri="{FF2B5EF4-FFF2-40B4-BE49-F238E27FC236}">
                <a16:creationId xmlns:a16="http://schemas.microsoft.com/office/drawing/2014/main" id="{B95C5E77-D77F-484E-B7C5-1602BC8DAEA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31197" y="4399399"/>
            <a:ext cx="2857500" cy="2266950"/>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30EEE8CE-D482-4370-B2FE-1B6EAFA619A3}"/>
              </a:ext>
            </a:extLst>
          </p:cNvPr>
          <p:cNvSpPr txBox="1"/>
          <p:nvPr/>
        </p:nvSpPr>
        <p:spPr>
          <a:xfrm>
            <a:off x="1083533" y="2430013"/>
            <a:ext cx="5248111" cy="1846659"/>
          </a:xfrm>
          <a:prstGeom prst="rect">
            <a:avLst/>
          </a:prstGeom>
          <a:noFill/>
        </p:spPr>
        <p:txBody>
          <a:bodyPr wrap="square">
            <a:spAutoFit/>
          </a:bodyPr>
          <a:lstStyle/>
          <a:p>
            <a:pPr algn="ctr"/>
            <a:r>
              <a:rPr lang="en-US" sz="2400">
                <a:solidFill>
                  <a:srgbClr val="F8B548"/>
                </a:solidFill>
              </a:rPr>
              <a:t>Permutation Feature Importance (PFI)</a:t>
            </a:r>
          </a:p>
          <a:p>
            <a:pPr marL="285750" indent="-285750">
              <a:buFont typeface="Arial" panose="020B0604020202020204" pitchFamily="34" charset="0"/>
              <a:buChar char="•"/>
            </a:pPr>
            <a:r>
              <a:rPr lang="en-US">
                <a:solidFill>
                  <a:schemeClr val="bg1"/>
                </a:solidFill>
              </a:rPr>
              <a:t>Used for Classification and Regression models</a:t>
            </a:r>
          </a:p>
          <a:p>
            <a:pPr marL="285750" indent="-285750">
              <a:buFont typeface="Arial" panose="020B0604020202020204" pitchFamily="34" charset="0"/>
              <a:buChar char="•"/>
            </a:pPr>
            <a:r>
              <a:rPr lang="en-US">
                <a:solidFill>
                  <a:schemeClr val="bg1"/>
                </a:solidFill>
              </a:rPr>
              <a:t>Shuffles data one feature at a time and calculates how much the performance metric of interest decreases; the larger the change, the more important the feature</a:t>
            </a:r>
          </a:p>
        </p:txBody>
      </p:sp>
      <p:sp>
        <p:nvSpPr>
          <p:cNvPr id="21" name="TextBox 20">
            <a:extLst>
              <a:ext uri="{FF2B5EF4-FFF2-40B4-BE49-F238E27FC236}">
                <a16:creationId xmlns:a16="http://schemas.microsoft.com/office/drawing/2014/main" id="{7B7969B9-D9C3-4297-9CD4-A065DBE8D219}"/>
              </a:ext>
            </a:extLst>
          </p:cNvPr>
          <p:cNvSpPr txBox="1"/>
          <p:nvPr/>
        </p:nvSpPr>
        <p:spPr>
          <a:xfrm>
            <a:off x="6316596" y="2430012"/>
            <a:ext cx="5248111" cy="1569660"/>
          </a:xfrm>
          <a:prstGeom prst="rect">
            <a:avLst/>
          </a:prstGeom>
          <a:noFill/>
        </p:spPr>
        <p:txBody>
          <a:bodyPr wrap="square">
            <a:spAutoFit/>
          </a:bodyPr>
          <a:lstStyle/>
          <a:p>
            <a:pPr algn="ctr"/>
            <a:r>
              <a:rPr lang="en-US" sz="2400">
                <a:solidFill>
                  <a:srgbClr val="F8B548"/>
                </a:solidFill>
              </a:rPr>
              <a:t>Feature Contribution Calculation (FCC)</a:t>
            </a:r>
          </a:p>
          <a:p>
            <a:pPr marL="285750" indent="-285750">
              <a:buFont typeface="Arial" panose="020B0604020202020204" pitchFamily="34" charset="0"/>
              <a:buChar char="•"/>
            </a:pPr>
            <a:r>
              <a:rPr lang="en-US">
                <a:solidFill>
                  <a:schemeClr val="bg1"/>
                </a:solidFill>
              </a:rPr>
              <a:t>Used for Classification and Regression models</a:t>
            </a:r>
          </a:p>
          <a:p>
            <a:pPr marL="285750" indent="-285750">
              <a:buFont typeface="Arial" panose="020B0604020202020204" pitchFamily="34" charset="0"/>
              <a:buChar char="•"/>
            </a:pPr>
            <a:r>
              <a:rPr lang="en-US">
                <a:solidFill>
                  <a:schemeClr val="bg1"/>
                </a:solidFill>
              </a:rPr>
              <a:t>Shows which features are most influential for a model’s prediction on a particular and individual data sample</a:t>
            </a:r>
          </a:p>
        </p:txBody>
      </p:sp>
      <p:pic>
        <p:nvPicPr>
          <p:cNvPr id="2052" name="Picture 4" descr="Feature importance">
            <a:extLst>
              <a:ext uri="{FF2B5EF4-FFF2-40B4-BE49-F238E27FC236}">
                <a16:creationId xmlns:a16="http://schemas.microsoft.com/office/drawing/2014/main" id="{EB0DA04F-5972-4465-AD12-98253F9724C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11901" y="4251223"/>
            <a:ext cx="2857500" cy="2415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7401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05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0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1" grpId="0"/>
    </p:bldLst>
  </p:timing>
</p:sld>
</file>

<file path=ppt/slides/slide6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0924395-BB3F-495B-B8E2-F06727B0715B}"/>
              </a:ext>
            </a:extLst>
          </p:cNvPr>
          <p:cNvSpPr>
            <a:spLocks noGrp="1"/>
          </p:cNvSpPr>
          <p:nvPr>
            <p:ph idx="1"/>
          </p:nvPr>
        </p:nvSpPr>
        <p:spPr>
          <a:xfrm>
            <a:off x="838200" y="881151"/>
            <a:ext cx="10515600" cy="4351338"/>
          </a:xfrm>
        </p:spPr>
        <p:txBody>
          <a:bodyPr/>
          <a:lstStyle/>
          <a:p>
            <a:r>
              <a:rPr lang="en-US">
                <a:solidFill>
                  <a:schemeClr val="bg1"/>
                </a:solidFill>
              </a:rPr>
              <a:t>Provide more training data</a:t>
            </a:r>
          </a:p>
          <a:p>
            <a:r>
              <a:rPr lang="en-US">
                <a:solidFill>
                  <a:schemeClr val="bg1"/>
                </a:solidFill>
              </a:rPr>
              <a:t>Filter missing values and outliers</a:t>
            </a:r>
          </a:p>
          <a:p>
            <a:r>
              <a:rPr lang="en-US">
                <a:solidFill>
                  <a:schemeClr val="bg1"/>
                </a:solidFill>
              </a:rPr>
              <a:t>Feature engineering</a:t>
            </a:r>
          </a:p>
          <a:p>
            <a:r>
              <a:rPr lang="en-US">
                <a:solidFill>
                  <a:schemeClr val="bg1"/>
                </a:solidFill>
              </a:rPr>
              <a:t>Select different features</a:t>
            </a:r>
          </a:p>
          <a:p>
            <a:r>
              <a:rPr lang="en-US">
                <a:solidFill>
                  <a:schemeClr val="bg1"/>
                </a:solidFill>
              </a:rPr>
              <a:t>Choose a different algorithm</a:t>
            </a:r>
          </a:p>
          <a:p>
            <a:r>
              <a:rPr lang="en-US">
                <a:solidFill>
                  <a:schemeClr val="bg1"/>
                </a:solidFill>
              </a:rPr>
              <a:t>Tune algorithm hyperparameters</a:t>
            </a:r>
          </a:p>
          <a:p>
            <a:r>
              <a:rPr lang="en-US">
                <a:solidFill>
                  <a:schemeClr val="bg1"/>
                </a:solidFill>
              </a:rPr>
              <a:t>Cross validation</a:t>
            </a:r>
          </a:p>
        </p:txBody>
      </p:sp>
      <p:sp>
        <p:nvSpPr>
          <p:cNvPr id="5" name="TextBox 4">
            <a:extLst>
              <a:ext uri="{FF2B5EF4-FFF2-40B4-BE49-F238E27FC236}">
                <a16:creationId xmlns:a16="http://schemas.microsoft.com/office/drawing/2014/main" id="{67810C17-86D2-4FB5-BBFF-6ADF66ACC968}"/>
              </a:ext>
            </a:extLst>
          </p:cNvPr>
          <p:cNvSpPr txBox="1"/>
          <p:nvPr/>
        </p:nvSpPr>
        <p:spPr>
          <a:xfrm>
            <a:off x="548889" y="6481683"/>
            <a:ext cx="1730115" cy="369332"/>
          </a:xfrm>
          <a:prstGeom prst="rect">
            <a:avLst/>
          </a:prstGeom>
          <a:noFill/>
        </p:spPr>
        <p:txBody>
          <a:bodyPr wrap="square" rtlCol="0">
            <a:spAutoFit/>
          </a:bodyPr>
          <a:lstStyle/>
          <a:p>
            <a:pPr algn="ctr"/>
            <a:r>
              <a:rPr lang="en-US" b="1">
                <a:solidFill>
                  <a:schemeClr val="bg1"/>
                </a:solidFill>
              </a:rPr>
              <a:t>Phase 2.3</a:t>
            </a:r>
          </a:p>
        </p:txBody>
      </p:sp>
      <p:sp>
        <p:nvSpPr>
          <p:cNvPr id="8" name="Title 1">
            <a:extLst>
              <a:ext uri="{FF2B5EF4-FFF2-40B4-BE49-F238E27FC236}">
                <a16:creationId xmlns:a16="http://schemas.microsoft.com/office/drawing/2014/main" id="{62369F2C-0847-4019-A70C-8DD5478C60A5}"/>
              </a:ext>
            </a:extLst>
          </p:cNvPr>
          <p:cNvSpPr txBox="1">
            <a:spLocks/>
          </p:cNvSpPr>
          <p:nvPr/>
        </p:nvSpPr>
        <p:spPr>
          <a:xfrm>
            <a:off x="0" y="78726"/>
            <a:ext cx="12192000" cy="80242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solidFill>
                  <a:schemeClr val="bg1"/>
                </a:solidFill>
              </a:rPr>
              <a:t>Improving your model</a:t>
            </a:r>
          </a:p>
        </p:txBody>
      </p:sp>
    </p:spTree>
    <p:extLst>
      <p:ext uri="{BB962C8B-B14F-4D97-AF65-F5344CB8AC3E}">
        <p14:creationId xmlns:p14="http://schemas.microsoft.com/office/powerpoint/2010/main" val="875886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7000" b="-17000"/>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0924395-BB3F-495B-B8E2-F06727B0715B}"/>
              </a:ext>
            </a:extLst>
          </p:cNvPr>
          <p:cNvSpPr>
            <a:spLocks noGrp="1"/>
          </p:cNvSpPr>
          <p:nvPr>
            <p:ph idx="1"/>
          </p:nvPr>
        </p:nvSpPr>
        <p:spPr>
          <a:xfrm>
            <a:off x="838200" y="881151"/>
            <a:ext cx="10515600" cy="4351338"/>
          </a:xfrm>
        </p:spPr>
        <p:txBody>
          <a:bodyPr/>
          <a:lstStyle/>
          <a:p>
            <a:pPr algn="ctr"/>
            <a:r>
              <a:rPr lang="en-US">
                <a:solidFill>
                  <a:schemeClr val="bg1"/>
                </a:solidFill>
              </a:rPr>
              <a:t>Use AutoML to speed up the experimentation process</a:t>
            </a:r>
          </a:p>
          <a:p>
            <a:pPr algn="ctr"/>
            <a:r>
              <a:rPr lang="en-US">
                <a:solidFill>
                  <a:schemeClr val="bg1"/>
                </a:solidFill>
              </a:rPr>
              <a:t>Use Model Builder in VS or cross-platform ML.NET CLI</a:t>
            </a:r>
          </a:p>
        </p:txBody>
      </p:sp>
      <p:sp>
        <p:nvSpPr>
          <p:cNvPr id="5" name="TextBox 4">
            <a:extLst>
              <a:ext uri="{FF2B5EF4-FFF2-40B4-BE49-F238E27FC236}">
                <a16:creationId xmlns:a16="http://schemas.microsoft.com/office/drawing/2014/main" id="{67810C17-86D2-4FB5-BBFF-6ADF66ACC968}"/>
              </a:ext>
            </a:extLst>
          </p:cNvPr>
          <p:cNvSpPr txBox="1"/>
          <p:nvPr/>
        </p:nvSpPr>
        <p:spPr>
          <a:xfrm>
            <a:off x="548889" y="6481683"/>
            <a:ext cx="1730115" cy="369332"/>
          </a:xfrm>
          <a:prstGeom prst="rect">
            <a:avLst/>
          </a:prstGeom>
          <a:noFill/>
        </p:spPr>
        <p:txBody>
          <a:bodyPr wrap="square" rtlCol="0">
            <a:spAutoFit/>
          </a:bodyPr>
          <a:lstStyle/>
          <a:p>
            <a:pPr algn="ctr"/>
            <a:r>
              <a:rPr lang="en-US" b="1">
                <a:solidFill>
                  <a:schemeClr val="bg1"/>
                </a:solidFill>
              </a:rPr>
              <a:t>Phase 2.3</a:t>
            </a:r>
          </a:p>
        </p:txBody>
      </p:sp>
      <p:sp>
        <p:nvSpPr>
          <p:cNvPr id="8" name="Title 1">
            <a:extLst>
              <a:ext uri="{FF2B5EF4-FFF2-40B4-BE49-F238E27FC236}">
                <a16:creationId xmlns:a16="http://schemas.microsoft.com/office/drawing/2014/main" id="{62369F2C-0847-4019-A70C-8DD5478C60A5}"/>
              </a:ext>
            </a:extLst>
          </p:cNvPr>
          <p:cNvSpPr txBox="1">
            <a:spLocks/>
          </p:cNvSpPr>
          <p:nvPr/>
        </p:nvSpPr>
        <p:spPr>
          <a:xfrm>
            <a:off x="0" y="78726"/>
            <a:ext cx="12192000" cy="80242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solidFill>
                  <a:schemeClr val="bg1"/>
                </a:solidFill>
              </a:rPr>
              <a:t>Tooling + AutoML</a:t>
            </a:r>
          </a:p>
        </p:txBody>
      </p:sp>
      <p:graphicFrame>
        <p:nvGraphicFramePr>
          <p:cNvPr id="4" name="Table 3">
            <a:extLst>
              <a:ext uri="{FF2B5EF4-FFF2-40B4-BE49-F238E27FC236}">
                <a16:creationId xmlns:a16="http://schemas.microsoft.com/office/drawing/2014/main" id="{DA6487ED-CCFB-40B9-AE2F-8EB42CF71081}"/>
              </a:ext>
            </a:extLst>
          </p:cNvPr>
          <p:cNvGraphicFramePr>
            <a:graphicFrameLocks noGrp="1"/>
          </p:cNvGraphicFramePr>
          <p:nvPr>
            <p:extLst>
              <p:ext uri="{D42A27DB-BD31-4B8C-83A1-F6EECF244321}">
                <p14:modId xmlns:p14="http://schemas.microsoft.com/office/powerpoint/2010/main" val="876408732"/>
              </p:ext>
            </p:extLst>
          </p:nvPr>
        </p:nvGraphicFramePr>
        <p:xfrm>
          <a:off x="2280144" y="2270080"/>
          <a:ext cx="7631712" cy="2622890"/>
        </p:xfrm>
        <a:graphic>
          <a:graphicData uri="http://schemas.openxmlformats.org/drawingml/2006/table">
            <a:tbl>
              <a:tblPr firstRow="1" firstCol="1" bandRow="1">
                <a:tableStyleId>{B301B821-A1FF-4177-AEE7-76D212191A09}</a:tableStyleId>
              </a:tblPr>
              <a:tblGrid>
                <a:gridCol w="2543360">
                  <a:extLst>
                    <a:ext uri="{9D8B030D-6E8A-4147-A177-3AD203B41FA5}">
                      <a16:colId xmlns:a16="http://schemas.microsoft.com/office/drawing/2014/main" val="2243958523"/>
                    </a:ext>
                  </a:extLst>
                </a:gridCol>
                <a:gridCol w="2544176">
                  <a:extLst>
                    <a:ext uri="{9D8B030D-6E8A-4147-A177-3AD203B41FA5}">
                      <a16:colId xmlns:a16="http://schemas.microsoft.com/office/drawing/2014/main" val="939853539"/>
                    </a:ext>
                  </a:extLst>
                </a:gridCol>
                <a:gridCol w="2544176">
                  <a:extLst>
                    <a:ext uri="{9D8B030D-6E8A-4147-A177-3AD203B41FA5}">
                      <a16:colId xmlns:a16="http://schemas.microsoft.com/office/drawing/2014/main" val="108358879"/>
                    </a:ext>
                  </a:extLst>
                </a:gridCol>
              </a:tblGrid>
              <a:tr h="524578">
                <a:tc>
                  <a:txBody>
                    <a:bodyPr/>
                    <a:lstStyle/>
                    <a:p>
                      <a:pPr marL="0" marR="0" algn="ctr" fontAlgn="base">
                        <a:lnSpc>
                          <a:spcPct val="107000"/>
                        </a:lnSpc>
                        <a:spcBef>
                          <a:spcPts val="0"/>
                        </a:spcBef>
                        <a:spcAft>
                          <a:spcPts val="0"/>
                        </a:spcAft>
                      </a:pPr>
                      <a:r>
                        <a:rPr lang="en-US" sz="2000" b="1">
                          <a:solidFill>
                            <a:schemeClr val="bg1"/>
                          </a:solidFill>
                          <a:effectLst/>
                        </a:rPr>
                        <a:t>ML Task</a:t>
                      </a:r>
                      <a:endParaRPr lang="en-US" sz="20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fontAlgn="base">
                        <a:lnSpc>
                          <a:spcPct val="107000"/>
                        </a:lnSpc>
                        <a:spcBef>
                          <a:spcPts val="0"/>
                        </a:spcBef>
                        <a:spcAft>
                          <a:spcPts val="0"/>
                        </a:spcAft>
                      </a:pPr>
                      <a:r>
                        <a:rPr lang="en-US" sz="2000" b="1">
                          <a:solidFill>
                            <a:schemeClr val="bg1"/>
                          </a:solidFill>
                          <a:effectLst/>
                        </a:rPr>
                        <a:t>Tooling</a:t>
                      </a:r>
                      <a:endParaRPr lang="en-US" sz="20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fontAlgn="base">
                        <a:lnSpc>
                          <a:spcPct val="107000"/>
                        </a:lnSpc>
                        <a:spcBef>
                          <a:spcPts val="0"/>
                        </a:spcBef>
                        <a:spcAft>
                          <a:spcPts val="0"/>
                        </a:spcAft>
                      </a:pPr>
                      <a:r>
                        <a:rPr lang="en-US" sz="2000" b="1">
                          <a:solidFill>
                            <a:schemeClr val="bg1"/>
                          </a:solidFill>
                          <a:effectLst/>
                        </a:rPr>
                        <a:t>Local / Azure AutoML</a:t>
                      </a:r>
                      <a:endParaRPr lang="en-US" sz="200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26400009"/>
                  </a:ext>
                </a:extLst>
              </a:tr>
              <a:tr h="524578">
                <a:tc>
                  <a:txBody>
                    <a:bodyPr/>
                    <a:lstStyle/>
                    <a:p>
                      <a:pPr marL="0" marR="0" algn="ctr" fontAlgn="base">
                        <a:lnSpc>
                          <a:spcPct val="107000"/>
                        </a:lnSpc>
                        <a:spcBef>
                          <a:spcPts val="0"/>
                        </a:spcBef>
                        <a:spcAft>
                          <a:spcPts val="0"/>
                        </a:spcAft>
                      </a:pPr>
                      <a:r>
                        <a:rPr lang="en-US" sz="1600" b="0">
                          <a:solidFill>
                            <a:schemeClr val="tx1"/>
                          </a:solidFill>
                          <a:effectLst/>
                        </a:rPr>
                        <a:t>Text-based classification</a:t>
                      </a:r>
                      <a:endParaRPr lang="en-US"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fontAlgn="base">
                        <a:lnSpc>
                          <a:spcPct val="107000"/>
                        </a:lnSpc>
                        <a:spcBef>
                          <a:spcPts val="0"/>
                        </a:spcBef>
                        <a:spcAft>
                          <a:spcPts val="0"/>
                        </a:spcAft>
                      </a:pPr>
                      <a:r>
                        <a:rPr lang="en-US" sz="1600">
                          <a:solidFill>
                            <a:schemeClr val="tx1"/>
                          </a:solidFill>
                          <a:effectLst/>
                        </a:rPr>
                        <a:t>Model Builder, CLI</a:t>
                      </a:r>
                      <a:endParaRPr lang="en-US" sz="16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fontAlgn="base">
                        <a:lnSpc>
                          <a:spcPct val="107000"/>
                        </a:lnSpc>
                        <a:spcBef>
                          <a:spcPts val="0"/>
                        </a:spcBef>
                        <a:spcAft>
                          <a:spcPts val="0"/>
                        </a:spcAft>
                      </a:pPr>
                      <a:r>
                        <a:rPr lang="en-US" sz="1600">
                          <a:solidFill>
                            <a:schemeClr val="tx1"/>
                          </a:solidFill>
                          <a:effectLst/>
                        </a:rPr>
                        <a:t>Local</a:t>
                      </a:r>
                      <a:endParaRPr lang="en-US" sz="16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988606893"/>
                  </a:ext>
                </a:extLst>
              </a:tr>
              <a:tr h="524578">
                <a:tc>
                  <a:txBody>
                    <a:bodyPr/>
                    <a:lstStyle/>
                    <a:p>
                      <a:pPr marL="0" marR="0" algn="ctr" fontAlgn="base">
                        <a:lnSpc>
                          <a:spcPct val="107000"/>
                        </a:lnSpc>
                        <a:spcBef>
                          <a:spcPts val="0"/>
                        </a:spcBef>
                        <a:spcAft>
                          <a:spcPts val="0"/>
                        </a:spcAft>
                      </a:pPr>
                      <a:r>
                        <a:rPr lang="en-US" sz="1600" b="0">
                          <a:solidFill>
                            <a:schemeClr val="tx1"/>
                          </a:solidFill>
                          <a:effectLst/>
                        </a:rPr>
                        <a:t>Value prediction (Regression)</a:t>
                      </a:r>
                      <a:endParaRPr lang="en-US"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fontAlgn="base">
                        <a:lnSpc>
                          <a:spcPct val="107000"/>
                        </a:lnSpc>
                        <a:spcBef>
                          <a:spcPts val="0"/>
                        </a:spcBef>
                        <a:spcAft>
                          <a:spcPts val="0"/>
                        </a:spcAft>
                      </a:pPr>
                      <a:r>
                        <a:rPr lang="en-US" sz="1600">
                          <a:solidFill>
                            <a:schemeClr val="tx1"/>
                          </a:solidFill>
                          <a:effectLst/>
                        </a:rPr>
                        <a:t>Model Builder, CLI</a:t>
                      </a:r>
                      <a:endParaRPr lang="en-US" sz="16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fontAlgn="base">
                        <a:lnSpc>
                          <a:spcPct val="107000"/>
                        </a:lnSpc>
                        <a:spcBef>
                          <a:spcPts val="0"/>
                        </a:spcBef>
                        <a:spcAft>
                          <a:spcPts val="0"/>
                        </a:spcAft>
                      </a:pPr>
                      <a:r>
                        <a:rPr lang="en-US" sz="1600">
                          <a:solidFill>
                            <a:schemeClr val="tx1"/>
                          </a:solidFill>
                          <a:effectLst/>
                        </a:rPr>
                        <a:t>Local</a:t>
                      </a:r>
                      <a:endParaRPr lang="en-US" sz="16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124753973"/>
                  </a:ext>
                </a:extLst>
              </a:tr>
              <a:tr h="524578">
                <a:tc>
                  <a:txBody>
                    <a:bodyPr/>
                    <a:lstStyle/>
                    <a:p>
                      <a:pPr marL="0" marR="0" algn="ctr" fontAlgn="base">
                        <a:lnSpc>
                          <a:spcPct val="107000"/>
                        </a:lnSpc>
                        <a:spcBef>
                          <a:spcPts val="0"/>
                        </a:spcBef>
                        <a:spcAft>
                          <a:spcPts val="0"/>
                        </a:spcAft>
                      </a:pPr>
                      <a:r>
                        <a:rPr lang="en-US" sz="1600" b="0">
                          <a:solidFill>
                            <a:schemeClr val="tx1"/>
                          </a:solidFill>
                          <a:effectLst/>
                        </a:rPr>
                        <a:t>Image classification</a:t>
                      </a:r>
                      <a:endParaRPr lang="en-US"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fontAlgn="base">
                        <a:lnSpc>
                          <a:spcPct val="107000"/>
                        </a:lnSpc>
                        <a:spcBef>
                          <a:spcPts val="0"/>
                        </a:spcBef>
                        <a:spcAft>
                          <a:spcPts val="0"/>
                        </a:spcAft>
                      </a:pPr>
                      <a:r>
                        <a:rPr lang="en-US" sz="1600">
                          <a:solidFill>
                            <a:schemeClr val="tx1"/>
                          </a:solidFill>
                          <a:effectLst/>
                        </a:rPr>
                        <a:t>Model Builder</a:t>
                      </a:r>
                      <a:endParaRPr lang="en-US" sz="16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fontAlgn="base">
                        <a:lnSpc>
                          <a:spcPct val="107000"/>
                        </a:lnSpc>
                        <a:spcBef>
                          <a:spcPts val="0"/>
                        </a:spcBef>
                        <a:spcAft>
                          <a:spcPts val="0"/>
                        </a:spcAft>
                      </a:pPr>
                      <a:r>
                        <a:rPr lang="en-US" sz="1600">
                          <a:solidFill>
                            <a:schemeClr val="tx1"/>
                          </a:solidFill>
                          <a:effectLst/>
                        </a:rPr>
                        <a:t>Local + Azure</a:t>
                      </a:r>
                      <a:endParaRPr lang="en-US" sz="16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2441305347"/>
                  </a:ext>
                </a:extLst>
              </a:tr>
              <a:tr h="524578">
                <a:tc>
                  <a:txBody>
                    <a:bodyPr/>
                    <a:lstStyle/>
                    <a:p>
                      <a:pPr marL="0" marR="0" algn="ctr" fontAlgn="base">
                        <a:lnSpc>
                          <a:spcPct val="107000"/>
                        </a:lnSpc>
                        <a:spcBef>
                          <a:spcPts val="0"/>
                        </a:spcBef>
                        <a:spcAft>
                          <a:spcPts val="0"/>
                        </a:spcAft>
                      </a:pPr>
                      <a:r>
                        <a:rPr lang="en-US" sz="1600" b="0">
                          <a:solidFill>
                            <a:schemeClr val="tx1"/>
                          </a:solidFill>
                          <a:effectLst/>
                        </a:rPr>
                        <a:t>Recommendation</a:t>
                      </a:r>
                      <a:endParaRPr lang="en-US" sz="1600" b="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fontAlgn="base">
                        <a:lnSpc>
                          <a:spcPct val="107000"/>
                        </a:lnSpc>
                        <a:spcBef>
                          <a:spcPts val="0"/>
                        </a:spcBef>
                        <a:spcAft>
                          <a:spcPts val="0"/>
                        </a:spcAft>
                      </a:pPr>
                      <a:r>
                        <a:rPr lang="en-US" sz="1600">
                          <a:solidFill>
                            <a:schemeClr val="tx1"/>
                          </a:solidFill>
                          <a:effectLst/>
                        </a:rPr>
                        <a:t>Model Builder, CLI</a:t>
                      </a:r>
                      <a:endParaRPr lang="en-US" sz="16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fontAlgn="base">
                        <a:lnSpc>
                          <a:spcPct val="107000"/>
                        </a:lnSpc>
                        <a:spcBef>
                          <a:spcPts val="0"/>
                        </a:spcBef>
                        <a:spcAft>
                          <a:spcPts val="0"/>
                        </a:spcAft>
                      </a:pPr>
                      <a:r>
                        <a:rPr lang="en-US" sz="1600">
                          <a:solidFill>
                            <a:schemeClr val="tx1"/>
                          </a:solidFill>
                          <a:effectLst/>
                        </a:rPr>
                        <a:t>Local</a:t>
                      </a:r>
                      <a:endParaRPr lang="en-US" sz="160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3980254349"/>
                  </a:ext>
                </a:extLst>
              </a:tr>
            </a:tbl>
          </a:graphicData>
        </a:graphic>
      </p:graphicFrame>
    </p:spTree>
    <p:extLst>
      <p:ext uri="{BB962C8B-B14F-4D97-AF65-F5344CB8AC3E}">
        <p14:creationId xmlns:p14="http://schemas.microsoft.com/office/powerpoint/2010/main" val="45051886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7810C17-86D2-4FB5-BBFF-6ADF66ACC968}"/>
              </a:ext>
            </a:extLst>
          </p:cNvPr>
          <p:cNvSpPr txBox="1"/>
          <p:nvPr/>
        </p:nvSpPr>
        <p:spPr>
          <a:xfrm>
            <a:off x="548889" y="6481683"/>
            <a:ext cx="1730115" cy="369332"/>
          </a:xfrm>
          <a:prstGeom prst="rect">
            <a:avLst/>
          </a:prstGeom>
          <a:noFill/>
        </p:spPr>
        <p:txBody>
          <a:bodyPr wrap="square" rtlCol="0">
            <a:spAutoFit/>
          </a:bodyPr>
          <a:lstStyle/>
          <a:p>
            <a:pPr algn="ctr"/>
            <a:r>
              <a:rPr lang="en-US" b="1">
                <a:solidFill>
                  <a:schemeClr val="bg1"/>
                </a:solidFill>
              </a:rPr>
              <a:t>Phase 2.3</a:t>
            </a:r>
          </a:p>
        </p:txBody>
      </p:sp>
      <p:sp>
        <p:nvSpPr>
          <p:cNvPr id="8" name="Title 1">
            <a:extLst>
              <a:ext uri="{FF2B5EF4-FFF2-40B4-BE49-F238E27FC236}">
                <a16:creationId xmlns:a16="http://schemas.microsoft.com/office/drawing/2014/main" id="{62369F2C-0847-4019-A70C-8DD5478C60A5}"/>
              </a:ext>
            </a:extLst>
          </p:cNvPr>
          <p:cNvSpPr txBox="1">
            <a:spLocks/>
          </p:cNvSpPr>
          <p:nvPr/>
        </p:nvSpPr>
        <p:spPr>
          <a:xfrm>
            <a:off x="0" y="78726"/>
            <a:ext cx="12192000" cy="1030983"/>
          </a:xfrm>
          <a:prstGeom prst="rect">
            <a:avLst/>
          </a:prstGeom>
        </p:spPr>
        <p:txBody>
          <a:bodyPr vert="horz" lIns="91440" tIns="45720" rIns="91440" bIns="45720" rtlCol="0" anchor="t">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300">
                <a:solidFill>
                  <a:schemeClr val="bg1"/>
                </a:solidFill>
              </a:rPr>
              <a:t>Task</a:t>
            </a:r>
          </a:p>
          <a:p>
            <a:pPr algn="ctr"/>
            <a:r>
              <a:rPr lang="en-US" sz="3900" b="1">
                <a:solidFill>
                  <a:srgbClr val="F7B548"/>
                </a:solidFill>
              </a:rPr>
              <a:t>aka.ms/phase-2-3</a:t>
            </a:r>
          </a:p>
        </p:txBody>
      </p:sp>
      <p:sp>
        <p:nvSpPr>
          <p:cNvPr id="17" name="Content Placeholder 2">
            <a:extLst>
              <a:ext uri="{FF2B5EF4-FFF2-40B4-BE49-F238E27FC236}">
                <a16:creationId xmlns:a16="http://schemas.microsoft.com/office/drawing/2014/main" id="{FE8F136B-75D3-4F72-B4DD-6EBCCAAE0854}"/>
              </a:ext>
            </a:extLst>
          </p:cNvPr>
          <p:cNvSpPr>
            <a:spLocks noGrp="1"/>
          </p:cNvSpPr>
          <p:nvPr>
            <p:ph idx="1"/>
          </p:nvPr>
        </p:nvSpPr>
        <p:spPr>
          <a:xfrm>
            <a:off x="838200" y="1322773"/>
            <a:ext cx="10515600" cy="3909715"/>
          </a:xfrm>
        </p:spPr>
        <p:txBody>
          <a:bodyPr/>
          <a:lstStyle/>
          <a:p>
            <a:pPr marL="514350" indent="-514350">
              <a:buAutoNum type="arabicPeriod"/>
            </a:pPr>
            <a:r>
              <a:rPr lang="en-US">
                <a:solidFill>
                  <a:schemeClr val="bg1"/>
                </a:solidFill>
              </a:rPr>
              <a:t>Evaluate your model and print out the </a:t>
            </a:r>
            <a:r>
              <a:rPr lang="en-US">
                <a:solidFill>
                  <a:srgbClr val="F8B548"/>
                </a:solidFill>
              </a:rPr>
              <a:t>R-Squared</a:t>
            </a:r>
            <a:r>
              <a:rPr lang="en-US">
                <a:solidFill>
                  <a:schemeClr val="bg1"/>
                </a:solidFill>
              </a:rPr>
              <a:t> metric</a:t>
            </a:r>
          </a:p>
          <a:p>
            <a:pPr marL="514350" indent="-514350">
              <a:buAutoNum type="arabicPeriod"/>
            </a:pPr>
            <a:r>
              <a:rPr lang="en-US">
                <a:solidFill>
                  <a:schemeClr val="bg1"/>
                </a:solidFill>
              </a:rPr>
              <a:t>Optional: Try training with different algorithms to see if your evaluation metrics change</a:t>
            </a:r>
          </a:p>
          <a:p>
            <a:pPr marL="514350" indent="-514350">
              <a:buAutoNum type="arabicPeriod"/>
            </a:pPr>
            <a:endParaRPr lang="en-US">
              <a:solidFill>
                <a:schemeClr val="bg1"/>
              </a:solidFill>
            </a:endParaRPr>
          </a:p>
        </p:txBody>
      </p:sp>
    </p:spTree>
    <p:extLst>
      <p:ext uri="{BB962C8B-B14F-4D97-AF65-F5344CB8AC3E}">
        <p14:creationId xmlns:p14="http://schemas.microsoft.com/office/powerpoint/2010/main" val="39422321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7000" b="-17000"/>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0924395-BB3F-495B-B8E2-F06727B0715B}"/>
              </a:ext>
            </a:extLst>
          </p:cNvPr>
          <p:cNvSpPr>
            <a:spLocks noGrp="1"/>
          </p:cNvSpPr>
          <p:nvPr>
            <p:ph idx="1"/>
          </p:nvPr>
        </p:nvSpPr>
        <p:spPr>
          <a:xfrm>
            <a:off x="3820885" y="1669369"/>
            <a:ext cx="4550229" cy="3519261"/>
          </a:xfrm>
        </p:spPr>
        <p:txBody>
          <a:bodyPr>
            <a:normAutofit/>
          </a:bodyPr>
          <a:lstStyle/>
          <a:p>
            <a:pPr marL="0" indent="0" algn="ctr">
              <a:buNone/>
            </a:pPr>
            <a:r>
              <a:rPr lang="en-US" sz="3600" b="1">
                <a:solidFill>
                  <a:schemeClr val="bg1"/>
                </a:solidFill>
              </a:rPr>
              <a:t>Artificial Intelligence</a:t>
            </a:r>
          </a:p>
          <a:p>
            <a:pPr marL="0" indent="0" algn="ctr">
              <a:buNone/>
            </a:pPr>
            <a:r>
              <a:rPr lang="en-US">
                <a:solidFill>
                  <a:schemeClr val="bg1"/>
                </a:solidFill>
              </a:rPr>
              <a:t>The ability of a computer to perform tasks commonly associated with intelligent beings (reason, discover meaning, generalize, learn from past experience)</a:t>
            </a:r>
          </a:p>
          <a:p>
            <a:endParaRPr lang="en-US" sz="3200" b="1">
              <a:solidFill>
                <a:schemeClr val="bg1"/>
              </a:solidFill>
            </a:endParaRPr>
          </a:p>
        </p:txBody>
      </p:sp>
      <p:sp>
        <p:nvSpPr>
          <p:cNvPr id="5" name="TextBox 4">
            <a:extLst>
              <a:ext uri="{FF2B5EF4-FFF2-40B4-BE49-F238E27FC236}">
                <a16:creationId xmlns:a16="http://schemas.microsoft.com/office/drawing/2014/main" id="{02351181-4BA7-4792-B87E-25B835D3C533}"/>
              </a:ext>
            </a:extLst>
          </p:cNvPr>
          <p:cNvSpPr txBox="1"/>
          <p:nvPr/>
        </p:nvSpPr>
        <p:spPr>
          <a:xfrm>
            <a:off x="548889" y="6481683"/>
            <a:ext cx="1730115" cy="369332"/>
          </a:xfrm>
          <a:prstGeom prst="rect">
            <a:avLst/>
          </a:prstGeom>
          <a:noFill/>
        </p:spPr>
        <p:txBody>
          <a:bodyPr wrap="square" rtlCol="0">
            <a:spAutoFit/>
          </a:bodyPr>
          <a:lstStyle/>
          <a:p>
            <a:pPr algn="ctr"/>
            <a:r>
              <a:rPr lang="en-US" b="1">
                <a:solidFill>
                  <a:schemeClr val="bg1"/>
                </a:solidFill>
              </a:rPr>
              <a:t>Phase 1.0</a:t>
            </a:r>
          </a:p>
        </p:txBody>
      </p:sp>
      <p:sp>
        <p:nvSpPr>
          <p:cNvPr id="9" name="Title 1">
            <a:extLst>
              <a:ext uri="{FF2B5EF4-FFF2-40B4-BE49-F238E27FC236}">
                <a16:creationId xmlns:a16="http://schemas.microsoft.com/office/drawing/2014/main" id="{BADAFA39-48EF-4257-819B-77E983D0D7AE}"/>
              </a:ext>
            </a:extLst>
          </p:cNvPr>
          <p:cNvSpPr txBox="1">
            <a:spLocks/>
          </p:cNvSpPr>
          <p:nvPr/>
        </p:nvSpPr>
        <p:spPr>
          <a:xfrm>
            <a:off x="0" y="78726"/>
            <a:ext cx="12192000" cy="80242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solidFill>
                  <a:schemeClr val="bg1"/>
                </a:solidFill>
              </a:rPr>
              <a:t>Artificial Intelligence</a:t>
            </a:r>
          </a:p>
        </p:txBody>
      </p:sp>
      <p:sp>
        <p:nvSpPr>
          <p:cNvPr id="18" name="Content Placeholder 2">
            <a:extLst>
              <a:ext uri="{FF2B5EF4-FFF2-40B4-BE49-F238E27FC236}">
                <a16:creationId xmlns:a16="http://schemas.microsoft.com/office/drawing/2014/main" id="{5001CCA5-8527-40C0-8300-844CC5ADFD5C}"/>
              </a:ext>
            </a:extLst>
          </p:cNvPr>
          <p:cNvSpPr txBox="1">
            <a:spLocks/>
          </p:cNvSpPr>
          <p:nvPr/>
        </p:nvSpPr>
        <p:spPr>
          <a:xfrm>
            <a:off x="6172200" y="1727652"/>
            <a:ext cx="4550229" cy="351926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a:solidFill>
                  <a:schemeClr val="bg1"/>
                </a:solidFill>
              </a:rPr>
              <a:t>Typically starts as rule or logic-based system</a:t>
            </a:r>
          </a:p>
          <a:p>
            <a:r>
              <a:rPr lang="en-US" sz="3200">
                <a:solidFill>
                  <a:schemeClr val="bg1"/>
                </a:solidFill>
              </a:rPr>
              <a:t>Traditional AI techniques can be difficult to scale</a:t>
            </a:r>
          </a:p>
        </p:txBody>
      </p:sp>
    </p:spTree>
    <p:extLst>
      <p:ext uri="{BB962C8B-B14F-4D97-AF65-F5344CB8AC3E}">
        <p14:creationId xmlns:p14="http://schemas.microsoft.com/office/powerpoint/2010/main" val="1646419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0 0 L -0.25 0 E" pathEditMode="relative" ptsTypes="">
                                      <p:cBhvr>
                                        <p:cTn id="6" dur="2000" fill="hold"/>
                                        <p:tgtEl>
                                          <p:spTgt spid="3">
                                            <p:txEl>
                                              <p:pRg st="0" end="0"/>
                                            </p:txEl>
                                          </p:spTgt>
                                        </p:tgtEl>
                                        <p:attrNameLst>
                                          <p:attrName>ppt_x</p:attrName>
                                          <p:attrName>ppt_y</p:attrName>
                                        </p:attrNameLst>
                                      </p:cBhvr>
                                    </p:animMotion>
                                  </p:childTnLst>
                                </p:cTn>
                              </p:par>
                              <p:par>
                                <p:cTn id="7" presetID="35" presetClass="path" presetSubtype="0" accel="50000" decel="50000" fill="hold" nodeType="withEffect">
                                  <p:stCondLst>
                                    <p:cond delay="0"/>
                                  </p:stCondLst>
                                  <p:childTnLst>
                                    <p:animMotion origin="layout" path="M 0 0 L -0.25 0 E" pathEditMode="relative" ptsTypes="">
                                      <p:cBhvr>
                                        <p:cTn id="8" dur="2000" fill="hold"/>
                                        <p:tgtEl>
                                          <p:spTgt spid="3">
                                            <p:txEl>
                                              <p:pRg st="1" end="1"/>
                                            </p:txEl>
                                          </p:spTgt>
                                        </p:tgtEl>
                                        <p:attrNameLst>
                                          <p:attrName>ppt_x</p:attrName>
                                          <p:attrName>ppt_y</p:attrName>
                                        </p:attrNameLst>
                                      </p:cBhvr>
                                    </p:animMotion>
                                  </p:childTnLst>
                                </p:cTn>
                              </p:par>
                              <p:par>
                                <p:cTn id="9" presetID="2" presetClass="entr" presetSubtype="4" fill="hold" grpId="0" nodeType="withEffect">
                                  <p:stCondLst>
                                    <p:cond delay="750"/>
                                  </p:stCondLst>
                                  <p:childTnLst>
                                    <p:set>
                                      <p:cBhvr>
                                        <p:cTn id="10" dur="1" fill="hold">
                                          <p:stCondLst>
                                            <p:cond delay="0"/>
                                          </p:stCondLst>
                                        </p:cTn>
                                        <p:tgtEl>
                                          <p:spTgt spid="18"/>
                                        </p:tgtEl>
                                        <p:attrNameLst>
                                          <p:attrName>style.visibility</p:attrName>
                                        </p:attrNameLst>
                                      </p:cBhvr>
                                      <p:to>
                                        <p:strVal val="visible"/>
                                      </p:to>
                                    </p:set>
                                    <p:anim calcmode="lin" valueType="num">
                                      <p:cBhvr additive="base">
                                        <p:cTn id="11" dur="1250" fill="hold"/>
                                        <p:tgtEl>
                                          <p:spTgt spid="18"/>
                                        </p:tgtEl>
                                        <p:attrNameLst>
                                          <p:attrName>ppt_x</p:attrName>
                                        </p:attrNameLst>
                                      </p:cBhvr>
                                      <p:tavLst>
                                        <p:tav tm="0">
                                          <p:val>
                                            <p:strVal val="#ppt_x"/>
                                          </p:val>
                                        </p:tav>
                                        <p:tav tm="100000">
                                          <p:val>
                                            <p:strVal val="#ppt_x"/>
                                          </p:val>
                                        </p:tav>
                                      </p:tavLst>
                                    </p:anim>
                                    <p:anim calcmode="lin" valueType="num">
                                      <p:cBhvr additive="base">
                                        <p:cTn id="12" dur="125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7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7000" b="-17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D95B59-E4D6-4F02-8370-359BB3785BDA}"/>
              </a:ext>
            </a:extLst>
          </p:cNvPr>
          <p:cNvSpPr>
            <a:spLocks noGrp="1"/>
          </p:cNvSpPr>
          <p:nvPr>
            <p:ph type="title"/>
          </p:nvPr>
        </p:nvSpPr>
        <p:spPr/>
        <p:txBody>
          <a:bodyPr/>
          <a:lstStyle/>
          <a:p>
            <a:r>
              <a:rPr lang="en-US" sz="4400">
                <a:solidFill>
                  <a:schemeClr val="bg1"/>
                </a:solidFill>
              </a:rPr>
              <a:t>Phase 2.3 Task</a:t>
            </a:r>
            <a:br>
              <a:rPr lang="en-US">
                <a:solidFill>
                  <a:schemeClr val="bg1"/>
                </a:solidFill>
              </a:rPr>
            </a:br>
            <a:r>
              <a:rPr lang="en-US">
                <a:solidFill>
                  <a:schemeClr val="bg1"/>
                </a:solidFill>
              </a:rPr>
              <a:t>Review</a:t>
            </a:r>
          </a:p>
        </p:txBody>
      </p:sp>
    </p:spTree>
    <p:extLst>
      <p:ext uri="{BB962C8B-B14F-4D97-AF65-F5344CB8AC3E}">
        <p14:creationId xmlns:p14="http://schemas.microsoft.com/office/powerpoint/2010/main" val="417509816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D95B59-E4D6-4F02-8370-359BB3785BDA}"/>
              </a:ext>
            </a:extLst>
          </p:cNvPr>
          <p:cNvSpPr>
            <a:spLocks noGrp="1"/>
          </p:cNvSpPr>
          <p:nvPr>
            <p:ph type="title"/>
          </p:nvPr>
        </p:nvSpPr>
        <p:spPr/>
        <p:txBody>
          <a:bodyPr/>
          <a:lstStyle/>
          <a:p>
            <a:r>
              <a:rPr lang="en-US" sz="4400">
                <a:solidFill>
                  <a:schemeClr val="bg1"/>
                </a:solidFill>
              </a:rPr>
              <a:t>Phase 2.4</a:t>
            </a:r>
            <a:br>
              <a:rPr lang="en-US">
                <a:solidFill>
                  <a:schemeClr val="bg1"/>
                </a:solidFill>
              </a:rPr>
            </a:br>
            <a:r>
              <a:rPr lang="en-US">
                <a:solidFill>
                  <a:schemeClr val="bg1"/>
                </a:solidFill>
              </a:rPr>
              <a:t>Save your model</a:t>
            </a:r>
          </a:p>
        </p:txBody>
      </p:sp>
    </p:spTree>
    <p:extLst>
      <p:ext uri="{BB962C8B-B14F-4D97-AF65-F5344CB8AC3E}">
        <p14:creationId xmlns:p14="http://schemas.microsoft.com/office/powerpoint/2010/main" val="185642360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7810C17-86D2-4FB5-BBFF-6ADF66ACC968}"/>
              </a:ext>
            </a:extLst>
          </p:cNvPr>
          <p:cNvSpPr txBox="1"/>
          <p:nvPr/>
        </p:nvSpPr>
        <p:spPr>
          <a:xfrm>
            <a:off x="548889" y="6481683"/>
            <a:ext cx="1730115" cy="369332"/>
          </a:xfrm>
          <a:prstGeom prst="rect">
            <a:avLst/>
          </a:prstGeom>
          <a:noFill/>
        </p:spPr>
        <p:txBody>
          <a:bodyPr wrap="square" rtlCol="0">
            <a:spAutoFit/>
          </a:bodyPr>
          <a:lstStyle/>
          <a:p>
            <a:pPr algn="ctr"/>
            <a:r>
              <a:rPr lang="en-US" b="1">
                <a:solidFill>
                  <a:schemeClr val="bg1"/>
                </a:solidFill>
              </a:rPr>
              <a:t>Phase 2.4</a:t>
            </a:r>
          </a:p>
        </p:txBody>
      </p:sp>
      <p:sp>
        <p:nvSpPr>
          <p:cNvPr id="8" name="Title 1">
            <a:extLst>
              <a:ext uri="{FF2B5EF4-FFF2-40B4-BE49-F238E27FC236}">
                <a16:creationId xmlns:a16="http://schemas.microsoft.com/office/drawing/2014/main" id="{62369F2C-0847-4019-A70C-8DD5478C60A5}"/>
              </a:ext>
            </a:extLst>
          </p:cNvPr>
          <p:cNvSpPr txBox="1">
            <a:spLocks/>
          </p:cNvSpPr>
          <p:nvPr/>
        </p:nvSpPr>
        <p:spPr>
          <a:xfrm>
            <a:off x="0" y="78726"/>
            <a:ext cx="12192000" cy="80242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solidFill>
                  <a:schemeClr val="bg1"/>
                </a:solidFill>
              </a:rPr>
              <a:t>ML.NET Model</a:t>
            </a:r>
          </a:p>
        </p:txBody>
      </p:sp>
      <p:grpSp>
        <p:nvGrpSpPr>
          <p:cNvPr id="27" name="Group 26">
            <a:extLst>
              <a:ext uri="{FF2B5EF4-FFF2-40B4-BE49-F238E27FC236}">
                <a16:creationId xmlns:a16="http://schemas.microsoft.com/office/drawing/2014/main" id="{4D13EE6B-362C-4BDE-8945-5E38FE9D6165}"/>
              </a:ext>
            </a:extLst>
          </p:cNvPr>
          <p:cNvGrpSpPr/>
          <p:nvPr/>
        </p:nvGrpSpPr>
        <p:grpSpPr>
          <a:xfrm>
            <a:off x="1413946" y="1546013"/>
            <a:ext cx="3495040" cy="3495040"/>
            <a:chOff x="1727200" y="1681480"/>
            <a:chExt cx="3495040" cy="3495040"/>
          </a:xfrm>
        </p:grpSpPr>
        <p:grpSp>
          <p:nvGrpSpPr>
            <p:cNvPr id="24" name="Group 23">
              <a:extLst>
                <a:ext uri="{FF2B5EF4-FFF2-40B4-BE49-F238E27FC236}">
                  <a16:creationId xmlns:a16="http://schemas.microsoft.com/office/drawing/2014/main" id="{FBECD523-18F9-4EA2-A4CC-CA772A5C3569}"/>
                </a:ext>
              </a:extLst>
            </p:cNvPr>
            <p:cNvGrpSpPr/>
            <p:nvPr/>
          </p:nvGrpSpPr>
          <p:grpSpPr>
            <a:xfrm>
              <a:off x="1727200" y="1681480"/>
              <a:ext cx="3495040" cy="3495040"/>
              <a:chOff x="1727200" y="1681480"/>
              <a:chExt cx="3495040" cy="3495040"/>
            </a:xfrm>
          </p:grpSpPr>
          <p:sp>
            <p:nvSpPr>
              <p:cNvPr id="20" name="Rectangle 19">
                <a:extLst>
                  <a:ext uri="{FF2B5EF4-FFF2-40B4-BE49-F238E27FC236}">
                    <a16:creationId xmlns:a16="http://schemas.microsoft.com/office/drawing/2014/main" id="{DD5E8109-280E-4C0A-8193-D183CC96C5FB}"/>
                  </a:ext>
                </a:extLst>
              </p:cNvPr>
              <p:cNvSpPr/>
              <p:nvPr/>
            </p:nvSpPr>
            <p:spPr>
              <a:xfrm>
                <a:off x="2407365" y="2026961"/>
                <a:ext cx="1313297" cy="11623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4E951429-D026-4FBC-A3ED-EC0867B61C74}"/>
                  </a:ext>
                </a:extLst>
              </p:cNvPr>
              <p:cNvSpPr/>
              <p:nvPr/>
            </p:nvSpPr>
            <p:spPr>
              <a:xfrm>
                <a:off x="3119753" y="2825181"/>
                <a:ext cx="1373001" cy="3641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a:extLst>
                  <a:ext uri="{FF2B5EF4-FFF2-40B4-BE49-F238E27FC236}">
                    <a16:creationId xmlns:a16="http://schemas.microsoft.com/office/drawing/2014/main" id="{9F9B6F00-7E8D-4E6B-8A45-FEB988E8D870}"/>
                  </a:ext>
                </a:extLst>
              </p:cNvPr>
              <p:cNvGrpSpPr/>
              <p:nvPr/>
            </p:nvGrpSpPr>
            <p:grpSpPr>
              <a:xfrm>
                <a:off x="1727200" y="1681480"/>
                <a:ext cx="3495040" cy="3495040"/>
                <a:chOff x="1727200" y="1681480"/>
                <a:chExt cx="3495040" cy="3495040"/>
              </a:xfrm>
            </p:grpSpPr>
            <p:sp>
              <p:nvSpPr>
                <p:cNvPr id="22" name="Isosceles Triangle 21">
                  <a:extLst>
                    <a:ext uri="{FF2B5EF4-FFF2-40B4-BE49-F238E27FC236}">
                      <a16:creationId xmlns:a16="http://schemas.microsoft.com/office/drawing/2014/main" id="{121DB7B3-6690-4353-9446-DC3795224B43}"/>
                    </a:ext>
                  </a:extLst>
                </p:cNvPr>
                <p:cNvSpPr/>
                <p:nvPr/>
              </p:nvSpPr>
              <p:spPr>
                <a:xfrm rot="13584826">
                  <a:off x="3373998" y="2315674"/>
                  <a:ext cx="1078362" cy="655845"/>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9D7A43E5-CFBD-4E9D-8111-19B2E12A80F4}"/>
                    </a:ext>
                  </a:extLst>
                </p:cNvPr>
                <p:cNvGrpSpPr/>
                <p:nvPr/>
              </p:nvGrpSpPr>
              <p:grpSpPr>
                <a:xfrm>
                  <a:off x="1727200" y="1681480"/>
                  <a:ext cx="3495040" cy="3495040"/>
                  <a:chOff x="5598160" y="1935695"/>
                  <a:chExt cx="3495040" cy="3495040"/>
                </a:xfrm>
              </p:grpSpPr>
              <p:pic>
                <p:nvPicPr>
                  <p:cNvPr id="14" name="Picture 13">
                    <a:extLst>
                      <a:ext uri="{FF2B5EF4-FFF2-40B4-BE49-F238E27FC236}">
                        <a16:creationId xmlns:a16="http://schemas.microsoft.com/office/drawing/2014/main" id="{5478F86D-BE97-459D-B170-849F8E5DCD59}"/>
                      </a:ext>
                    </a:extLst>
                  </p:cNvPr>
                  <p:cNvPicPr>
                    <a:picLocks noChangeAspect="1"/>
                  </p:cNvPicPr>
                  <p:nvPr/>
                </p:nvPicPr>
                <p:blipFill rotWithShape="1">
                  <a:blip r:embed="rId3"/>
                  <a:srcRect t="1513" r="2066"/>
                  <a:stretch/>
                </p:blipFill>
                <p:spPr>
                  <a:xfrm>
                    <a:off x="6319520" y="3443526"/>
                    <a:ext cx="2044194" cy="1669206"/>
                  </a:xfrm>
                  <a:prstGeom prst="rect">
                    <a:avLst/>
                  </a:prstGeom>
                </p:spPr>
              </p:pic>
              <p:pic>
                <p:nvPicPr>
                  <p:cNvPr id="16" name="Graphic 15" descr="Paper">
                    <a:extLst>
                      <a:ext uri="{FF2B5EF4-FFF2-40B4-BE49-F238E27FC236}">
                        <a16:creationId xmlns:a16="http://schemas.microsoft.com/office/drawing/2014/main" id="{FF2C7DAE-3A2A-46AD-9D4F-C1F5A5D1CCC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598160" y="1935695"/>
                    <a:ext cx="3495040" cy="3495040"/>
                  </a:xfrm>
                  <a:prstGeom prst="rect">
                    <a:avLst/>
                  </a:prstGeom>
                </p:spPr>
              </p:pic>
            </p:grpSp>
          </p:grpSp>
        </p:grpSp>
        <p:sp>
          <p:nvSpPr>
            <p:cNvPr id="26" name="TextBox 25">
              <a:extLst>
                <a:ext uri="{FF2B5EF4-FFF2-40B4-BE49-F238E27FC236}">
                  <a16:creationId xmlns:a16="http://schemas.microsoft.com/office/drawing/2014/main" id="{F10E562E-0381-4EE4-871A-0E7552DF3EE4}"/>
                </a:ext>
              </a:extLst>
            </p:cNvPr>
            <p:cNvSpPr txBox="1"/>
            <p:nvPr/>
          </p:nvSpPr>
          <p:spPr>
            <a:xfrm>
              <a:off x="2565744" y="2142815"/>
              <a:ext cx="1008993" cy="646331"/>
            </a:xfrm>
            <a:prstGeom prst="rect">
              <a:avLst/>
            </a:prstGeom>
            <a:noFill/>
          </p:spPr>
          <p:txBody>
            <a:bodyPr wrap="square" rtlCol="0">
              <a:spAutoFit/>
            </a:bodyPr>
            <a:lstStyle/>
            <a:p>
              <a:pPr algn="ctr"/>
              <a:r>
                <a:rPr lang="en-US" b="1"/>
                <a:t>ML.NET</a:t>
              </a:r>
            </a:p>
            <a:p>
              <a:pPr algn="ctr"/>
              <a:r>
                <a:rPr lang="en-US" b="1"/>
                <a:t>Model</a:t>
              </a:r>
            </a:p>
          </p:txBody>
        </p:sp>
      </p:grpSp>
      <p:sp>
        <p:nvSpPr>
          <p:cNvPr id="28" name="TextBox 27">
            <a:extLst>
              <a:ext uri="{FF2B5EF4-FFF2-40B4-BE49-F238E27FC236}">
                <a16:creationId xmlns:a16="http://schemas.microsoft.com/office/drawing/2014/main" id="{06B63470-50F2-4F6E-BAFC-3A4096738505}"/>
              </a:ext>
            </a:extLst>
          </p:cNvPr>
          <p:cNvSpPr txBox="1"/>
          <p:nvPr/>
        </p:nvSpPr>
        <p:spPr>
          <a:xfrm>
            <a:off x="4900860" y="3242116"/>
            <a:ext cx="1008993" cy="646331"/>
          </a:xfrm>
          <a:prstGeom prst="rect">
            <a:avLst/>
          </a:prstGeom>
          <a:noFill/>
        </p:spPr>
        <p:txBody>
          <a:bodyPr wrap="square" rtlCol="0">
            <a:spAutoFit/>
          </a:bodyPr>
          <a:lstStyle/>
          <a:p>
            <a:pPr algn="ctr"/>
            <a:r>
              <a:rPr lang="en-US" sz="3600" b="1">
                <a:solidFill>
                  <a:schemeClr val="bg1"/>
                </a:solidFill>
              </a:rPr>
              <a:t>=</a:t>
            </a:r>
          </a:p>
        </p:txBody>
      </p:sp>
      <p:sp>
        <p:nvSpPr>
          <p:cNvPr id="29" name="TextBox 28">
            <a:extLst>
              <a:ext uri="{FF2B5EF4-FFF2-40B4-BE49-F238E27FC236}">
                <a16:creationId xmlns:a16="http://schemas.microsoft.com/office/drawing/2014/main" id="{34B08141-CCD3-45D6-9176-4C7699696F19}"/>
              </a:ext>
            </a:extLst>
          </p:cNvPr>
          <p:cNvSpPr txBox="1"/>
          <p:nvPr/>
        </p:nvSpPr>
        <p:spPr>
          <a:xfrm>
            <a:off x="2135306" y="4706959"/>
            <a:ext cx="2073882" cy="369332"/>
          </a:xfrm>
          <a:prstGeom prst="rect">
            <a:avLst/>
          </a:prstGeom>
          <a:noFill/>
        </p:spPr>
        <p:txBody>
          <a:bodyPr wrap="square" rtlCol="0">
            <a:spAutoFit/>
          </a:bodyPr>
          <a:lstStyle/>
          <a:p>
            <a:pPr algn="ctr"/>
            <a:r>
              <a:rPr lang="en-US">
                <a:solidFill>
                  <a:schemeClr val="bg1"/>
                </a:solidFill>
              </a:rPr>
              <a:t>MLModel.zip</a:t>
            </a:r>
          </a:p>
        </p:txBody>
      </p:sp>
      <p:sp>
        <p:nvSpPr>
          <p:cNvPr id="30" name="TextBox 29">
            <a:extLst>
              <a:ext uri="{FF2B5EF4-FFF2-40B4-BE49-F238E27FC236}">
                <a16:creationId xmlns:a16="http://schemas.microsoft.com/office/drawing/2014/main" id="{BEEF9BA1-396A-48E4-9F8E-7E005ECFE36D}"/>
              </a:ext>
            </a:extLst>
          </p:cNvPr>
          <p:cNvSpPr txBox="1"/>
          <p:nvPr/>
        </p:nvSpPr>
        <p:spPr>
          <a:xfrm>
            <a:off x="5777652" y="3241499"/>
            <a:ext cx="5000402" cy="1384995"/>
          </a:xfrm>
          <a:prstGeom prst="rect">
            <a:avLst/>
          </a:prstGeom>
          <a:noFill/>
        </p:spPr>
        <p:txBody>
          <a:bodyPr wrap="square" rtlCol="0">
            <a:spAutoFit/>
          </a:bodyPr>
          <a:lstStyle/>
          <a:p>
            <a:pPr algn="ctr"/>
            <a:r>
              <a:rPr lang="en-US" sz="2800">
                <a:solidFill>
                  <a:schemeClr val="bg1"/>
                </a:solidFill>
              </a:rPr>
              <a:t>Serialized zip file which contains data schemas, data transforms, and algorithms</a:t>
            </a:r>
          </a:p>
        </p:txBody>
      </p:sp>
    </p:spTree>
    <p:extLst>
      <p:ext uri="{BB962C8B-B14F-4D97-AF65-F5344CB8AC3E}">
        <p14:creationId xmlns:p14="http://schemas.microsoft.com/office/powerpoint/2010/main" val="164875867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7810C17-86D2-4FB5-BBFF-6ADF66ACC968}"/>
              </a:ext>
            </a:extLst>
          </p:cNvPr>
          <p:cNvSpPr txBox="1"/>
          <p:nvPr/>
        </p:nvSpPr>
        <p:spPr>
          <a:xfrm>
            <a:off x="548889" y="6481683"/>
            <a:ext cx="1730115" cy="369332"/>
          </a:xfrm>
          <a:prstGeom prst="rect">
            <a:avLst/>
          </a:prstGeom>
          <a:noFill/>
        </p:spPr>
        <p:txBody>
          <a:bodyPr wrap="square" rtlCol="0">
            <a:spAutoFit/>
          </a:bodyPr>
          <a:lstStyle/>
          <a:p>
            <a:pPr algn="ctr"/>
            <a:r>
              <a:rPr lang="en-US" b="1">
                <a:solidFill>
                  <a:schemeClr val="bg1"/>
                </a:solidFill>
              </a:rPr>
              <a:t>Phase 2.4</a:t>
            </a:r>
          </a:p>
        </p:txBody>
      </p:sp>
      <p:sp>
        <p:nvSpPr>
          <p:cNvPr id="8" name="Title 1">
            <a:extLst>
              <a:ext uri="{FF2B5EF4-FFF2-40B4-BE49-F238E27FC236}">
                <a16:creationId xmlns:a16="http://schemas.microsoft.com/office/drawing/2014/main" id="{62369F2C-0847-4019-A70C-8DD5478C60A5}"/>
              </a:ext>
            </a:extLst>
          </p:cNvPr>
          <p:cNvSpPr txBox="1">
            <a:spLocks/>
          </p:cNvSpPr>
          <p:nvPr/>
        </p:nvSpPr>
        <p:spPr>
          <a:xfrm>
            <a:off x="0" y="78726"/>
            <a:ext cx="12192000" cy="1030983"/>
          </a:xfrm>
          <a:prstGeom prst="rect">
            <a:avLst/>
          </a:prstGeom>
        </p:spPr>
        <p:txBody>
          <a:bodyPr vert="horz" lIns="91440" tIns="45720" rIns="91440" bIns="45720" rtlCol="0" anchor="t">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300">
                <a:solidFill>
                  <a:schemeClr val="bg1"/>
                </a:solidFill>
              </a:rPr>
              <a:t>Task</a:t>
            </a:r>
          </a:p>
          <a:p>
            <a:pPr algn="ctr"/>
            <a:r>
              <a:rPr lang="en-US" sz="3900" b="1">
                <a:solidFill>
                  <a:srgbClr val="F7B548"/>
                </a:solidFill>
              </a:rPr>
              <a:t>aka.ms/phase-2-4</a:t>
            </a:r>
          </a:p>
        </p:txBody>
      </p:sp>
      <p:sp>
        <p:nvSpPr>
          <p:cNvPr id="17" name="Content Placeholder 2">
            <a:extLst>
              <a:ext uri="{FF2B5EF4-FFF2-40B4-BE49-F238E27FC236}">
                <a16:creationId xmlns:a16="http://schemas.microsoft.com/office/drawing/2014/main" id="{FE8F136B-75D3-4F72-B4DD-6EBCCAAE0854}"/>
              </a:ext>
            </a:extLst>
          </p:cNvPr>
          <p:cNvSpPr>
            <a:spLocks noGrp="1"/>
          </p:cNvSpPr>
          <p:nvPr>
            <p:ph idx="1"/>
          </p:nvPr>
        </p:nvSpPr>
        <p:spPr>
          <a:xfrm>
            <a:off x="838200" y="1322773"/>
            <a:ext cx="10515600" cy="3909715"/>
          </a:xfrm>
        </p:spPr>
        <p:txBody>
          <a:bodyPr/>
          <a:lstStyle/>
          <a:p>
            <a:pPr marL="514350" indent="-514350">
              <a:buAutoNum type="arabicPeriod"/>
            </a:pPr>
            <a:r>
              <a:rPr lang="en-US">
                <a:solidFill>
                  <a:schemeClr val="bg1"/>
                </a:solidFill>
              </a:rPr>
              <a:t>Save your model to the same folder as your project</a:t>
            </a:r>
          </a:p>
        </p:txBody>
      </p:sp>
    </p:spTree>
    <p:extLst>
      <p:ext uri="{BB962C8B-B14F-4D97-AF65-F5344CB8AC3E}">
        <p14:creationId xmlns:p14="http://schemas.microsoft.com/office/powerpoint/2010/main" val="260199291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7000" b="-17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D95B59-E4D6-4F02-8370-359BB3785BDA}"/>
              </a:ext>
            </a:extLst>
          </p:cNvPr>
          <p:cNvSpPr>
            <a:spLocks noGrp="1"/>
          </p:cNvSpPr>
          <p:nvPr>
            <p:ph type="title"/>
          </p:nvPr>
        </p:nvSpPr>
        <p:spPr/>
        <p:txBody>
          <a:bodyPr/>
          <a:lstStyle/>
          <a:p>
            <a:r>
              <a:rPr lang="en-US" sz="4400">
                <a:solidFill>
                  <a:schemeClr val="bg1"/>
                </a:solidFill>
              </a:rPr>
              <a:t>Phase 2.4 Task</a:t>
            </a:r>
            <a:br>
              <a:rPr lang="en-US">
                <a:solidFill>
                  <a:schemeClr val="bg1"/>
                </a:solidFill>
              </a:rPr>
            </a:br>
            <a:r>
              <a:rPr lang="en-US">
                <a:solidFill>
                  <a:schemeClr val="bg1"/>
                </a:solidFill>
              </a:rPr>
              <a:t>Review</a:t>
            </a:r>
          </a:p>
        </p:txBody>
      </p:sp>
      <p:sp>
        <p:nvSpPr>
          <p:cNvPr id="3" name="Rectangle 2">
            <a:extLst>
              <a:ext uri="{FF2B5EF4-FFF2-40B4-BE49-F238E27FC236}">
                <a16:creationId xmlns:a16="http://schemas.microsoft.com/office/drawing/2014/main" id="{562F9100-D679-4F3A-B626-39EA7BC8A0FA}"/>
              </a:ext>
            </a:extLst>
          </p:cNvPr>
          <p:cNvSpPr/>
          <p:nvPr/>
        </p:nvSpPr>
        <p:spPr>
          <a:xfrm>
            <a:off x="5974813" y="3244334"/>
            <a:ext cx="242374" cy="369332"/>
          </a:xfrm>
          <a:prstGeom prst="rect">
            <a:avLst/>
          </a:prstGeom>
        </p:spPr>
        <p:txBody>
          <a:bodyPr wrap="none">
            <a:spAutoFit/>
          </a:bodyPr>
          <a:lstStyle/>
          <a:p>
            <a:r>
              <a:rPr lang="en-US">
                <a:solidFill>
                  <a:srgbClr val="000000"/>
                </a:solidFill>
                <a:latin typeface="Times New Roman" panose="02020603050405020304" pitchFamily="18" charset="0"/>
              </a:rPr>
              <a:t> </a:t>
            </a:r>
            <a:endParaRPr lang="en-US"/>
          </a:p>
        </p:txBody>
      </p:sp>
    </p:spTree>
    <p:extLst>
      <p:ext uri="{BB962C8B-B14F-4D97-AF65-F5344CB8AC3E}">
        <p14:creationId xmlns:p14="http://schemas.microsoft.com/office/powerpoint/2010/main" val="175947605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D95B59-E4D6-4F02-8370-359BB3785BDA}"/>
              </a:ext>
            </a:extLst>
          </p:cNvPr>
          <p:cNvSpPr>
            <a:spLocks noGrp="1"/>
          </p:cNvSpPr>
          <p:nvPr>
            <p:ph type="title"/>
          </p:nvPr>
        </p:nvSpPr>
        <p:spPr/>
        <p:txBody>
          <a:bodyPr/>
          <a:lstStyle/>
          <a:p>
            <a:r>
              <a:rPr lang="en-US" sz="4400">
                <a:solidFill>
                  <a:schemeClr val="bg1"/>
                </a:solidFill>
              </a:rPr>
              <a:t>30 minute</a:t>
            </a:r>
            <a:br>
              <a:rPr lang="en-US">
                <a:solidFill>
                  <a:schemeClr val="bg1"/>
                </a:solidFill>
              </a:rPr>
            </a:br>
            <a:r>
              <a:rPr lang="en-US">
                <a:solidFill>
                  <a:schemeClr val="bg1"/>
                </a:solidFill>
              </a:rPr>
              <a:t>Break</a:t>
            </a:r>
          </a:p>
        </p:txBody>
      </p:sp>
      <p:pic>
        <p:nvPicPr>
          <p:cNvPr id="1026" name="Picture 2" descr="Image">
            <a:extLst>
              <a:ext uri="{FF2B5EF4-FFF2-40B4-BE49-F238E27FC236}">
                <a16:creationId xmlns:a16="http://schemas.microsoft.com/office/drawing/2014/main" id="{856156AD-982E-4F98-92B9-0ED31B8C27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72656" y="246036"/>
            <a:ext cx="4576984" cy="6365928"/>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640094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D95B59-E4D6-4F02-8370-359BB3785BDA}"/>
              </a:ext>
            </a:extLst>
          </p:cNvPr>
          <p:cNvSpPr>
            <a:spLocks noGrp="1"/>
          </p:cNvSpPr>
          <p:nvPr>
            <p:ph type="title"/>
          </p:nvPr>
        </p:nvSpPr>
        <p:spPr/>
        <p:txBody>
          <a:bodyPr/>
          <a:lstStyle/>
          <a:p>
            <a:r>
              <a:rPr lang="en-US" sz="4400">
                <a:solidFill>
                  <a:schemeClr val="bg1"/>
                </a:solidFill>
              </a:rPr>
              <a:t>Phase 3.0</a:t>
            </a:r>
            <a:br>
              <a:rPr lang="en-US">
                <a:solidFill>
                  <a:schemeClr val="bg1"/>
                </a:solidFill>
              </a:rPr>
            </a:br>
            <a:r>
              <a:rPr lang="en-US">
                <a:solidFill>
                  <a:schemeClr val="bg1"/>
                </a:solidFill>
              </a:rPr>
              <a:t>Consume your model</a:t>
            </a:r>
          </a:p>
        </p:txBody>
      </p:sp>
      <p:sp>
        <p:nvSpPr>
          <p:cNvPr id="3" name="Rectangle 2">
            <a:extLst>
              <a:ext uri="{FF2B5EF4-FFF2-40B4-BE49-F238E27FC236}">
                <a16:creationId xmlns:a16="http://schemas.microsoft.com/office/drawing/2014/main" id="{562F9100-D679-4F3A-B626-39EA7BC8A0FA}"/>
              </a:ext>
            </a:extLst>
          </p:cNvPr>
          <p:cNvSpPr/>
          <p:nvPr/>
        </p:nvSpPr>
        <p:spPr>
          <a:xfrm>
            <a:off x="5974813" y="3244334"/>
            <a:ext cx="242374" cy="369332"/>
          </a:xfrm>
          <a:prstGeom prst="rect">
            <a:avLst/>
          </a:prstGeom>
        </p:spPr>
        <p:txBody>
          <a:bodyPr wrap="none">
            <a:spAutoFit/>
          </a:bodyPr>
          <a:lstStyle/>
          <a:p>
            <a:r>
              <a:rPr lang="en-US">
                <a:solidFill>
                  <a:srgbClr val="000000"/>
                </a:solidFill>
                <a:latin typeface="Times New Roman" panose="02020603050405020304" pitchFamily="18" charset="0"/>
              </a:rPr>
              <a:t> </a:t>
            </a:r>
            <a:endParaRPr lang="en-US"/>
          </a:p>
        </p:txBody>
      </p:sp>
    </p:spTree>
    <p:extLst>
      <p:ext uri="{BB962C8B-B14F-4D97-AF65-F5344CB8AC3E}">
        <p14:creationId xmlns:p14="http://schemas.microsoft.com/office/powerpoint/2010/main" val="307091699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0924395-BB3F-495B-B8E2-F06727B0715B}"/>
              </a:ext>
            </a:extLst>
          </p:cNvPr>
          <p:cNvSpPr>
            <a:spLocks noGrp="1"/>
          </p:cNvSpPr>
          <p:nvPr>
            <p:ph idx="1"/>
          </p:nvPr>
        </p:nvSpPr>
        <p:spPr>
          <a:xfrm>
            <a:off x="0" y="758206"/>
            <a:ext cx="12192000" cy="617236"/>
          </a:xfrm>
        </p:spPr>
        <p:txBody>
          <a:bodyPr>
            <a:normAutofit fontScale="92500" lnSpcReduction="10000"/>
          </a:bodyPr>
          <a:lstStyle/>
          <a:p>
            <a:pPr marL="0" indent="0" algn="ctr">
              <a:buNone/>
            </a:pPr>
            <a:r>
              <a:rPr lang="en-US" sz="4400" b="1">
                <a:solidFill>
                  <a:schemeClr val="bg1"/>
                </a:solidFill>
              </a:rPr>
              <a:t>1. Create model output schema</a:t>
            </a:r>
          </a:p>
        </p:txBody>
      </p:sp>
      <p:sp>
        <p:nvSpPr>
          <p:cNvPr id="5" name="TextBox 4">
            <a:extLst>
              <a:ext uri="{FF2B5EF4-FFF2-40B4-BE49-F238E27FC236}">
                <a16:creationId xmlns:a16="http://schemas.microsoft.com/office/drawing/2014/main" id="{67810C17-86D2-4FB5-BBFF-6ADF66ACC968}"/>
              </a:ext>
            </a:extLst>
          </p:cNvPr>
          <p:cNvSpPr txBox="1"/>
          <p:nvPr/>
        </p:nvSpPr>
        <p:spPr>
          <a:xfrm>
            <a:off x="548889" y="6481683"/>
            <a:ext cx="1730115" cy="369332"/>
          </a:xfrm>
          <a:prstGeom prst="rect">
            <a:avLst/>
          </a:prstGeom>
          <a:noFill/>
        </p:spPr>
        <p:txBody>
          <a:bodyPr wrap="square" rtlCol="0">
            <a:spAutoFit/>
          </a:bodyPr>
          <a:lstStyle/>
          <a:p>
            <a:pPr algn="ctr"/>
            <a:r>
              <a:rPr lang="en-US" b="1">
                <a:solidFill>
                  <a:schemeClr val="bg1"/>
                </a:solidFill>
              </a:rPr>
              <a:t>Phase 3.0</a:t>
            </a:r>
          </a:p>
        </p:txBody>
      </p:sp>
      <p:sp>
        <p:nvSpPr>
          <p:cNvPr id="8" name="Title 1">
            <a:extLst>
              <a:ext uri="{FF2B5EF4-FFF2-40B4-BE49-F238E27FC236}">
                <a16:creationId xmlns:a16="http://schemas.microsoft.com/office/drawing/2014/main" id="{62369F2C-0847-4019-A70C-8DD5478C60A5}"/>
              </a:ext>
            </a:extLst>
          </p:cNvPr>
          <p:cNvSpPr txBox="1">
            <a:spLocks/>
          </p:cNvSpPr>
          <p:nvPr/>
        </p:nvSpPr>
        <p:spPr>
          <a:xfrm>
            <a:off x="0" y="78726"/>
            <a:ext cx="12192000" cy="80242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solidFill>
                  <a:schemeClr val="bg1"/>
                </a:solidFill>
              </a:rPr>
              <a:t>How to consume model in ML.NET</a:t>
            </a:r>
          </a:p>
        </p:txBody>
      </p:sp>
      <p:graphicFrame>
        <p:nvGraphicFramePr>
          <p:cNvPr id="2" name="Table 1">
            <a:extLst>
              <a:ext uri="{FF2B5EF4-FFF2-40B4-BE49-F238E27FC236}">
                <a16:creationId xmlns:a16="http://schemas.microsoft.com/office/drawing/2014/main" id="{46644818-BEAC-4E9E-9610-1B114A2A99F1}"/>
              </a:ext>
            </a:extLst>
          </p:cNvPr>
          <p:cNvGraphicFramePr>
            <a:graphicFrameLocks noGrp="1"/>
          </p:cNvGraphicFramePr>
          <p:nvPr>
            <p:extLst>
              <p:ext uri="{D42A27DB-BD31-4B8C-83A1-F6EECF244321}">
                <p14:modId xmlns:p14="http://schemas.microsoft.com/office/powerpoint/2010/main" val="1050343521"/>
              </p:ext>
            </p:extLst>
          </p:nvPr>
        </p:nvGraphicFramePr>
        <p:xfrm>
          <a:off x="2063851" y="1360074"/>
          <a:ext cx="6347843" cy="5213376"/>
        </p:xfrm>
        <a:graphic>
          <a:graphicData uri="http://schemas.openxmlformats.org/drawingml/2006/table">
            <a:tbl>
              <a:tblPr firstRow="1" firstCol="1" bandRow="1">
                <a:tableStyleId>{B301B821-A1FF-4177-AEE7-76D212191A09}</a:tableStyleId>
              </a:tblPr>
              <a:tblGrid>
                <a:gridCol w="1501540">
                  <a:extLst>
                    <a:ext uri="{9D8B030D-6E8A-4147-A177-3AD203B41FA5}">
                      <a16:colId xmlns:a16="http://schemas.microsoft.com/office/drawing/2014/main" val="3247776917"/>
                    </a:ext>
                  </a:extLst>
                </a:gridCol>
                <a:gridCol w="4846303">
                  <a:extLst>
                    <a:ext uri="{9D8B030D-6E8A-4147-A177-3AD203B41FA5}">
                      <a16:colId xmlns:a16="http://schemas.microsoft.com/office/drawing/2014/main" val="287581641"/>
                    </a:ext>
                  </a:extLst>
                </a:gridCol>
              </a:tblGrid>
              <a:tr h="345102">
                <a:tc>
                  <a:txBody>
                    <a:bodyPr/>
                    <a:lstStyle/>
                    <a:p>
                      <a:pPr marL="0" marR="0" algn="l" fontAlgn="base">
                        <a:lnSpc>
                          <a:spcPct val="107000"/>
                        </a:lnSpc>
                        <a:spcBef>
                          <a:spcPts val="0"/>
                        </a:spcBef>
                        <a:spcAft>
                          <a:spcPts val="0"/>
                        </a:spcAft>
                      </a:pPr>
                      <a:r>
                        <a:rPr lang="en-US" sz="1400">
                          <a:effectLst/>
                        </a:rPr>
                        <a:t>Task</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anchor="ctr"/>
                </a:tc>
                <a:tc>
                  <a:txBody>
                    <a:bodyPr/>
                    <a:lstStyle/>
                    <a:p>
                      <a:pPr marL="0" marR="0" algn="l" fontAlgn="base">
                        <a:lnSpc>
                          <a:spcPct val="107000"/>
                        </a:lnSpc>
                        <a:spcBef>
                          <a:spcPts val="0"/>
                        </a:spcBef>
                        <a:spcAft>
                          <a:spcPts val="0"/>
                        </a:spcAft>
                      </a:pPr>
                      <a:r>
                        <a:rPr lang="en-US" sz="1400">
                          <a:effectLst/>
                        </a:rPr>
                        <a:t>Model Output</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anchor="ctr"/>
                </a:tc>
                <a:extLst>
                  <a:ext uri="{0D108BD9-81ED-4DB2-BD59-A6C34878D82A}">
                    <a16:rowId xmlns:a16="http://schemas.microsoft.com/office/drawing/2014/main" val="2246639141"/>
                  </a:ext>
                </a:extLst>
              </a:tr>
              <a:tr h="749378">
                <a:tc>
                  <a:txBody>
                    <a:bodyPr/>
                    <a:lstStyle/>
                    <a:p>
                      <a:pPr marL="0" marR="0" algn="l" fontAlgn="base">
                        <a:lnSpc>
                          <a:spcPct val="107000"/>
                        </a:lnSpc>
                        <a:spcBef>
                          <a:spcPts val="0"/>
                        </a:spcBef>
                        <a:spcAft>
                          <a:spcPts val="0"/>
                        </a:spcAft>
                      </a:pPr>
                      <a:r>
                        <a:rPr lang="en-US" sz="1400" b="1">
                          <a:effectLst/>
                        </a:rPr>
                        <a:t>Binary classification</a:t>
                      </a:r>
                      <a:endParaRPr lang="en-US" sz="1400" b="1">
                        <a:effectLst/>
                        <a:latin typeface="Calibri" panose="020F0502020204030204" pitchFamily="34" charset="0"/>
                        <a:ea typeface="Calibri" panose="020F0502020204030204" pitchFamily="34" charset="0"/>
                        <a:cs typeface="Times New Roman" panose="02020603050405020304" pitchFamily="18" charset="0"/>
                      </a:endParaRPr>
                    </a:p>
                  </a:txBody>
                  <a:tcPr anchor="ctr"/>
                </a:tc>
                <a:tc>
                  <a:txBody>
                    <a:bodyPr/>
                    <a:lstStyle/>
                    <a:p>
                      <a:pPr marL="0" marR="0" algn="l" fontAlgn="base">
                        <a:lnSpc>
                          <a:spcPct val="107000"/>
                        </a:lnSpc>
                        <a:spcBef>
                          <a:spcPts val="0"/>
                        </a:spcBef>
                        <a:spcAft>
                          <a:spcPts val="0"/>
                        </a:spcAft>
                      </a:pPr>
                      <a:r>
                        <a:rPr lang="en-US" sz="1400" b="1">
                          <a:effectLst/>
                          <a:latin typeface="Calibri" panose="020F0502020204030204" pitchFamily="34" charset="0"/>
                          <a:ea typeface="Calibri" panose="020F0502020204030204" pitchFamily="34" charset="0"/>
                          <a:cs typeface="Times New Roman" panose="02020603050405020304" pitchFamily="18" charset="0"/>
                        </a:rPr>
                        <a:t>Predicted Label</a:t>
                      </a:r>
                      <a:r>
                        <a:rPr lang="en-US" sz="1400" b="0">
                          <a:effectLst/>
                          <a:latin typeface="Calibri" panose="020F0502020204030204" pitchFamily="34" charset="0"/>
                          <a:ea typeface="Calibri" panose="020F0502020204030204" pitchFamily="34" charset="0"/>
                          <a:cs typeface="Times New Roman" panose="02020603050405020304" pitchFamily="18" charset="0"/>
                        </a:rPr>
                        <a:t>: Class predicted by model (true or false)</a:t>
                      </a:r>
                    </a:p>
                    <a:p>
                      <a:pPr marL="0" marR="0" algn="l" fontAlgn="base">
                        <a:lnSpc>
                          <a:spcPct val="107000"/>
                        </a:lnSpc>
                        <a:spcBef>
                          <a:spcPts val="0"/>
                        </a:spcBef>
                        <a:spcAft>
                          <a:spcPts val="0"/>
                        </a:spcAft>
                      </a:pPr>
                      <a:r>
                        <a:rPr lang="en-US" sz="1400" b="1">
                          <a:effectLst/>
                          <a:latin typeface="Calibri" panose="020F0502020204030204" pitchFamily="34" charset="0"/>
                          <a:ea typeface="Calibri" panose="020F0502020204030204" pitchFamily="34" charset="0"/>
                          <a:cs typeface="Times New Roman" panose="02020603050405020304" pitchFamily="18" charset="0"/>
                        </a:rPr>
                        <a:t>Score: </a:t>
                      </a:r>
                      <a:r>
                        <a:rPr lang="en-US" sz="1400" b="0">
                          <a:effectLst/>
                          <a:latin typeface="Calibri" panose="020F0502020204030204" pitchFamily="34" charset="0"/>
                          <a:ea typeface="Calibri" panose="020F0502020204030204" pitchFamily="34" charset="0"/>
                          <a:cs typeface="Times New Roman" panose="02020603050405020304" pitchFamily="18" charset="0"/>
                        </a:rPr>
                        <a:t>Positive score = true, negative score = false</a:t>
                      </a:r>
                    </a:p>
                    <a:p>
                      <a:pPr marL="0" marR="0" algn="l" fontAlgn="base">
                        <a:lnSpc>
                          <a:spcPct val="107000"/>
                        </a:lnSpc>
                        <a:spcBef>
                          <a:spcPts val="0"/>
                        </a:spcBef>
                        <a:spcAft>
                          <a:spcPts val="0"/>
                        </a:spcAft>
                      </a:pPr>
                      <a:r>
                        <a:rPr lang="en-US" sz="1400" b="1">
                          <a:effectLst/>
                          <a:latin typeface="Calibri" panose="020F0502020204030204" pitchFamily="34" charset="0"/>
                          <a:ea typeface="Calibri" panose="020F0502020204030204" pitchFamily="34" charset="0"/>
                          <a:cs typeface="Times New Roman" panose="02020603050405020304" pitchFamily="18" charset="0"/>
                        </a:rPr>
                        <a:t>Probability</a:t>
                      </a:r>
                      <a:r>
                        <a:rPr lang="en-US" sz="1400" b="0">
                          <a:effectLst/>
                          <a:latin typeface="Calibri" panose="020F0502020204030204" pitchFamily="34" charset="0"/>
                          <a:ea typeface="Calibri" panose="020F0502020204030204" pitchFamily="34" charset="0"/>
                          <a:cs typeface="Times New Roman" panose="02020603050405020304" pitchFamily="18" charset="0"/>
                        </a:rPr>
                        <a:t>: Probability of having true as label</a:t>
                      </a:r>
                    </a:p>
                  </a:txBody>
                  <a:tcPr anchor="ctr"/>
                </a:tc>
                <a:extLst>
                  <a:ext uri="{0D108BD9-81ED-4DB2-BD59-A6C34878D82A}">
                    <a16:rowId xmlns:a16="http://schemas.microsoft.com/office/drawing/2014/main" val="3374035657"/>
                  </a:ext>
                </a:extLst>
              </a:tr>
              <a:tr h="371726">
                <a:tc>
                  <a:txBody>
                    <a:bodyPr/>
                    <a:lstStyle/>
                    <a:p>
                      <a:pPr marL="0" marR="0" algn="l" fontAlgn="base">
                        <a:lnSpc>
                          <a:spcPct val="107000"/>
                        </a:lnSpc>
                        <a:spcBef>
                          <a:spcPts val="0"/>
                        </a:spcBef>
                        <a:spcAft>
                          <a:spcPts val="0"/>
                        </a:spcAft>
                      </a:pPr>
                      <a:r>
                        <a:rPr lang="en-US" sz="1400" b="1">
                          <a:effectLst/>
                          <a:latin typeface="Calibri" panose="020F0502020204030204" pitchFamily="34" charset="0"/>
                          <a:ea typeface="Calibri" panose="020F0502020204030204" pitchFamily="34" charset="0"/>
                          <a:cs typeface="Times New Roman" panose="02020603050405020304" pitchFamily="18" charset="0"/>
                        </a:rPr>
                        <a:t>Multiclass classification</a:t>
                      </a:r>
                    </a:p>
                  </a:txBody>
                  <a:tcPr anchor="ctr"/>
                </a:tc>
                <a:tc>
                  <a:txBody>
                    <a:bodyPr/>
                    <a:lstStyle/>
                    <a:p>
                      <a:pPr marL="0" marR="0" algn="l" fontAlgn="base">
                        <a:lnSpc>
                          <a:spcPct val="107000"/>
                        </a:lnSpc>
                        <a:spcBef>
                          <a:spcPts val="0"/>
                        </a:spcBef>
                        <a:spcAft>
                          <a:spcPts val="0"/>
                        </a:spcAft>
                      </a:pPr>
                      <a:r>
                        <a:rPr lang="en-US" sz="1400" b="1">
                          <a:effectLst/>
                          <a:latin typeface="Calibri" panose="020F0502020204030204" pitchFamily="34" charset="0"/>
                          <a:ea typeface="Calibri" panose="020F0502020204030204" pitchFamily="34" charset="0"/>
                          <a:cs typeface="Times New Roman" panose="02020603050405020304" pitchFamily="18" charset="0"/>
                        </a:rPr>
                        <a:t>Predicted Label</a:t>
                      </a:r>
                      <a:r>
                        <a:rPr lang="en-US" sz="1400" b="0">
                          <a:effectLst/>
                          <a:latin typeface="Calibri" panose="020F0502020204030204" pitchFamily="34" charset="0"/>
                          <a:ea typeface="Calibri" panose="020F0502020204030204" pitchFamily="34" charset="0"/>
                          <a:cs typeface="Times New Roman" panose="02020603050405020304" pitchFamily="18" charset="0"/>
                        </a:rPr>
                        <a:t>: Class predicted by model </a:t>
                      </a:r>
                    </a:p>
                    <a:p>
                      <a:pPr marL="0" marR="0" algn="l" fontAlgn="base">
                        <a:lnSpc>
                          <a:spcPct val="107000"/>
                        </a:lnSpc>
                        <a:spcBef>
                          <a:spcPts val="0"/>
                        </a:spcBef>
                        <a:spcAft>
                          <a:spcPts val="0"/>
                        </a:spcAft>
                      </a:pPr>
                      <a:r>
                        <a:rPr lang="en-US" sz="1400" b="1">
                          <a:effectLst/>
                          <a:latin typeface="Calibri" panose="020F0502020204030204" pitchFamily="34" charset="0"/>
                          <a:ea typeface="Calibri" panose="020F0502020204030204" pitchFamily="34" charset="0"/>
                          <a:cs typeface="Times New Roman" panose="02020603050405020304" pitchFamily="18" charset="0"/>
                        </a:rPr>
                        <a:t>Score</a:t>
                      </a:r>
                      <a:r>
                        <a:rPr lang="en-US" sz="1400" b="0">
                          <a:effectLst/>
                          <a:latin typeface="Calibri" panose="020F0502020204030204" pitchFamily="34" charset="0"/>
                          <a:ea typeface="Calibri" panose="020F0502020204030204" pitchFamily="34" charset="0"/>
                          <a:cs typeface="Times New Roman" panose="02020603050405020304" pitchFamily="18" charset="0"/>
                        </a:rPr>
                        <a:t> (vector): Scores of all classes; highest score = predicted label</a:t>
                      </a:r>
                    </a:p>
                  </a:txBody>
                  <a:tcPr anchor="ctr"/>
                </a:tc>
                <a:extLst>
                  <a:ext uri="{0D108BD9-81ED-4DB2-BD59-A6C34878D82A}">
                    <a16:rowId xmlns:a16="http://schemas.microsoft.com/office/drawing/2014/main" val="2136854108"/>
                  </a:ext>
                </a:extLst>
              </a:tr>
              <a:tr h="307361">
                <a:tc>
                  <a:txBody>
                    <a:bodyPr/>
                    <a:lstStyle/>
                    <a:p>
                      <a:pPr marL="0" marR="0" algn="l" fontAlgn="base">
                        <a:lnSpc>
                          <a:spcPct val="107000"/>
                        </a:lnSpc>
                        <a:spcBef>
                          <a:spcPts val="0"/>
                        </a:spcBef>
                        <a:spcAft>
                          <a:spcPts val="0"/>
                        </a:spcAft>
                      </a:pPr>
                      <a:r>
                        <a:rPr lang="en-US" sz="1400" b="1">
                          <a:effectLst/>
                        </a:rPr>
                        <a:t>Regression</a:t>
                      </a:r>
                      <a:endParaRPr lang="en-US" sz="1400" b="1">
                        <a:effectLst/>
                        <a:latin typeface="Calibri" panose="020F0502020204030204" pitchFamily="34" charset="0"/>
                        <a:ea typeface="Calibri" panose="020F0502020204030204" pitchFamily="34" charset="0"/>
                        <a:cs typeface="Times New Roman" panose="02020603050405020304" pitchFamily="18" charset="0"/>
                      </a:endParaRPr>
                    </a:p>
                  </a:txBody>
                  <a:tcPr anchor="ctr"/>
                </a:tc>
                <a:tc>
                  <a:txBody>
                    <a:bodyPr/>
                    <a:lstStyle/>
                    <a:p>
                      <a:pPr marL="0" marR="0" algn="l" fontAlgn="base">
                        <a:lnSpc>
                          <a:spcPct val="107000"/>
                        </a:lnSpc>
                        <a:spcBef>
                          <a:spcPts val="0"/>
                        </a:spcBef>
                        <a:spcAft>
                          <a:spcPts val="0"/>
                        </a:spcAft>
                      </a:pPr>
                      <a:r>
                        <a:rPr lang="en-US" sz="1400" b="1">
                          <a:effectLst/>
                          <a:latin typeface="Calibri" panose="020F0502020204030204" pitchFamily="34" charset="0"/>
                          <a:ea typeface="Calibri" panose="020F0502020204030204" pitchFamily="34" charset="0"/>
                          <a:cs typeface="Times New Roman" panose="02020603050405020304" pitchFamily="18" charset="0"/>
                        </a:rPr>
                        <a:t>Score</a:t>
                      </a:r>
                      <a:r>
                        <a:rPr lang="en-US" sz="1400" b="0">
                          <a:effectLst/>
                          <a:latin typeface="Calibri" panose="020F0502020204030204" pitchFamily="34" charset="0"/>
                          <a:ea typeface="Calibri" panose="020F0502020204030204" pitchFamily="34" charset="0"/>
                          <a:cs typeface="Times New Roman" panose="02020603050405020304" pitchFamily="18" charset="0"/>
                        </a:rPr>
                        <a:t>: Predicted value</a:t>
                      </a:r>
                    </a:p>
                  </a:txBody>
                  <a:tcPr anchor="ctr"/>
                </a:tc>
                <a:extLst>
                  <a:ext uri="{0D108BD9-81ED-4DB2-BD59-A6C34878D82A}">
                    <a16:rowId xmlns:a16="http://schemas.microsoft.com/office/drawing/2014/main" val="1686721773"/>
                  </a:ext>
                </a:extLst>
              </a:tr>
              <a:tr h="305096">
                <a:tc>
                  <a:txBody>
                    <a:bodyPr/>
                    <a:lstStyle/>
                    <a:p>
                      <a:pPr marL="0" marR="0" algn="l" fontAlgn="base">
                        <a:lnSpc>
                          <a:spcPct val="107000"/>
                        </a:lnSpc>
                        <a:spcBef>
                          <a:spcPts val="0"/>
                        </a:spcBef>
                        <a:spcAft>
                          <a:spcPts val="0"/>
                        </a:spcAft>
                      </a:pPr>
                      <a:r>
                        <a:rPr lang="en-US" sz="1400" b="1">
                          <a:effectLst/>
                        </a:rPr>
                        <a:t>Recommendation</a:t>
                      </a:r>
                      <a:endParaRPr lang="en-US" sz="1400" b="1">
                        <a:effectLst/>
                        <a:latin typeface="Calibri" panose="020F0502020204030204" pitchFamily="34" charset="0"/>
                        <a:ea typeface="Calibri" panose="020F0502020204030204" pitchFamily="34" charset="0"/>
                        <a:cs typeface="Times New Roman" panose="02020603050405020304" pitchFamily="18" charset="0"/>
                      </a:endParaRPr>
                    </a:p>
                  </a:txBody>
                  <a:tcPr anchor="ctr"/>
                </a:tc>
                <a:tc>
                  <a:txBody>
                    <a:bodyPr/>
                    <a:lstStyle/>
                    <a:p>
                      <a:pPr marL="0" marR="0" algn="l" fontAlgn="base">
                        <a:lnSpc>
                          <a:spcPct val="107000"/>
                        </a:lnSpc>
                        <a:spcBef>
                          <a:spcPts val="0"/>
                        </a:spcBef>
                        <a:spcAft>
                          <a:spcPts val="0"/>
                        </a:spcAft>
                      </a:pPr>
                      <a:r>
                        <a:rPr lang="en-US" sz="1400" b="1">
                          <a:effectLst/>
                        </a:rPr>
                        <a:t>Score</a:t>
                      </a:r>
                      <a:r>
                        <a:rPr lang="en-US" sz="1400" b="0">
                          <a:effectLst/>
                        </a:rPr>
                        <a:t>: Predicted rating</a:t>
                      </a:r>
                      <a:endParaRPr lang="en-US" sz="1400" b="0">
                        <a:effectLst/>
                        <a:latin typeface="Calibri" panose="020F0502020204030204" pitchFamily="34" charset="0"/>
                        <a:ea typeface="Calibri" panose="020F0502020204030204" pitchFamily="34" charset="0"/>
                        <a:cs typeface="Times New Roman" panose="02020603050405020304" pitchFamily="18" charset="0"/>
                      </a:endParaRPr>
                    </a:p>
                  </a:txBody>
                  <a:tcPr anchor="ctr"/>
                </a:tc>
                <a:extLst>
                  <a:ext uri="{0D108BD9-81ED-4DB2-BD59-A6C34878D82A}">
                    <a16:rowId xmlns:a16="http://schemas.microsoft.com/office/drawing/2014/main" val="1179520878"/>
                  </a:ext>
                </a:extLst>
              </a:tr>
              <a:tr h="622352">
                <a:tc>
                  <a:txBody>
                    <a:bodyPr/>
                    <a:lstStyle/>
                    <a:p>
                      <a:pPr marL="0" marR="0" algn="l" fontAlgn="base">
                        <a:lnSpc>
                          <a:spcPct val="107000"/>
                        </a:lnSpc>
                        <a:spcBef>
                          <a:spcPts val="0"/>
                        </a:spcBef>
                        <a:spcAft>
                          <a:spcPts val="0"/>
                        </a:spcAft>
                      </a:pPr>
                      <a:r>
                        <a:rPr lang="en-US" sz="1400" b="1">
                          <a:effectLst/>
                        </a:rPr>
                        <a:t>Clustering</a:t>
                      </a:r>
                      <a:endParaRPr lang="en-US" sz="1400" b="1">
                        <a:effectLst/>
                        <a:latin typeface="Calibri" panose="020F0502020204030204" pitchFamily="34" charset="0"/>
                        <a:ea typeface="Calibri" panose="020F0502020204030204" pitchFamily="34" charset="0"/>
                        <a:cs typeface="Times New Roman" panose="02020603050405020304" pitchFamily="18" charset="0"/>
                      </a:endParaRPr>
                    </a:p>
                  </a:txBody>
                  <a:tcPr anchor="ctr"/>
                </a:tc>
                <a:tc>
                  <a:txBody>
                    <a:bodyPr/>
                    <a:lstStyle/>
                    <a:p>
                      <a:pPr marL="0" marR="0" algn="l" fontAlgn="base">
                        <a:lnSpc>
                          <a:spcPct val="107000"/>
                        </a:lnSpc>
                        <a:spcBef>
                          <a:spcPts val="0"/>
                        </a:spcBef>
                        <a:spcAft>
                          <a:spcPts val="0"/>
                        </a:spcAft>
                      </a:pPr>
                      <a:r>
                        <a:rPr lang="en-US" sz="1400" b="1">
                          <a:effectLst/>
                          <a:latin typeface="Calibri" panose="020F0502020204030204" pitchFamily="34" charset="0"/>
                          <a:ea typeface="Calibri" panose="020F0502020204030204" pitchFamily="34" charset="0"/>
                          <a:cs typeface="Times New Roman" panose="02020603050405020304" pitchFamily="18" charset="0"/>
                        </a:rPr>
                        <a:t>Predicted Label</a:t>
                      </a:r>
                      <a:r>
                        <a:rPr lang="en-US" sz="1400" b="0">
                          <a:effectLst/>
                          <a:latin typeface="Calibri" panose="020F0502020204030204" pitchFamily="34" charset="0"/>
                          <a:ea typeface="Calibri" panose="020F0502020204030204" pitchFamily="34" charset="0"/>
                          <a:cs typeface="Times New Roman" panose="02020603050405020304" pitchFamily="18" charset="0"/>
                        </a:rPr>
                        <a:t>: Closest cluster’s index predicted by model</a:t>
                      </a:r>
                    </a:p>
                    <a:p>
                      <a:pPr marL="0" marR="0" algn="l" fontAlgn="base">
                        <a:lnSpc>
                          <a:spcPct val="107000"/>
                        </a:lnSpc>
                        <a:spcBef>
                          <a:spcPts val="0"/>
                        </a:spcBef>
                        <a:spcAft>
                          <a:spcPts val="0"/>
                        </a:spcAft>
                      </a:pPr>
                      <a:r>
                        <a:rPr lang="en-US" sz="1400" b="1">
                          <a:effectLst/>
                          <a:latin typeface="Calibri" panose="020F0502020204030204" pitchFamily="34" charset="0"/>
                          <a:ea typeface="Calibri" panose="020F0502020204030204" pitchFamily="34" charset="0"/>
                          <a:cs typeface="Times New Roman" panose="02020603050405020304" pitchFamily="18" charset="0"/>
                        </a:rPr>
                        <a:t>Score</a:t>
                      </a:r>
                      <a:r>
                        <a:rPr lang="en-US" sz="1400" b="0">
                          <a:effectLst/>
                          <a:latin typeface="Calibri" panose="020F0502020204030204" pitchFamily="34" charset="0"/>
                          <a:ea typeface="Calibri" panose="020F0502020204030204" pitchFamily="34" charset="0"/>
                          <a:cs typeface="Times New Roman" panose="02020603050405020304" pitchFamily="18" charset="0"/>
                        </a:rPr>
                        <a:t>: Distances of data point to clusters’ centroid</a:t>
                      </a:r>
                    </a:p>
                  </a:txBody>
                  <a:tcPr anchor="ctr"/>
                </a:tc>
                <a:extLst>
                  <a:ext uri="{0D108BD9-81ED-4DB2-BD59-A6C34878D82A}">
                    <a16:rowId xmlns:a16="http://schemas.microsoft.com/office/drawing/2014/main" val="3315545853"/>
                  </a:ext>
                </a:extLst>
              </a:tr>
              <a:tr h="333623">
                <a:tc>
                  <a:txBody>
                    <a:bodyPr/>
                    <a:lstStyle/>
                    <a:p>
                      <a:pPr marL="0" marR="0" algn="l" fontAlgn="base">
                        <a:lnSpc>
                          <a:spcPct val="107000"/>
                        </a:lnSpc>
                        <a:spcBef>
                          <a:spcPts val="0"/>
                        </a:spcBef>
                        <a:spcAft>
                          <a:spcPts val="0"/>
                        </a:spcAft>
                      </a:pPr>
                      <a:r>
                        <a:rPr lang="en-US" sz="1400" b="1">
                          <a:effectLst/>
                        </a:rPr>
                        <a:t>Ranking</a:t>
                      </a:r>
                      <a:endParaRPr lang="en-US" sz="1400" b="1">
                        <a:effectLst/>
                        <a:latin typeface="Calibri" panose="020F0502020204030204" pitchFamily="34" charset="0"/>
                        <a:ea typeface="Calibri" panose="020F0502020204030204" pitchFamily="34" charset="0"/>
                        <a:cs typeface="Times New Roman" panose="02020603050405020304" pitchFamily="18" charset="0"/>
                      </a:endParaRPr>
                    </a:p>
                  </a:txBody>
                  <a:tcPr anchor="ctr"/>
                </a:tc>
                <a:tc>
                  <a:txBody>
                    <a:bodyPr/>
                    <a:lstStyle/>
                    <a:p>
                      <a:pPr marL="0" marR="0" algn="l" fontAlgn="base">
                        <a:lnSpc>
                          <a:spcPct val="107000"/>
                        </a:lnSpc>
                        <a:spcBef>
                          <a:spcPts val="0"/>
                        </a:spcBef>
                        <a:spcAft>
                          <a:spcPts val="0"/>
                        </a:spcAft>
                      </a:pPr>
                      <a:r>
                        <a:rPr lang="en-US" sz="1400" b="1">
                          <a:effectLst/>
                          <a:latin typeface="Calibri" panose="020F0502020204030204" pitchFamily="34" charset="0"/>
                          <a:ea typeface="Calibri" panose="020F0502020204030204" pitchFamily="34" charset="0"/>
                          <a:cs typeface="Times New Roman" panose="02020603050405020304" pitchFamily="18" charset="0"/>
                        </a:rPr>
                        <a:t>Score</a:t>
                      </a:r>
                      <a:r>
                        <a:rPr lang="en-US" sz="1400" b="0">
                          <a:effectLst/>
                          <a:latin typeface="Calibri" panose="020F0502020204030204" pitchFamily="34" charset="0"/>
                          <a:ea typeface="Calibri" panose="020F0502020204030204" pitchFamily="34" charset="0"/>
                          <a:cs typeface="Times New Roman" panose="02020603050405020304" pitchFamily="18" charset="0"/>
                        </a:rPr>
                        <a:t>: Predicted rank</a:t>
                      </a:r>
                    </a:p>
                  </a:txBody>
                  <a:tcPr anchor="ctr"/>
                </a:tc>
                <a:extLst>
                  <a:ext uri="{0D108BD9-81ED-4DB2-BD59-A6C34878D82A}">
                    <a16:rowId xmlns:a16="http://schemas.microsoft.com/office/drawing/2014/main" val="400333574"/>
                  </a:ext>
                </a:extLst>
              </a:tr>
              <a:tr h="622352">
                <a:tc>
                  <a:txBody>
                    <a:bodyPr/>
                    <a:lstStyle/>
                    <a:p>
                      <a:pPr marL="0" marR="0" algn="l" fontAlgn="base">
                        <a:lnSpc>
                          <a:spcPct val="107000"/>
                        </a:lnSpc>
                        <a:spcBef>
                          <a:spcPts val="0"/>
                        </a:spcBef>
                        <a:spcAft>
                          <a:spcPts val="0"/>
                        </a:spcAft>
                      </a:pPr>
                      <a:r>
                        <a:rPr lang="en-US" sz="1400" b="1">
                          <a:effectLst/>
                        </a:rPr>
                        <a:t>Anomaly detection</a:t>
                      </a:r>
                      <a:endParaRPr lang="en-US" sz="1400" b="1">
                        <a:effectLst/>
                        <a:latin typeface="Calibri" panose="020F0502020204030204" pitchFamily="34" charset="0"/>
                        <a:ea typeface="Calibri" panose="020F0502020204030204" pitchFamily="34" charset="0"/>
                        <a:cs typeface="Times New Roman" panose="02020603050405020304" pitchFamily="18" charset="0"/>
                      </a:endParaRPr>
                    </a:p>
                  </a:txBody>
                  <a:tcPr anchor="ctr"/>
                </a:tc>
                <a:tc>
                  <a:txBody>
                    <a:bodyPr/>
                    <a:lstStyle/>
                    <a:p>
                      <a:pPr marL="0" marR="0" algn="l" fontAlgn="base">
                        <a:lnSpc>
                          <a:spcPct val="107000"/>
                        </a:lnSpc>
                        <a:spcBef>
                          <a:spcPts val="0"/>
                        </a:spcBef>
                        <a:spcAft>
                          <a:spcPts val="0"/>
                        </a:spcAft>
                      </a:pPr>
                      <a:r>
                        <a:rPr lang="en-US" sz="1400" b="1">
                          <a:effectLst/>
                          <a:latin typeface="Calibri" panose="020F0502020204030204" pitchFamily="34" charset="0"/>
                          <a:ea typeface="Calibri" panose="020F0502020204030204" pitchFamily="34" charset="0"/>
                          <a:cs typeface="Times New Roman" panose="02020603050405020304" pitchFamily="18" charset="0"/>
                        </a:rPr>
                        <a:t>&lt;Alert</a:t>
                      </a:r>
                      <a:r>
                        <a:rPr lang="en-US" sz="1400" b="0">
                          <a:effectLst/>
                          <a:latin typeface="Calibri" panose="020F0502020204030204" pitchFamily="34" charset="0"/>
                          <a:ea typeface="Calibri" panose="020F0502020204030204" pitchFamily="34" charset="0"/>
                          <a:cs typeface="Times New Roman" panose="02020603050405020304" pitchFamily="18" charset="0"/>
                        </a:rPr>
                        <a:t> (Boolean), </a:t>
                      </a:r>
                      <a:r>
                        <a:rPr lang="en-US" sz="1400" b="1">
                          <a:effectLst/>
                          <a:latin typeface="Calibri" panose="020F0502020204030204" pitchFamily="34" charset="0"/>
                          <a:ea typeface="Calibri" panose="020F0502020204030204" pitchFamily="34" charset="0"/>
                          <a:cs typeface="Times New Roman" panose="02020603050405020304" pitchFamily="18" charset="0"/>
                        </a:rPr>
                        <a:t>Raw Score</a:t>
                      </a:r>
                      <a:r>
                        <a:rPr lang="en-US" sz="1400" b="0">
                          <a:effectLst/>
                          <a:latin typeface="Calibri" panose="020F0502020204030204" pitchFamily="34" charset="0"/>
                          <a:ea typeface="Calibri" panose="020F0502020204030204" pitchFamily="34" charset="0"/>
                          <a:cs typeface="Times New Roman" panose="02020603050405020304" pitchFamily="18" charset="0"/>
                        </a:rPr>
                        <a:t>, </a:t>
                      </a:r>
                      <a:r>
                        <a:rPr lang="en-US" sz="1400" b="1">
                          <a:effectLst/>
                          <a:latin typeface="Calibri" panose="020F0502020204030204" pitchFamily="34" charset="0"/>
                          <a:ea typeface="Calibri" panose="020F0502020204030204" pitchFamily="34" charset="0"/>
                          <a:cs typeface="Times New Roman" panose="02020603050405020304" pitchFamily="18" charset="0"/>
                        </a:rPr>
                        <a:t>P-value </a:t>
                      </a:r>
                      <a:r>
                        <a:rPr lang="en-US" sz="1400" b="0">
                          <a:effectLst/>
                          <a:latin typeface="Calibri" panose="020F0502020204030204" pitchFamily="34" charset="0"/>
                          <a:ea typeface="Calibri" panose="020F0502020204030204" pitchFamily="34" charset="0"/>
                          <a:cs typeface="Times New Roman" panose="02020603050405020304" pitchFamily="18" charset="0"/>
                        </a:rPr>
                        <a:t>(likelihood of anomaly)&gt;</a:t>
                      </a:r>
                    </a:p>
                    <a:p>
                      <a:pPr marL="0" marR="0" algn="l" fontAlgn="base">
                        <a:lnSpc>
                          <a:spcPct val="107000"/>
                        </a:lnSpc>
                        <a:spcBef>
                          <a:spcPts val="0"/>
                        </a:spcBef>
                        <a:spcAft>
                          <a:spcPts val="0"/>
                        </a:spcAft>
                      </a:pPr>
                      <a:r>
                        <a:rPr lang="en-US" sz="1400" b="0">
                          <a:effectLst/>
                          <a:latin typeface="Calibri" panose="020F0502020204030204" pitchFamily="34" charset="0"/>
                          <a:ea typeface="Calibri" panose="020F0502020204030204" pitchFamily="34" charset="0"/>
                          <a:cs typeface="Times New Roman" panose="02020603050405020304" pitchFamily="18" charset="0"/>
                        </a:rPr>
                        <a:t>OR</a:t>
                      </a:r>
                    </a:p>
                    <a:p>
                      <a:pPr marL="0" marR="0" algn="l" fontAlgn="base">
                        <a:lnSpc>
                          <a:spcPct val="107000"/>
                        </a:lnSpc>
                        <a:spcBef>
                          <a:spcPts val="0"/>
                        </a:spcBef>
                        <a:spcAft>
                          <a:spcPts val="0"/>
                        </a:spcAft>
                      </a:pPr>
                      <a:r>
                        <a:rPr lang="en-US" sz="1400" b="1">
                          <a:effectLst/>
                          <a:latin typeface="Calibri" panose="020F0502020204030204" pitchFamily="34" charset="0"/>
                          <a:ea typeface="Calibri" panose="020F0502020204030204" pitchFamily="34" charset="0"/>
                          <a:cs typeface="Times New Roman" panose="02020603050405020304" pitchFamily="18" charset="0"/>
                        </a:rPr>
                        <a:t>Predicted Label</a:t>
                      </a:r>
                      <a:r>
                        <a:rPr lang="en-US" sz="1400" b="0">
                          <a:effectLst/>
                          <a:latin typeface="Calibri" panose="020F0502020204030204" pitchFamily="34" charset="0"/>
                          <a:ea typeface="Calibri" panose="020F0502020204030204" pitchFamily="34" charset="0"/>
                          <a:cs typeface="Times New Roman" panose="02020603050405020304" pitchFamily="18" charset="0"/>
                        </a:rPr>
                        <a:t>: Anomaly vs. not anomaly predicted by model</a:t>
                      </a:r>
                    </a:p>
                    <a:p>
                      <a:pPr marL="0" marR="0" algn="l" fontAlgn="base">
                        <a:lnSpc>
                          <a:spcPct val="107000"/>
                        </a:lnSpc>
                        <a:spcBef>
                          <a:spcPts val="0"/>
                        </a:spcBef>
                        <a:spcAft>
                          <a:spcPts val="0"/>
                        </a:spcAft>
                      </a:pPr>
                      <a:r>
                        <a:rPr lang="en-US" sz="1400" b="1">
                          <a:effectLst/>
                          <a:latin typeface="Calibri" panose="020F0502020204030204" pitchFamily="34" charset="0"/>
                          <a:ea typeface="Calibri" panose="020F0502020204030204" pitchFamily="34" charset="0"/>
                          <a:cs typeface="Times New Roman" panose="02020603050405020304" pitchFamily="18" charset="0"/>
                        </a:rPr>
                        <a:t>Score</a:t>
                      </a:r>
                      <a:r>
                        <a:rPr lang="en-US" sz="1400" b="0">
                          <a:effectLst/>
                          <a:latin typeface="Calibri" panose="020F0502020204030204" pitchFamily="34" charset="0"/>
                          <a:ea typeface="Calibri" panose="020F0502020204030204" pitchFamily="34" charset="0"/>
                          <a:cs typeface="Times New Roman" panose="02020603050405020304" pitchFamily="18" charset="0"/>
                        </a:rPr>
                        <a:t>: Likelihood of anomaly</a:t>
                      </a:r>
                    </a:p>
                  </a:txBody>
                  <a:tcPr anchor="ctr"/>
                </a:tc>
                <a:extLst>
                  <a:ext uri="{0D108BD9-81ED-4DB2-BD59-A6C34878D82A}">
                    <a16:rowId xmlns:a16="http://schemas.microsoft.com/office/drawing/2014/main" val="527566087"/>
                  </a:ext>
                </a:extLst>
              </a:tr>
              <a:tr h="622352">
                <a:tc>
                  <a:txBody>
                    <a:bodyPr/>
                    <a:lstStyle/>
                    <a:p>
                      <a:pPr marL="0" marR="0" algn="l" fontAlgn="base">
                        <a:lnSpc>
                          <a:spcPct val="107000"/>
                        </a:lnSpc>
                        <a:spcBef>
                          <a:spcPts val="0"/>
                        </a:spcBef>
                        <a:spcAft>
                          <a:spcPts val="0"/>
                        </a:spcAft>
                      </a:pPr>
                      <a:r>
                        <a:rPr lang="en-US" sz="1400" b="1">
                          <a:effectLst/>
                          <a:latin typeface="Calibri" panose="020F0502020204030204" pitchFamily="34" charset="0"/>
                          <a:ea typeface="Calibri" panose="020F0502020204030204" pitchFamily="34" charset="0"/>
                          <a:cs typeface="Times New Roman" panose="02020603050405020304" pitchFamily="18" charset="0"/>
                        </a:rPr>
                        <a:t>Forecasting</a:t>
                      </a:r>
                    </a:p>
                  </a:txBody>
                  <a:tcPr anchor="ctr"/>
                </a:tc>
                <a:tc>
                  <a:txBody>
                    <a:bodyPr/>
                    <a:lstStyle/>
                    <a:p>
                      <a:pPr marL="0" marR="0" algn="l" fontAlgn="base">
                        <a:lnSpc>
                          <a:spcPct val="107000"/>
                        </a:lnSpc>
                        <a:spcBef>
                          <a:spcPts val="0"/>
                        </a:spcBef>
                        <a:spcAft>
                          <a:spcPts val="0"/>
                        </a:spcAft>
                      </a:pPr>
                      <a:r>
                        <a:rPr lang="en-US" sz="1400" b="1">
                          <a:effectLst/>
                          <a:latin typeface="Calibri" panose="020F0502020204030204" pitchFamily="34" charset="0"/>
                          <a:ea typeface="Calibri" panose="020F0502020204030204" pitchFamily="34" charset="0"/>
                          <a:cs typeface="Times New Roman" panose="02020603050405020304" pitchFamily="18" charset="0"/>
                        </a:rPr>
                        <a:t>Forecasting values</a:t>
                      </a:r>
                    </a:p>
                    <a:p>
                      <a:pPr marL="0" marR="0" algn="l" fontAlgn="base">
                        <a:lnSpc>
                          <a:spcPct val="107000"/>
                        </a:lnSpc>
                        <a:spcBef>
                          <a:spcPts val="0"/>
                        </a:spcBef>
                        <a:spcAft>
                          <a:spcPts val="0"/>
                        </a:spcAft>
                      </a:pPr>
                      <a:r>
                        <a:rPr lang="en-US" sz="1400" b="1">
                          <a:effectLst/>
                          <a:latin typeface="Calibri" panose="020F0502020204030204" pitchFamily="34" charset="0"/>
                          <a:ea typeface="Calibri" panose="020F0502020204030204" pitchFamily="34" charset="0"/>
                          <a:cs typeface="Times New Roman" panose="02020603050405020304" pitchFamily="18" charset="0"/>
                        </a:rPr>
                        <a:t>Confidence lower bounds</a:t>
                      </a:r>
                    </a:p>
                    <a:p>
                      <a:pPr marL="0" marR="0" algn="l" fontAlgn="base">
                        <a:lnSpc>
                          <a:spcPct val="107000"/>
                        </a:lnSpc>
                        <a:spcBef>
                          <a:spcPts val="0"/>
                        </a:spcBef>
                        <a:spcAft>
                          <a:spcPts val="0"/>
                        </a:spcAft>
                      </a:pPr>
                      <a:r>
                        <a:rPr lang="en-US" sz="1400" b="1">
                          <a:effectLst/>
                          <a:latin typeface="Calibri" panose="020F0502020204030204" pitchFamily="34" charset="0"/>
                          <a:ea typeface="Calibri" panose="020F0502020204030204" pitchFamily="34" charset="0"/>
                          <a:cs typeface="Times New Roman" panose="02020603050405020304" pitchFamily="18" charset="0"/>
                        </a:rPr>
                        <a:t>Confidence upper bounds</a:t>
                      </a:r>
                    </a:p>
                  </a:txBody>
                  <a:tcPr anchor="ctr"/>
                </a:tc>
                <a:extLst>
                  <a:ext uri="{0D108BD9-81ED-4DB2-BD59-A6C34878D82A}">
                    <a16:rowId xmlns:a16="http://schemas.microsoft.com/office/drawing/2014/main" val="3413594287"/>
                  </a:ext>
                </a:extLst>
              </a:tr>
            </a:tbl>
          </a:graphicData>
        </a:graphic>
      </p:graphicFrame>
      <p:pic>
        <p:nvPicPr>
          <p:cNvPr id="7" name="Picture 6">
            <a:extLst>
              <a:ext uri="{FF2B5EF4-FFF2-40B4-BE49-F238E27FC236}">
                <a16:creationId xmlns:a16="http://schemas.microsoft.com/office/drawing/2014/main" id="{327F9522-39FE-424F-B3F2-93B597255FB9}"/>
              </a:ext>
            </a:extLst>
          </p:cNvPr>
          <p:cNvPicPr>
            <a:picLocks noChangeAspect="1"/>
          </p:cNvPicPr>
          <p:nvPr/>
        </p:nvPicPr>
        <p:blipFill>
          <a:blip r:embed="rId3"/>
          <a:stretch>
            <a:fillRect/>
          </a:stretch>
        </p:blipFill>
        <p:spPr>
          <a:xfrm>
            <a:off x="8733660" y="1375442"/>
            <a:ext cx="3344457" cy="1664150"/>
          </a:xfrm>
          <a:prstGeom prst="rect">
            <a:avLst/>
          </a:prstGeom>
        </p:spPr>
      </p:pic>
      <p:cxnSp>
        <p:nvCxnSpPr>
          <p:cNvPr id="10" name="Straight Arrow Connector 9">
            <a:extLst>
              <a:ext uri="{FF2B5EF4-FFF2-40B4-BE49-F238E27FC236}">
                <a16:creationId xmlns:a16="http://schemas.microsoft.com/office/drawing/2014/main" id="{8AD9B875-C6D4-4D26-8CC8-42B934516D62}"/>
              </a:ext>
            </a:extLst>
          </p:cNvPr>
          <p:cNvCxnSpPr>
            <a:endCxn id="7" idx="1"/>
          </p:cNvCxnSpPr>
          <p:nvPr/>
        </p:nvCxnSpPr>
        <p:spPr>
          <a:xfrm>
            <a:off x="8411694" y="2207517"/>
            <a:ext cx="321966" cy="0"/>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83475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0924395-BB3F-495B-B8E2-F06727B0715B}"/>
              </a:ext>
            </a:extLst>
          </p:cNvPr>
          <p:cNvSpPr>
            <a:spLocks noGrp="1"/>
          </p:cNvSpPr>
          <p:nvPr>
            <p:ph idx="1"/>
          </p:nvPr>
        </p:nvSpPr>
        <p:spPr>
          <a:xfrm>
            <a:off x="3921738" y="1027147"/>
            <a:ext cx="4348523" cy="617236"/>
          </a:xfrm>
        </p:spPr>
        <p:txBody>
          <a:bodyPr>
            <a:normAutofit fontScale="92500" lnSpcReduction="10000"/>
          </a:bodyPr>
          <a:lstStyle/>
          <a:p>
            <a:pPr marL="0" indent="0" algn="ctr">
              <a:buNone/>
            </a:pPr>
            <a:r>
              <a:rPr lang="en-US" sz="4400" b="1">
                <a:solidFill>
                  <a:schemeClr val="bg1"/>
                </a:solidFill>
              </a:rPr>
              <a:t>2. Load your model</a:t>
            </a:r>
          </a:p>
        </p:txBody>
      </p:sp>
      <p:sp>
        <p:nvSpPr>
          <p:cNvPr id="5" name="TextBox 4">
            <a:extLst>
              <a:ext uri="{FF2B5EF4-FFF2-40B4-BE49-F238E27FC236}">
                <a16:creationId xmlns:a16="http://schemas.microsoft.com/office/drawing/2014/main" id="{67810C17-86D2-4FB5-BBFF-6ADF66ACC968}"/>
              </a:ext>
            </a:extLst>
          </p:cNvPr>
          <p:cNvSpPr txBox="1"/>
          <p:nvPr/>
        </p:nvSpPr>
        <p:spPr>
          <a:xfrm>
            <a:off x="548889" y="6481683"/>
            <a:ext cx="1730115" cy="369332"/>
          </a:xfrm>
          <a:prstGeom prst="rect">
            <a:avLst/>
          </a:prstGeom>
          <a:noFill/>
        </p:spPr>
        <p:txBody>
          <a:bodyPr wrap="square" rtlCol="0">
            <a:spAutoFit/>
          </a:bodyPr>
          <a:lstStyle/>
          <a:p>
            <a:pPr algn="ctr"/>
            <a:r>
              <a:rPr lang="en-US" b="1">
                <a:solidFill>
                  <a:schemeClr val="bg1"/>
                </a:solidFill>
              </a:rPr>
              <a:t>Phase 3.0</a:t>
            </a:r>
          </a:p>
        </p:txBody>
      </p:sp>
      <p:sp>
        <p:nvSpPr>
          <p:cNvPr id="8" name="Title 1">
            <a:extLst>
              <a:ext uri="{FF2B5EF4-FFF2-40B4-BE49-F238E27FC236}">
                <a16:creationId xmlns:a16="http://schemas.microsoft.com/office/drawing/2014/main" id="{62369F2C-0847-4019-A70C-8DD5478C60A5}"/>
              </a:ext>
            </a:extLst>
          </p:cNvPr>
          <p:cNvSpPr txBox="1">
            <a:spLocks/>
          </p:cNvSpPr>
          <p:nvPr/>
        </p:nvSpPr>
        <p:spPr>
          <a:xfrm>
            <a:off x="0" y="78726"/>
            <a:ext cx="12192000" cy="80242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solidFill>
                  <a:schemeClr val="bg1"/>
                </a:solidFill>
              </a:rPr>
              <a:t>How to consume model in ML.NET</a:t>
            </a:r>
          </a:p>
        </p:txBody>
      </p:sp>
    </p:spTree>
    <p:extLst>
      <p:ext uri="{BB962C8B-B14F-4D97-AF65-F5344CB8AC3E}">
        <p14:creationId xmlns:p14="http://schemas.microsoft.com/office/powerpoint/2010/main" val="116908099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7810C17-86D2-4FB5-BBFF-6ADF66ACC968}"/>
              </a:ext>
            </a:extLst>
          </p:cNvPr>
          <p:cNvSpPr txBox="1"/>
          <p:nvPr/>
        </p:nvSpPr>
        <p:spPr>
          <a:xfrm>
            <a:off x="548889" y="6481683"/>
            <a:ext cx="1730115" cy="369332"/>
          </a:xfrm>
          <a:prstGeom prst="rect">
            <a:avLst/>
          </a:prstGeom>
          <a:noFill/>
        </p:spPr>
        <p:txBody>
          <a:bodyPr wrap="square" rtlCol="0">
            <a:spAutoFit/>
          </a:bodyPr>
          <a:lstStyle/>
          <a:p>
            <a:pPr algn="ctr"/>
            <a:r>
              <a:rPr lang="en-US" b="1">
                <a:solidFill>
                  <a:schemeClr val="bg1"/>
                </a:solidFill>
              </a:rPr>
              <a:t>Phase 3.0</a:t>
            </a:r>
          </a:p>
        </p:txBody>
      </p:sp>
      <p:sp>
        <p:nvSpPr>
          <p:cNvPr id="8" name="Title 1">
            <a:extLst>
              <a:ext uri="{FF2B5EF4-FFF2-40B4-BE49-F238E27FC236}">
                <a16:creationId xmlns:a16="http://schemas.microsoft.com/office/drawing/2014/main" id="{62369F2C-0847-4019-A70C-8DD5478C60A5}"/>
              </a:ext>
            </a:extLst>
          </p:cNvPr>
          <p:cNvSpPr txBox="1">
            <a:spLocks/>
          </p:cNvSpPr>
          <p:nvPr/>
        </p:nvSpPr>
        <p:spPr>
          <a:xfrm>
            <a:off x="0" y="78726"/>
            <a:ext cx="12192000" cy="80242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solidFill>
                  <a:schemeClr val="bg1"/>
                </a:solidFill>
              </a:rPr>
              <a:t>How to consume model in ML.NET</a:t>
            </a:r>
          </a:p>
        </p:txBody>
      </p:sp>
      <p:grpSp>
        <p:nvGrpSpPr>
          <p:cNvPr id="2" name="Group 1">
            <a:extLst>
              <a:ext uri="{FF2B5EF4-FFF2-40B4-BE49-F238E27FC236}">
                <a16:creationId xmlns:a16="http://schemas.microsoft.com/office/drawing/2014/main" id="{0C330044-3A98-4975-A429-2D3BEBFCAC02}"/>
              </a:ext>
            </a:extLst>
          </p:cNvPr>
          <p:cNvGrpSpPr/>
          <p:nvPr/>
        </p:nvGrpSpPr>
        <p:grpSpPr>
          <a:xfrm>
            <a:off x="235568" y="1456900"/>
            <a:ext cx="3718571" cy="4537118"/>
            <a:chOff x="235568" y="1456900"/>
            <a:chExt cx="3718571" cy="4537118"/>
          </a:xfrm>
        </p:grpSpPr>
        <p:sp>
          <p:nvSpPr>
            <p:cNvPr id="17" name="Content Placeholder 5">
              <a:extLst>
                <a:ext uri="{FF2B5EF4-FFF2-40B4-BE49-F238E27FC236}">
                  <a16:creationId xmlns:a16="http://schemas.microsoft.com/office/drawing/2014/main" id="{E5042AFF-689D-4570-9B1F-1C0F91EFA7F3}"/>
                </a:ext>
              </a:extLst>
            </p:cNvPr>
            <p:cNvSpPr txBox="1">
              <a:spLocks/>
            </p:cNvSpPr>
            <p:nvPr/>
          </p:nvSpPr>
          <p:spPr>
            <a:xfrm>
              <a:off x="235568" y="2309430"/>
              <a:ext cx="3718571" cy="368458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a:solidFill>
                    <a:schemeClr val="bg1"/>
                  </a:solidFill>
                </a:rPr>
                <a:t>Prediction Engine = convenience API for making single predictions</a:t>
              </a:r>
              <a:endParaRPr lang="en-US" sz="1600">
                <a:solidFill>
                  <a:schemeClr val="bg1"/>
                </a:solidFill>
              </a:endParaRPr>
            </a:p>
          </p:txBody>
        </p:sp>
        <p:sp>
          <p:nvSpPr>
            <p:cNvPr id="4" name="Text Placeholder 6">
              <a:extLst>
                <a:ext uri="{FF2B5EF4-FFF2-40B4-BE49-F238E27FC236}">
                  <a16:creationId xmlns:a16="http://schemas.microsoft.com/office/drawing/2014/main" id="{546E6001-A2C4-43F5-BCAB-77D28F7A6AC4}"/>
                </a:ext>
              </a:extLst>
            </p:cNvPr>
            <p:cNvSpPr txBox="1">
              <a:spLocks/>
            </p:cNvSpPr>
            <p:nvPr/>
          </p:nvSpPr>
          <p:spPr>
            <a:xfrm>
              <a:off x="424803" y="1456900"/>
              <a:ext cx="3224559" cy="823912"/>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i="0" u="none" strike="noStrike" kern="1200" cap="none" spc="0" normalizeH="0" baseline="0" noProof="0">
                  <a:ln>
                    <a:noFill/>
                  </a:ln>
                  <a:solidFill>
                    <a:prstClr val="white"/>
                  </a:solidFill>
                  <a:effectLst/>
                  <a:uLnTx/>
                  <a:uFillTx/>
                  <a:latin typeface="Calibri" panose="020F0502020204030204"/>
                  <a:ea typeface="+mn-ea"/>
                  <a:cs typeface="+mn-cs"/>
                </a:rPr>
                <a:t>Make single predictions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a:ln>
                    <a:noFill/>
                  </a:ln>
                  <a:solidFill>
                    <a:prstClr val="white"/>
                  </a:solidFill>
                  <a:effectLst/>
                  <a:uLnTx/>
                  <a:uFillTx/>
                  <a:latin typeface="Calibri" panose="020F0502020204030204"/>
                  <a:ea typeface="+mn-ea"/>
                  <a:cs typeface="+mn-cs"/>
                </a:rPr>
                <a:t>Prediction Engine</a:t>
              </a:r>
            </a:p>
          </p:txBody>
        </p:sp>
        <p:pic>
          <p:nvPicPr>
            <p:cNvPr id="36" name="Picture 35">
              <a:extLst>
                <a:ext uri="{FF2B5EF4-FFF2-40B4-BE49-F238E27FC236}">
                  <a16:creationId xmlns:a16="http://schemas.microsoft.com/office/drawing/2014/main" id="{87CF79AB-549D-4D0E-8945-E7ACFFDE978E}"/>
                </a:ext>
              </a:extLst>
            </p:cNvPr>
            <p:cNvPicPr>
              <a:picLocks noChangeAspect="1"/>
            </p:cNvPicPr>
            <p:nvPr/>
          </p:nvPicPr>
          <p:blipFill>
            <a:blip r:embed="rId3"/>
            <a:stretch>
              <a:fillRect/>
            </a:stretch>
          </p:blipFill>
          <p:spPr>
            <a:xfrm>
              <a:off x="351223" y="4118386"/>
              <a:ext cx="3371718" cy="1055304"/>
            </a:xfrm>
            <a:prstGeom prst="rect">
              <a:avLst/>
            </a:prstGeom>
          </p:spPr>
        </p:pic>
      </p:grpSp>
      <p:grpSp>
        <p:nvGrpSpPr>
          <p:cNvPr id="3" name="Group 2">
            <a:extLst>
              <a:ext uri="{FF2B5EF4-FFF2-40B4-BE49-F238E27FC236}">
                <a16:creationId xmlns:a16="http://schemas.microsoft.com/office/drawing/2014/main" id="{2F2593BA-8401-4BF1-A168-B6D66474695A}"/>
              </a:ext>
            </a:extLst>
          </p:cNvPr>
          <p:cNvGrpSpPr/>
          <p:nvPr/>
        </p:nvGrpSpPr>
        <p:grpSpPr>
          <a:xfrm>
            <a:off x="4401446" y="1452180"/>
            <a:ext cx="3736885" cy="4926769"/>
            <a:chOff x="4401446" y="1452180"/>
            <a:chExt cx="3736885" cy="4926769"/>
          </a:xfrm>
        </p:grpSpPr>
        <p:sp>
          <p:nvSpPr>
            <p:cNvPr id="19" name="Content Placeholder 8">
              <a:extLst>
                <a:ext uri="{FF2B5EF4-FFF2-40B4-BE49-F238E27FC236}">
                  <a16:creationId xmlns:a16="http://schemas.microsoft.com/office/drawing/2014/main" id="{456EC76D-4628-4DEF-9306-42ADB4936F5B}"/>
                </a:ext>
              </a:extLst>
            </p:cNvPr>
            <p:cNvSpPr txBox="1">
              <a:spLocks/>
            </p:cNvSpPr>
            <p:nvPr/>
          </p:nvSpPr>
          <p:spPr>
            <a:xfrm>
              <a:off x="4401447" y="2276092"/>
              <a:ext cx="3736884" cy="368458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a:solidFill>
                    <a:schemeClr val="bg1"/>
                  </a:solidFill>
                </a:rPr>
                <a:t>Prediction Engine not thread-safe</a:t>
              </a:r>
            </a:p>
            <a:p>
              <a:r>
                <a:rPr lang="en-US" sz="2000">
                  <a:solidFill>
                    <a:schemeClr val="bg1"/>
                  </a:solidFill>
                </a:rPr>
                <a:t>Use dependency injection + Prediction Engine Pool in multi-threaded apps (e.g. web apps and services)</a:t>
              </a:r>
            </a:p>
            <a:p>
              <a:r>
                <a:rPr lang="en-US" sz="2000">
                  <a:solidFill>
                    <a:schemeClr val="bg1"/>
                  </a:solidFill>
                </a:rPr>
                <a:t>Creates </a:t>
              </a:r>
              <a:r>
                <a:rPr lang="en-US" sz="2000" err="1">
                  <a:solidFill>
                    <a:schemeClr val="bg1"/>
                  </a:solidFill>
                </a:rPr>
                <a:t>ObjectPool</a:t>
              </a:r>
              <a:r>
                <a:rPr lang="en-US" sz="2000">
                  <a:solidFill>
                    <a:schemeClr val="bg1"/>
                  </a:solidFill>
                </a:rPr>
                <a:t> of </a:t>
              </a:r>
              <a:r>
                <a:rPr lang="en-US" sz="2000" err="1">
                  <a:solidFill>
                    <a:schemeClr val="bg1"/>
                  </a:solidFill>
                </a:rPr>
                <a:t>PredictionEngine</a:t>
              </a:r>
              <a:r>
                <a:rPr lang="en-US" sz="2000">
                  <a:solidFill>
                    <a:schemeClr val="bg1"/>
                  </a:solidFill>
                </a:rPr>
                <a:t> objects for application use</a:t>
              </a:r>
            </a:p>
            <a:p>
              <a:endParaRPr lang="en-US" sz="1600">
                <a:solidFill>
                  <a:schemeClr val="bg1"/>
                </a:solidFill>
              </a:endParaRPr>
            </a:p>
          </p:txBody>
        </p:sp>
        <p:sp>
          <p:nvSpPr>
            <p:cNvPr id="32" name="Text Placeholder 6">
              <a:extLst>
                <a:ext uri="{FF2B5EF4-FFF2-40B4-BE49-F238E27FC236}">
                  <a16:creationId xmlns:a16="http://schemas.microsoft.com/office/drawing/2014/main" id="{2FBCD3C0-6B4C-4133-A443-57E86846A01D}"/>
                </a:ext>
              </a:extLst>
            </p:cNvPr>
            <p:cNvSpPr txBox="1">
              <a:spLocks/>
            </p:cNvSpPr>
            <p:nvPr/>
          </p:nvSpPr>
          <p:spPr>
            <a:xfrm>
              <a:off x="4401446" y="1452180"/>
              <a:ext cx="3623617" cy="823912"/>
            </a:xfrm>
            <a:prstGeom prst="rect">
              <a:avLst/>
            </a:prstGeom>
          </p:spPr>
          <p:txBody>
            <a:bodyPr vert="horz" lIns="91440" tIns="45720" rIns="91440" bIns="45720" rtlCol="0" anchor="b">
              <a:normAutofit fontScale="92500"/>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200" i="0" u="none" strike="noStrike" kern="1200" cap="none" spc="0" normalizeH="0" baseline="0" noProof="0">
                  <a:ln>
                    <a:noFill/>
                  </a:ln>
                  <a:solidFill>
                    <a:prstClr val="white"/>
                  </a:solidFill>
                  <a:effectLst/>
                  <a:uLnTx/>
                  <a:uFillTx/>
                  <a:latin typeface="Calibri" panose="020F0502020204030204"/>
                  <a:ea typeface="+mn-ea"/>
                  <a:cs typeface="+mn-cs"/>
                </a:rPr>
                <a:t>Make single predictions scalable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b="0" i="1" u="none" strike="noStrike" kern="1200" cap="none" spc="0" normalizeH="0" baseline="0" noProof="0">
                  <a:ln>
                    <a:noFill/>
                  </a:ln>
                  <a:solidFill>
                    <a:prstClr val="white"/>
                  </a:solidFill>
                  <a:effectLst/>
                  <a:uLnTx/>
                  <a:uFillTx/>
                  <a:latin typeface="Calibri" panose="020F0502020204030204"/>
                  <a:ea typeface="+mn-ea"/>
                  <a:cs typeface="+mn-cs"/>
                </a:rPr>
                <a:t>Prediction Engine Pool</a:t>
              </a:r>
            </a:p>
          </p:txBody>
        </p:sp>
        <p:pic>
          <p:nvPicPr>
            <p:cNvPr id="38" name="Picture 37">
              <a:extLst>
                <a:ext uri="{FF2B5EF4-FFF2-40B4-BE49-F238E27FC236}">
                  <a16:creationId xmlns:a16="http://schemas.microsoft.com/office/drawing/2014/main" id="{7AA05EAE-3A21-4EF7-AE90-A561590118E8}"/>
                </a:ext>
              </a:extLst>
            </p:cNvPr>
            <p:cNvPicPr>
              <a:picLocks noChangeAspect="1"/>
            </p:cNvPicPr>
            <p:nvPr/>
          </p:nvPicPr>
          <p:blipFill>
            <a:blip r:embed="rId4"/>
            <a:stretch>
              <a:fillRect/>
            </a:stretch>
          </p:blipFill>
          <p:spPr>
            <a:xfrm>
              <a:off x="4605989" y="5237162"/>
              <a:ext cx="3419074" cy="501464"/>
            </a:xfrm>
            <a:prstGeom prst="rect">
              <a:avLst/>
            </a:prstGeom>
          </p:spPr>
        </p:pic>
        <p:pic>
          <p:nvPicPr>
            <p:cNvPr id="40" name="Picture 39">
              <a:extLst>
                <a:ext uri="{FF2B5EF4-FFF2-40B4-BE49-F238E27FC236}">
                  <a16:creationId xmlns:a16="http://schemas.microsoft.com/office/drawing/2014/main" id="{CBC9CD51-C2D4-4F63-BDFE-D8626B65C7C7}"/>
                </a:ext>
              </a:extLst>
            </p:cNvPr>
            <p:cNvPicPr>
              <a:picLocks noChangeAspect="1"/>
            </p:cNvPicPr>
            <p:nvPr/>
          </p:nvPicPr>
          <p:blipFill>
            <a:blip r:embed="rId5"/>
            <a:stretch>
              <a:fillRect/>
            </a:stretch>
          </p:blipFill>
          <p:spPr>
            <a:xfrm>
              <a:off x="4605990" y="5856763"/>
              <a:ext cx="3419074" cy="522186"/>
            </a:xfrm>
            <a:prstGeom prst="rect">
              <a:avLst/>
            </a:prstGeom>
          </p:spPr>
        </p:pic>
      </p:grpSp>
      <p:grpSp>
        <p:nvGrpSpPr>
          <p:cNvPr id="6" name="Group 5">
            <a:extLst>
              <a:ext uri="{FF2B5EF4-FFF2-40B4-BE49-F238E27FC236}">
                <a16:creationId xmlns:a16="http://schemas.microsoft.com/office/drawing/2014/main" id="{C5030E1A-9B4B-4797-A9EC-4BA75C0E5C2E}"/>
              </a:ext>
            </a:extLst>
          </p:cNvPr>
          <p:cNvGrpSpPr/>
          <p:nvPr/>
        </p:nvGrpSpPr>
        <p:grpSpPr>
          <a:xfrm>
            <a:off x="8203449" y="1452180"/>
            <a:ext cx="3850152" cy="4541838"/>
            <a:chOff x="8203449" y="1452180"/>
            <a:chExt cx="3850152" cy="4541838"/>
          </a:xfrm>
        </p:grpSpPr>
        <p:sp>
          <p:nvSpPr>
            <p:cNvPr id="22" name="Content Placeholder 8">
              <a:extLst>
                <a:ext uri="{FF2B5EF4-FFF2-40B4-BE49-F238E27FC236}">
                  <a16:creationId xmlns:a16="http://schemas.microsoft.com/office/drawing/2014/main" id="{1F787F85-8900-4C2E-B15D-70D088CC26CF}"/>
                </a:ext>
              </a:extLst>
            </p:cNvPr>
            <p:cNvSpPr txBox="1">
              <a:spLocks/>
            </p:cNvSpPr>
            <p:nvPr/>
          </p:nvSpPr>
          <p:spPr>
            <a:xfrm>
              <a:off x="8316717" y="2276092"/>
              <a:ext cx="3736884" cy="368458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a:solidFill>
                    <a:schemeClr val="bg1"/>
                  </a:solidFill>
                </a:rPr>
                <a:t>Takes in data, makes the transformations (such as, making predictions), and outputs the data</a:t>
              </a:r>
            </a:p>
            <a:p>
              <a:r>
                <a:rPr lang="en-US" sz="2000">
                  <a:solidFill>
                    <a:schemeClr val="bg1"/>
                  </a:solidFill>
                </a:rPr>
                <a:t>Can load unknown data into </a:t>
              </a:r>
              <a:r>
                <a:rPr lang="en-US" sz="2000" err="1">
                  <a:solidFill>
                    <a:schemeClr val="bg1"/>
                  </a:solidFill>
                </a:rPr>
                <a:t>IDataView</a:t>
              </a:r>
              <a:r>
                <a:rPr lang="en-US" sz="2000">
                  <a:solidFill>
                    <a:schemeClr val="bg1"/>
                  </a:solidFill>
                </a:rPr>
                <a:t>, use Transform to predict, receive </a:t>
              </a:r>
              <a:r>
                <a:rPr lang="en-US" sz="2000" err="1">
                  <a:solidFill>
                    <a:schemeClr val="bg1"/>
                  </a:solidFill>
                </a:rPr>
                <a:t>IDataView</a:t>
              </a:r>
              <a:r>
                <a:rPr lang="en-US" sz="2000">
                  <a:solidFill>
                    <a:schemeClr val="bg1"/>
                  </a:solidFill>
                </a:rPr>
                <a:t> of predicted values, and use </a:t>
              </a:r>
              <a:r>
                <a:rPr lang="en-US" sz="2000" err="1">
                  <a:solidFill>
                    <a:schemeClr val="bg1"/>
                  </a:solidFill>
                </a:rPr>
                <a:t>GetColumn</a:t>
              </a:r>
              <a:r>
                <a:rPr lang="en-US" sz="2000">
                  <a:solidFill>
                    <a:schemeClr val="bg1"/>
                  </a:solidFill>
                </a:rPr>
                <a:t> to get the Prediction column</a:t>
              </a:r>
              <a:endParaRPr lang="en-US" sz="1600">
                <a:solidFill>
                  <a:schemeClr val="bg1"/>
                </a:solidFill>
              </a:endParaRPr>
            </a:p>
          </p:txBody>
        </p:sp>
        <p:sp>
          <p:nvSpPr>
            <p:cNvPr id="34" name="Text Placeholder 6">
              <a:extLst>
                <a:ext uri="{FF2B5EF4-FFF2-40B4-BE49-F238E27FC236}">
                  <a16:creationId xmlns:a16="http://schemas.microsoft.com/office/drawing/2014/main" id="{DEE2292A-4F48-4BDF-943D-87D8ACCE3F39}"/>
                </a:ext>
              </a:extLst>
            </p:cNvPr>
            <p:cNvSpPr txBox="1">
              <a:spLocks/>
            </p:cNvSpPr>
            <p:nvPr/>
          </p:nvSpPr>
          <p:spPr>
            <a:xfrm>
              <a:off x="8203449" y="1452180"/>
              <a:ext cx="3623617" cy="823912"/>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200" i="0" u="none" strike="noStrike" kern="1200" cap="none" spc="0" normalizeH="0" baseline="0" noProof="0">
                  <a:ln>
                    <a:noFill/>
                  </a:ln>
                  <a:solidFill>
                    <a:prstClr val="white"/>
                  </a:solidFill>
                  <a:effectLst/>
                  <a:uLnTx/>
                  <a:uFillTx/>
                  <a:latin typeface="Calibri" panose="020F0502020204030204"/>
                  <a:ea typeface="+mn-ea"/>
                  <a:cs typeface="+mn-cs"/>
                </a:rPr>
                <a:t>Make batch predictions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b="0" i="1" u="none" strike="noStrike" kern="1200" cap="none" spc="0" normalizeH="0" baseline="0" noProof="0">
                  <a:ln>
                    <a:noFill/>
                  </a:ln>
                  <a:solidFill>
                    <a:prstClr val="white"/>
                  </a:solidFill>
                  <a:effectLst/>
                  <a:uLnTx/>
                  <a:uFillTx/>
                  <a:latin typeface="Calibri" panose="020F0502020204030204"/>
                  <a:ea typeface="+mn-ea"/>
                  <a:cs typeface="+mn-cs"/>
                </a:rPr>
                <a:t>Transform</a:t>
              </a:r>
            </a:p>
          </p:txBody>
        </p:sp>
        <p:pic>
          <p:nvPicPr>
            <p:cNvPr id="44" name="Picture 43">
              <a:extLst>
                <a:ext uri="{FF2B5EF4-FFF2-40B4-BE49-F238E27FC236}">
                  <a16:creationId xmlns:a16="http://schemas.microsoft.com/office/drawing/2014/main" id="{48707217-6AE7-4498-89EB-89155C30F00D}"/>
                </a:ext>
              </a:extLst>
            </p:cNvPr>
            <p:cNvPicPr>
              <a:picLocks noChangeAspect="1"/>
            </p:cNvPicPr>
            <p:nvPr/>
          </p:nvPicPr>
          <p:blipFill>
            <a:blip r:embed="rId6"/>
            <a:stretch>
              <a:fillRect/>
            </a:stretch>
          </p:blipFill>
          <p:spPr>
            <a:xfrm>
              <a:off x="8676914" y="5376158"/>
              <a:ext cx="2997901" cy="617860"/>
            </a:xfrm>
            <a:prstGeom prst="rect">
              <a:avLst/>
            </a:prstGeom>
          </p:spPr>
        </p:pic>
      </p:grpSp>
      <p:sp>
        <p:nvSpPr>
          <p:cNvPr id="45" name="Content Placeholder 2">
            <a:extLst>
              <a:ext uri="{FF2B5EF4-FFF2-40B4-BE49-F238E27FC236}">
                <a16:creationId xmlns:a16="http://schemas.microsoft.com/office/drawing/2014/main" id="{E5491C5F-B375-470C-AF7E-5AAC23A45C53}"/>
              </a:ext>
            </a:extLst>
          </p:cNvPr>
          <p:cNvSpPr>
            <a:spLocks noGrp="1"/>
          </p:cNvSpPr>
          <p:nvPr>
            <p:ph idx="1"/>
          </p:nvPr>
        </p:nvSpPr>
        <p:spPr>
          <a:xfrm>
            <a:off x="838200" y="732398"/>
            <a:ext cx="10515600" cy="701760"/>
          </a:xfrm>
        </p:spPr>
        <p:txBody>
          <a:bodyPr>
            <a:normAutofit/>
          </a:bodyPr>
          <a:lstStyle/>
          <a:p>
            <a:pPr marL="0" indent="0" algn="ctr">
              <a:buNone/>
            </a:pPr>
            <a:r>
              <a:rPr lang="en-US" sz="3600" b="1">
                <a:solidFill>
                  <a:schemeClr val="bg1"/>
                </a:solidFill>
              </a:rPr>
              <a:t>3. Choose one of the below:</a:t>
            </a:r>
          </a:p>
        </p:txBody>
      </p:sp>
    </p:spTree>
    <p:extLst>
      <p:ext uri="{BB962C8B-B14F-4D97-AF65-F5344CB8AC3E}">
        <p14:creationId xmlns:p14="http://schemas.microsoft.com/office/powerpoint/2010/main" val="344207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7000" b="-17000"/>
          </a:stretch>
        </a:blip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2351181-4BA7-4792-B87E-25B835D3C533}"/>
              </a:ext>
            </a:extLst>
          </p:cNvPr>
          <p:cNvSpPr txBox="1"/>
          <p:nvPr/>
        </p:nvSpPr>
        <p:spPr>
          <a:xfrm>
            <a:off x="548889" y="6481683"/>
            <a:ext cx="1730115" cy="369332"/>
          </a:xfrm>
          <a:prstGeom prst="rect">
            <a:avLst/>
          </a:prstGeom>
          <a:noFill/>
        </p:spPr>
        <p:txBody>
          <a:bodyPr wrap="square" rtlCol="0">
            <a:spAutoFit/>
          </a:bodyPr>
          <a:lstStyle/>
          <a:p>
            <a:pPr algn="ctr"/>
            <a:r>
              <a:rPr lang="en-US" b="1">
                <a:solidFill>
                  <a:schemeClr val="bg1"/>
                </a:solidFill>
              </a:rPr>
              <a:t>Phase 1.0</a:t>
            </a:r>
          </a:p>
        </p:txBody>
      </p:sp>
      <p:sp>
        <p:nvSpPr>
          <p:cNvPr id="9" name="Title 1">
            <a:extLst>
              <a:ext uri="{FF2B5EF4-FFF2-40B4-BE49-F238E27FC236}">
                <a16:creationId xmlns:a16="http://schemas.microsoft.com/office/drawing/2014/main" id="{BADAFA39-48EF-4257-819B-77E983D0D7AE}"/>
              </a:ext>
            </a:extLst>
          </p:cNvPr>
          <p:cNvSpPr txBox="1">
            <a:spLocks/>
          </p:cNvSpPr>
          <p:nvPr/>
        </p:nvSpPr>
        <p:spPr>
          <a:xfrm>
            <a:off x="0" y="78726"/>
            <a:ext cx="12192000" cy="80242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solidFill>
                  <a:schemeClr val="bg1"/>
                </a:solidFill>
              </a:rPr>
              <a:t>Artificial Intelligence</a:t>
            </a:r>
          </a:p>
        </p:txBody>
      </p:sp>
      <p:sp>
        <p:nvSpPr>
          <p:cNvPr id="6" name="TextBox 5">
            <a:extLst>
              <a:ext uri="{FF2B5EF4-FFF2-40B4-BE49-F238E27FC236}">
                <a16:creationId xmlns:a16="http://schemas.microsoft.com/office/drawing/2014/main" id="{F675885C-4CA6-4F1A-A325-8BF29A07F7AF}"/>
              </a:ext>
            </a:extLst>
          </p:cNvPr>
          <p:cNvSpPr txBox="1"/>
          <p:nvPr/>
        </p:nvSpPr>
        <p:spPr>
          <a:xfrm>
            <a:off x="3968385" y="6858000"/>
            <a:ext cx="5965372" cy="646331"/>
          </a:xfrm>
          <a:prstGeom prst="rect">
            <a:avLst/>
          </a:prstGeom>
          <a:noFill/>
        </p:spPr>
        <p:txBody>
          <a:bodyPr wrap="square" rtlCol="0">
            <a:spAutoFit/>
          </a:bodyPr>
          <a:lstStyle/>
          <a:p>
            <a:r>
              <a:rPr lang="en-US">
                <a:solidFill>
                  <a:schemeClr val="bg1"/>
                </a:solidFill>
              </a:rPr>
              <a:t>Insert a bunch of if-else statements here to show that not scalable – insert MACHINE LEARNING</a:t>
            </a:r>
          </a:p>
        </p:txBody>
      </p:sp>
      <p:pic>
        <p:nvPicPr>
          <p:cNvPr id="12" name="Picture 11" descr="A close up of food&#10;&#10;Description automatically generated">
            <a:extLst>
              <a:ext uri="{FF2B5EF4-FFF2-40B4-BE49-F238E27FC236}">
                <a16:creationId xmlns:a16="http://schemas.microsoft.com/office/drawing/2014/main" id="{237A10AF-7E41-49B6-8650-63F7D619762C}"/>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969394" y="1013641"/>
            <a:ext cx="2619219" cy="1951318"/>
          </a:xfrm>
          <a:prstGeom prst="rect">
            <a:avLst/>
          </a:prstGeom>
        </p:spPr>
      </p:pic>
      <p:pic>
        <p:nvPicPr>
          <p:cNvPr id="15" name="Picture 14" descr="A dog lying on the ground&#10;&#10;Description automatically generated">
            <a:extLst>
              <a:ext uri="{FF2B5EF4-FFF2-40B4-BE49-F238E27FC236}">
                <a16:creationId xmlns:a16="http://schemas.microsoft.com/office/drawing/2014/main" id="{DDA61B9B-7CF4-4ECA-BB5F-7B4241A0E788}"/>
              </a:ext>
            </a:extLst>
          </p:cNvPr>
          <p:cNvPicPr>
            <a:picLocks noChangeAspect="1"/>
          </p:cNvPicPr>
          <p:nvPr/>
        </p:nvPicPr>
        <p:blipFill rotWithShape="1">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rcRect t="12642" b="12848"/>
          <a:stretch/>
        </p:blipFill>
        <p:spPr>
          <a:xfrm>
            <a:off x="969394" y="3143030"/>
            <a:ext cx="2618874" cy="1951318"/>
          </a:xfrm>
          <a:prstGeom prst="rect">
            <a:avLst/>
          </a:prstGeom>
        </p:spPr>
      </p:pic>
      <p:sp>
        <p:nvSpPr>
          <p:cNvPr id="19" name="TextBox 18">
            <a:extLst>
              <a:ext uri="{FF2B5EF4-FFF2-40B4-BE49-F238E27FC236}">
                <a16:creationId xmlns:a16="http://schemas.microsoft.com/office/drawing/2014/main" id="{097F886D-102F-4FF0-ACF3-22A313E49FA8}"/>
              </a:ext>
            </a:extLst>
          </p:cNvPr>
          <p:cNvSpPr txBox="1"/>
          <p:nvPr/>
        </p:nvSpPr>
        <p:spPr>
          <a:xfrm>
            <a:off x="5262665" y="2450532"/>
            <a:ext cx="2052536" cy="1384995"/>
          </a:xfrm>
          <a:prstGeom prst="rect">
            <a:avLst/>
          </a:prstGeom>
          <a:noFill/>
        </p:spPr>
        <p:txBody>
          <a:bodyPr wrap="square" rtlCol="0">
            <a:spAutoFit/>
          </a:bodyPr>
          <a:lstStyle/>
          <a:p>
            <a:pPr algn="ctr"/>
            <a:r>
              <a:rPr lang="en-US" sz="2800">
                <a:solidFill>
                  <a:schemeClr val="bg1"/>
                </a:solidFill>
              </a:rPr>
              <a:t>Bread </a:t>
            </a:r>
          </a:p>
          <a:p>
            <a:pPr algn="ctr"/>
            <a:r>
              <a:rPr lang="en-US" sz="2800">
                <a:solidFill>
                  <a:schemeClr val="bg1"/>
                </a:solidFill>
              </a:rPr>
              <a:t>or </a:t>
            </a:r>
          </a:p>
          <a:p>
            <a:pPr algn="ctr"/>
            <a:r>
              <a:rPr lang="en-US" sz="2800">
                <a:solidFill>
                  <a:schemeClr val="bg1"/>
                </a:solidFill>
              </a:rPr>
              <a:t>not bread?</a:t>
            </a:r>
          </a:p>
        </p:txBody>
      </p:sp>
      <p:cxnSp>
        <p:nvCxnSpPr>
          <p:cNvPr id="21" name="Straight Arrow Connector 20">
            <a:extLst>
              <a:ext uri="{FF2B5EF4-FFF2-40B4-BE49-F238E27FC236}">
                <a16:creationId xmlns:a16="http://schemas.microsoft.com/office/drawing/2014/main" id="{81D6CD64-18D5-4405-BEAF-C2336850F7D3}"/>
              </a:ext>
            </a:extLst>
          </p:cNvPr>
          <p:cNvCxnSpPr>
            <a:stCxn id="12" idx="3"/>
            <a:endCxn id="19" idx="1"/>
          </p:cNvCxnSpPr>
          <p:nvPr/>
        </p:nvCxnSpPr>
        <p:spPr>
          <a:xfrm>
            <a:off x="3588613" y="1989300"/>
            <a:ext cx="1674052" cy="1153730"/>
          </a:xfrm>
          <a:prstGeom prst="straightConnector1">
            <a:avLst/>
          </a:prstGeom>
          <a:ln w="38100">
            <a:solidFill>
              <a:srgbClr val="F8F8F8"/>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EA1E928A-3642-4DB4-BD37-35BCE4B518A0}"/>
              </a:ext>
            </a:extLst>
          </p:cNvPr>
          <p:cNvCxnSpPr>
            <a:stCxn id="15" idx="3"/>
            <a:endCxn id="19" idx="1"/>
          </p:cNvCxnSpPr>
          <p:nvPr/>
        </p:nvCxnSpPr>
        <p:spPr>
          <a:xfrm flipV="1">
            <a:off x="3588268" y="3143030"/>
            <a:ext cx="1674397" cy="975659"/>
          </a:xfrm>
          <a:prstGeom prst="straightConnector1">
            <a:avLst/>
          </a:prstGeom>
          <a:ln w="38100">
            <a:solidFill>
              <a:srgbClr val="F8F8F8"/>
            </a:solidFill>
            <a:tailEnd type="triangle"/>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A8A9F605-4BD0-4342-94BF-28F92295F933}"/>
              </a:ext>
            </a:extLst>
          </p:cNvPr>
          <p:cNvSpPr/>
          <p:nvPr/>
        </p:nvSpPr>
        <p:spPr>
          <a:xfrm>
            <a:off x="8797582" y="1019370"/>
            <a:ext cx="2481662" cy="4247317"/>
          </a:xfrm>
          <a:prstGeom prst="rect">
            <a:avLst/>
          </a:prstGeom>
          <a:solidFill>
            <a:srgbClr val="F8F8F8"/>
          </a:solidFill>
        </p:spPr>
        <p:txBody>
          <a:bodyPr wrap="square">
            <a:spAutoFit/>
          </a:bodyPr>
          <a:lstStyle/>
          <a:p>
            <a:r>
              <a:rPr lang="en-US"/>
              <a:t>if(</a:t>
            </a:r>
            <a:r>
              <a:rPr lang="en-US" err="1"/>
              <a:t>profileImage</a:t>
            </a:r>
            <a:r>
              <a:rPr lang="en-US"/>
              <a:t>) {</a:t>
            </a:r>
          </a:p>
          <a:p>
            <a:r>
              <a:rPr lang="en-US"/>
              <a:t>    if(</a:t>
            </a:r>
            <a:r>
              <a:rPr lang="en-US" err="1"/>
              <a:t>isRectangular</a:t>
            </a:r>
            <a:r>
              <a:rPr lang="en-US"/>
              <a:t>) {</a:t>
            </a:r>
          </a:p>
          <a:p>
            <a:r>
              <a:rPr lang="en-US"/>
              <a:t>        if(</a:t>
            </a:r>
            <a:r>
              <a:rPr lang="en-US" err="1"/>
              <a:t>topIsRound</a:t>
            </a:r>
            <a:r>
              <a:rPr lang="en-US"/>
              <a:t>) {</a:t>
            </a:r>
          </a:p>
          <a:p>
            <a:r>
              <a:rPr lang="en-US"/>
              <a:t>            if(</a:t>
            </a:r>
            <a:r>
              <a:rPr lang="en-US" err="1"/>
              <a:t>hasEars</a:t>
            </a:r>
            <a:r>
              <a:rPr lang="en-US"/>
              <a:t>) {</a:t>
            </a:r>
          </a:p>
          <a:p>
            <a:r>
              <a:rPr lang="en-US"/>
              <a:t>                return false;</a:t>
            </a:r>
          </a:p>
          <a:p>
            <a:r>
              <a:rPr lang="en-US"/>
              <a:t>            } </a:t>
            </a:r>
          </a:p>
          <a:p>
            <a:r>
              <a:rPr lang="en-US"/>
              <a:t>            else if (</a:t>
            </a:r>
            <a:r>
              <a:rPr lang="en-US" err="1"/>
              <a:t>hasEyes</a:t>
            </a:r>
            <a:r>
              <a:rPr lang="en-US"/>
              <a:t>) {</a:t>
            </a:r>
          </a:p>
          <a:p>
            <a:r>
              <a:rPr lang="en-US"/>
              <a:t>                return false;</a:t>
            </a:r>
          </a:p>
          <a:p>
            <a:r>
              <a:rPr lang="en-US"/>
              <a:t>            } </a:t>
            </a:r>
          </a:p>
          <a:p>
            <a:r>
              <a:rPr lang="en-US"/>
              <a:t>            else {</a:t>
            </a:r>
          </a:p>
          <a:p>
            <a:r>
              <a:rPr lang="en-US"/>
              <a:t>                return true;</a:t>
            </a:r>
          </a:p>
          <a:p>
            <a:r>
              <a:rPr lang="en-US"/>
              <a:t>            }</a:t>
            </a:r>
          </a:p>
          <a:p>
            <a:r>
              <a:rPr lang="en-US"/>
              <a:t>        }</a:t>
            </a:r>
          </a:p>
          <a:p>
            <a:r>
              <a:rPr lang="en-US"/>
              <a:t>    }</a:t>
            </a:r>
          </a:p>
          <a:p>
            <a:r>
              <a:rPr lang="en-US"/>
              <a:t>}</a:t>
            </a:r>
          </a:p>
        </p:txBody>
      </p:sp>
      <p:cxnSp>
        <p:nvCxnSpPr>
          <p:cNvPr id="26" name="Straight Arrow Connector 25">
            <a:extLst>
              <a:ext uri="{FF2B5EF4-FFF2-40B4-BE49-F238E27FC236}">
                <a16:creationId xmlns:a16="http://schemas.microsoft.com/office/drawing/2014/main" id="{679BF3F7-3A12-4308-B16D-2FFF0202F4DE}"/>
              </a:ext>
            </a:extLst>
          </p:cNvPr>
          <p:cNvCxnSpPr>
            <a:cxnSpLocks/>
            <a:stCxn id="19" idx="3"/>
            <a:endCxn id="24" idx="1"/>
          </p:cNvCxnSpPr>
          <p:nvPr/>
        </p:nvCxnSpPr>
        <p:spPr>
          <a:xfrm flipV="1">
            <a:off x="7315201" y="3143029"/>
            <a:ext cx="1482381" cy="1"/>
          </a:xfrm>
          <a:prstGeom prst="straightConnector1">
            <a:avLst/>
          </a:prstGeom>
          <a:ln w="38100">
            <a:solidFill>
              <a:srgbClr val="F8F8F8"/>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51483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4"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7810C17-86D2-4FB5-BBFF-6ADF66ACC968}"/>
              </a:ext>
            </a:extLst>
          </p:cNvPr>
          <p:cNvSpPr txBox="1"/>
          <p:nvPr/>
        </p:nvSpPr>
        <p:spPr>
          <a:xfrm>
            <a:off x="548889" y="6481683"/>
            <a:ext cx="1730115" cy="369332"/>
          </a:xfrm>
          <a:prstGeom prst="rect">
            <a:avLst/>
          </a:prstGeom>
          <a:noFill/>
        </p:spPr>
        <p:txBody>
          <a:bodyPr wrap="square" rtlCol="0">
            <a:spAutoFit/>
          </a:bodyPr>
          <a:lstStyle/>
          <a:p>
            <a:pPr algn="ctr"/>
            <a:r>
              <a:rPr lang="en-US" b="1">
                <a:solidFill>
                  <a:schemeClr val="bg1"/>
                </a:solidFill>
              </a:rPr>
              <a:t>Phase 3.0</a:t>
            </a:r>
          </a:p>
        </p:txBody>
      </p:sp>
      <p:sp>
        <p:nvSpPr>
          <p:cNvPr id="8" name="Title 1">
            <a:extLst>
              <a:ext uri="{FF2B5EF4-FFF2-40B4-BE49-F238E27FC236}">
                <a16:creationId xmlns:a16="http://schemas.microsoft.com/office/drawing/2014/main" id="{62369F2C-0847-4019-A70C-8DD5478C60A5}"/>
              </a:ext>
            </a:extLst>
          </p:cNvPr>
          <p:cNvSpPr txBox="1">
            <a:spLocks/>
          </p:cNvSpPr>
          <p:nvPr/>
        </p:nvSpPr>
        <p:spPr>
          <a:xfrm>
            <a:off x="0" y="78726"/>
            <a:ext cx="12192000" cy="80242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solidFill>
                  <a:schemeClr val="bg1"/>
                </a:solidFill>
              </a:rPr>
              <a:t>Model deployment</a:t>
            </a:r>
          </a:p>
        </p:txBody>
      </p:sp>
      <p:grpSp>
        <p:nvGrpSpPr>
          <p:cNvPr id="2" name="Group 1">
            <a:extLst>
              <a:ext uri="{FF2B5EF4-FFF2-40B4-BE49-F238E27FC236}">
                <a16:creationId xmlns:a16="http://schemas.microsoft.com/office/drawing/2014/main" id="{0757C5F5-57FA-4061-856A-67790C0A13B2}"/>
              </a:ext>
            </a:extLst>
          </p:cNvPr>
          <p:cNvGrpSpPr/>
          <p:nvPr/>
        </p:nvGrpSpPr>
        <p:grpSpPr>
          <a:xfrm>
            <a:off x="1505248" y="2366907"/>
            <a:ext cx="1828800" cy="2299932"/>
            <a:chOff x="1505248" y="2366907"/>
            <a:chExt cx="1828800" cy="2299932"/>
          </a:xfrm>
        </p:grpSpPr>
        <p:pic>
          <p:nvPicPr>
            <p:cNvPr id="4" name="Graphic 3" descr="Computer">
              <a:extLst>
                <a:ext uri="{FF2B5EF4-FFF2-40B4-BE49-F238E27FC236}">
                  <a16:creationId xmlns:a16="http://schemas.microsoft.com/office/drawing/2014/main" id="{1B8908A2-3B90-409D-9F9F-E0045E950E0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505248" y="2366907"/>
              <a:ext cx="1828800" cy="1828800"/>
            </a:xfrm>
            <a:prstGeom prst="rect">
              <a:avLst/>
            </a:prstGeom>
          </p:spPr>
        </p:pic>
        <p:sp>
          <p:nvSpPr>
            <p:cNvPr id="11" name="TextBox 10">
              <a:extLst>
                <a:ext uri="{FF2B5EF4-FFF2-40B4-BE49-F238E27FC236}">
                  <a16:creationId xmlns:a16="http://schemas.microsoft.com/office/drawing/2014/main" id="{975D5E18-FBB1-4BA4-8B99-91E14B218C68}"/>
                </a:ext>
              </a:extLst>
            </p:cNvPr>
            <p:cNvSpPr txBox="1"/>
            <p:nvPr/>
          </p:nvSpPr>
          <p:spPr>
            <a:xfrm>
              <a:off x="1505248" y="4266729"/>
              <a:ext cx="1828800" cy="400110"/>
            </a:xfrm>
            <a:prstGeom prst="rect">
              <a:avLst/>
            </a:prstGeom>
            <a:noFill/>
          </p:spPr>
          <p:txBody>
            <a:bodyPr wrap="square" rtlCol="0">
              <a:spAutoFit/>
            </a:bodyPr>
            <a:lstStyle/>
            <a:p>
              <a:pPr algn="ctr"/>
              <a:r>
                <a:rPr lang="en-US" sz="2000">
                  <a:solidFill>
                    <a:schemeClr val="bg1"/>
                  </a:solidFill>
                </a:rPr>
                <a:t>Desktop</a:t>
              </a:r>
            </a:p>
          </p:txBody>
        </p:sp>
      </p:grpSp>
      <p:grpSp>
        <p:nvGrpSpPr>
          <p:cNvPr id="6" name="Group 5">
            <a:extLst>
              <a:ext uri="{FF2B5EF4-FFF2-40B4-BE49-F238E27FC236}">
                <a16:creationId xmlns:a16="http://schemas.microsoft.com/office/drawing/2014/main" id="{AB8597EA-677B-4149-A422-755DED5D6DFF}"/>
              </a:ext>
            </a:extLst>
          </p:cNvPr>
          <p:cNvGrpSpPr/>
          <p:nvPr/>
        </p:nvGrpSpPr>
        <p:grpSpPr>
          <a:xfrm>
            <a:off x="4934753" y="2413718"/>
            <a:ext cx="1828800" cy="2253121"/>
            <a:chOff x="4934753" y="2413718"/>
            <a:chExt cx="1828800" cy="2253121"/>
          </a:xfrm>
        </p:grpSpPr>
        <p:pic>
          <p:nvPicPr>
            <p:cNvPr id="7" name="Graphic 6" descr="Web design">
              <a:extLst>
                <a:ext uri="{FF2B5EF4-FFF2-40B4-BE49-F238E27FC236}">
                  <a16:creationId xmlns:a16="http://schemas.microsoft.com/office/drawing/2014/main" id="{CA6BEBF7-4947-4960-AADB-E1190B0A2CD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934753" y="2413718"/>
              <a:ext cx="1828800" cy="1828800"/>
            </a:xfrm>
            <a:prstGeom prst="rect">
              <a:avLst/>
            </a:prstGeom>
          </p:spPr>
        </p:pic>
        <p:sp>
          <p:nvSpPr>
            <p:cNvPr id="12" name="TextBox 11">
              <a:extLst>
                <a:ext uri="{FF2B5EF4-FFF2-40B4-BE49-F238E27FC236}">
                  <a16:creationId xmlns:a16="http://schemas.microsoft.com/office/drawing/2014/main" id="{6C0C1D1B-4EC0-46EB-8A1C-2EF15082CDE9}"/>
                </a:ext>
              </a:extLst>
            </p:cNvPr>
            <p:cNvSpPr txBox="1"/>
            <p:nvPr/>
          </p:nvSpPr>
          <p:spPr>
            <a:xfrm>
              <a:off x="4934753" y="4266729"/>
              <a:ext cx="1828799" cy="400110"/>
            </a:xfrm>
            <a:prstGeom prst="rect">
              <a:avLst/>
            </a:prstGeom>
            <a:noFill/>
          </p:spPr>
          <p:txBody>
            <a:bodyPr wrap="square" rtlCol="0">
              <a:spAutoFit/>
            </a:bodyPr>
            <a:lstStyle/>
            <a:p>
              <a:pPr algn="ctr"/>
              <a:r>
                <a:rPr lang="en-US" sz="2000">
                  <a:solidFill>
                    <a:schemeClr val="bg1"/>
                  </a:solidFill>
                </a:rPr>
                <a:t>Web</a:t>
              </a:r>
            </a:p>
          </p:txBody>
        </p:sp>
      </p:grpSp>
      <p:grpSp>
        <p:nvGrpSpPr>
          <p:cNvPr id="9" name="Group 8">
            <a:extLst>
              <a:ext uri="{FF2B5EF4-FFF2-40B4-BE49-F238E27FC236}">
                <a16:creationId xmlns:a16="http://schemas.microsoft.com/office/drawing/2014/main" id="{738E4AC7-6DB0-4415-9BA0-49F4630FCE2C}"/>
              </a:ext>
            </a:extLst>
          </p:cNvPr>
          <p:cNvGrpSpPr/>
          <p:nvPr/>
        </p:nvGrpSpPr>
        <p:grpSpPr>
          <a:xfrm>
            <a:off x="8364258" y="2328680"/>
            <a:ext cx="1828800" cy="2338159"/>
            <a:chOff x="8364258" y="2328680"/>
            <a:chExt cx="1828800" cy="2338159"/>
          </a:xfrm>
        </p:grpSpPr>
        <p:pic>
          <p:nvPicPr>
            <p:cNvPr id="10" name="Graphic 9" descr="Smart Phone">
              <a:extLst>
                <a:ext uri="{FF2B5EF4-FFF2-40B4-BE49-F238E27FC236}">
                  <a16:creationId xmlns:a16="http://schemas.microsoft.com/office/drawing/2014/main" id="{0E46FC69-D392-42BE-A6AE-65F625B0AA8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364258" y="2328680"/>
              <a:ext cx="1828800" cy="1828800"/>
            </a:xfrm>
            <a:prstGeom prst="rect">
              <a:avLst/>
            </a:prstGeom>
          </p:spPr>
        </p:pic>
        <p:sp>
          <p:nvSpPr>
            <p:cNvPr id="13" name="TextBox 12">
              <a:extLst>
                <a:ext uri="{FF2B5EF4-FFF2-40B4-BE49-F238E27FC236}">
                  <a16:creationId xmlns:a16="http://schemas.microsoft.com/office/drawing/2014/main" id="{0E0F5E99-5106-462A-8D1D-0FDB052AF4AF}"/>
                </a:ext>
              </a:extLst>
            </p:cNvPr>
            <p:cNvSpPr txBox="1"/>
            <p:nvPr/>
          </p:nvSpPr>
          <p:spPr>
            <a:xfrm>
              <a:off x="8744431" y="4266729"/>
              <a:ext cx="1021976" cy="400110"/>
            </a:xfrm>
            <a:prstGeom prst="rect">
              <a:avLst/>
            </a:prstGeom>
            <a:noFill/>
          </p:spPr>
          <p:txBody>
            <a:bodyPr wrap="square" rtlCol="0">
              <a:spAutoFit/>
            </a:bodyPr>
            <a:lstStyle/>
            <a:p>
              <a:pPr algn="ctr"/>
              <a:r>
                <a:rPr lang="en-US" sz="2000">
                  <a:solidFill>
                    <a:schemeClr val="bg1"/>
                  </a:solidFill>
                </a:rPr>
                <a:t>Mobile</a:t>
              </a:r>
            </a:p>
          </p:txBody>
        </p:sp>
      </p:grpSp>
    </p:spTree>
    <p:extLst>
      <p:ext uri="{BB962C8B-B14F-4D97-AF65-F5344CB8AC3E}">
        <p14:creationId xmlns:p14="http://schemas.microsoft.com/office/powerpoint/2010/main" val="2495620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7810C17-86D2-4FB5-BBFF-6ADF66ACC968}"/>
              </a:ext>
            </a:extLst>
          </p:cNvPr>
          <p:cNvSpPr txBox="1"/>
          <p:nvPr/>
        </p:nvSpPr>
        <p:spPr>
          <a:xfrm>
            <a:off x="548889" y="6481683"/>
            <a:ext cx="1730115" cy="369332"/>
          </a:xfrm>
          <a:prstGeom prst="rect">
            <a:avLst/>
          </a:prstGeom>
          <a:noFill/>
        </p:spPr>
        <p:txBody>
          <a:bodyPr wrap="square" rtlCol="0">
            <a:spAutoFit/>
          </a:bodyPr>
          <a:lstStyle/>
          <a:p>
            <a:pPr algn="ctr"/>
            <a:r>
              <a:rPr lang="en-US" b="1">
                <a:solidFill>
                  <a:schemeClr val="bg1"/>
                </a:solidFill>
              </a:rPr>
              <a:t>Phase 3.0</a:t>
            </a:r>
          </a:p>
        </p:txBody>
      </p:sp>
      <p:sp>
        <p:nvSpPr>
          <p:cNvPr id="8" name="Title 1">
            <a:extLst>
              <a:ext uri="{FF2B5EF4-FFF2-40B4-BE49-F238E27FC236}">
                <a16:creationId xmlns:a16="http://schemas.microsoft.com/office/drawing/2014/main" id="{62369F2C-0847-4019-A70C-8DD5478C60A5}"/>
              </a:ext>
            </a:extLst>
          </p:cNvPr>
          <p:cNvSpPr txBox="1">
            <a:spLocks/>
          </p:cNvSpPr>
          <p:nvPr/>
        </p:nvSpPr>
        <p:spPr>
          <a:xfrm>
            <a:off x="0" y="78726"/>
            <a:ext cx="12192000" cy="1030983"/>
          </a:xfrm>
          <a:prstGeom prst="rect">
            <a:avLst/>
          </a:prstGeom>
        </p:spPr>
        <p:txBody>
          <a:bodyPr vert="horz" lIns="91440" tIns="45720" rIns="91440" bIns="45720" rtlCol="0" anchor="t">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300">
                <a:solidFill>
                  <a:schemeClr val="bg1"/>
                </a:solidFill>
              </a:rPr>
              <a:t>Task</a:t>
            </a:r>
          </a:p>
          <a:p>
            <a:pPr algn="ctr"/>
            <a:r>
              <a:rPr lang="en-US" sz="3900" b="1">
                <a:solidFill>
                  <a:srgbClr val="F7B548"/>
                </a:solidFill>
              </a:rPr>
              <a:t>aka.ms/phase-3-0</a:t>
            </a:r>
          </a:p>
        </p:txBody>
      </p:sp>
      <p:sp>
        <p:nvSpPr>
          <p:cNvPr id="17" name="Content Placeholder 2">
            <a:extLst>
              <a:ext uri="{FF2B5EF4-FFF2-40B4-BE49-F238E27FC236}">
                <a16:creationId xmlns:a16="http://schemas.microsoft.com/office/drawing/2014/main" id="{FE8F136B-75D3-4F72-B4DD-6EBCCAAE0854}"/>
              </a:ext>
            </a:extLst>
          </p:cNvPr>
          <p:cNvSpPr>
            <a:spLocks noGrp="1"/>
          </p:cNvSpPr>
          <p:nvPr>
            <p:ph idx="1"/>
          </p:nvPr>
        </p:nvSpPr>
        <p:spPr>
          <a:xfrm>
            <a:off x="838200" y="1322773"/>
            <a:ext cx="10515600" cy="3909715"/>
          </a:xfrm>
        </p:spPr>
        <p:txBody>
          <a:bodyPr/>
          <a:lstStyle/>
          <a:p>
            <a:pPr marL="514350" indent="-514350">
              <a:buAutoNum type="arabicPeriod"/>
            </a:pPr>
            <a:r>
              <a:rPr lang="en-US">
                <a:solidFill>
                  <a:schemeClr val="bg1"/>
                </a:solidFill>
              </a:rPr>
              <a:t>Load the model from a file to the web app</a:t>
            </a:r>
          </a:p>
          <a:p>
            <a:pPr marL="514350" indent="-514350">
              <a:buAutoNum type="arabicPeriod"/>
            </a:pPr>
            <a:r>
              <a:rPr lang="en-US">
                <a:solidFill>
                  <a:schemeClr val="bg1"/>
                </a:solidFill>
              </a:rPr>
              <a:t>Create a </a:t>
            </a:r>
            <a:r>
              <a:rPr lang="en-US">
                <a:solidFill>
                  <a:srgbClr val="F8B548"/>
                </a:solidFill>
              </a:rPr>
              <a:t>Prediction Engine</a:t>
            </a:r>
          </a:p>
          <a:p>
            <a:pPr marL="514350" indent="-514350">
              <a:buAutoNum type="arabicPeriod"/>
            </a:pPr>
            <a:r>
              <a:rPr lang="en-US">
                <a:solidFill>
                  <a:schemeClr val="bg1"/>
                </a:solidFill>
              </a:rPr>
              <a:t>Use the model and prediction engine to make predictions on new sample data (e.g. </a:t>
            </a:r>
            <a:r>
              <a:rPr lang="en-US">
                <a:solidFill>
                  <a:srgbClr val="F8B548"/>
                </a:solidFill>
              </a:rPr>
              <a:t>consume the model</a:t>
            </a:r>
            <a:r>
              <a:rPr lang="en-US">
                <a:solidFill>
                  <a:schemeClr val="bg1"/>
                </a:solidFill>
              </a:rPr>
              <a:t>)</a:t>
            </a:r>
          </a:p>
        </p:txBody>
      </p:sp>
    </p:spTree>
    <p:extLst>
      <p:ext uri="{BB962C8B-B14F-4D97-AF65-F5344CB8AC3E}">
        <p14:creationId xmlns:p14="http://schemas.microsoft.com/office/powerpoint/2010/main" val="159427341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7000" b="-17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D95B59-E4D6-4F02-8370-359BB3785BDA}"/>
              </a:ext>
            </a:extLst>
          </p:cNvPr>
          <p:cNvSpPr>
            <a:spLocks noGrp="1"/>
          </p:cNvSpPr>
          <p:nvPr>
            <p:ph type="title"/>
          </p:nvPr>
        </p:nvSpPr>
        <p:spPr/>
        <p:txBody>
          <a:bodyPr/>
          <a:lstStyle/>
          <a:p>
            <a:r>
              <a:rPr lang="en-US" sz="4400">
                <a:solidFill>
                  <a:schemeClr val="bg1"/>
                </a:solidFill>
              </a:rPr>
              <a:t>Phase 3.0 Task</a:t>
            </a:r>
            <a:br>
              <a:rPr lang="en-US">
                <a:solidFill>
                  <a:schemeClr val="bg1"/>
                </a:solidFill>
              </a:rPr>
            </a:br>
            <a:r>
              <a:rPr lang="en-US">
                <a:solidFill>
                  <a:schemeClr val="bg1"/>
                </a:solidFill>
              </a:rPr>
              <a:t>Review</a:t>
            </a:r>
          </a:p>
        </p:txBody>
      </p:sp>
    </p:spTree>
    <p:extLst>
      <p:ext uri="{BB962C8B-B14F-4D97-AF65-F5344CB8AC3E}">
        <p14:creationId xmlns:p14="http://schemas.microsoft.com/office/powerpoint/2010/main" val="279060723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D95B59-E4D6-4F02-8370-359BB3785BDA}"/>
              </a:ext>
            </a:extLst>
          </p:cNvPr>
          <p:cNvSpPr>
            <a:spLocks noGrp="1"/>
          </p:cNvSpPr>
          <p:nvPr>
            <p:ph type="title"/>
          </p:nvPr>
        </p:nvSpPr>
        <p:spPr/>
        <p:txBody>
          <a:bodyPr/>
          <a:lstStyle/>
          <a:p>
            <a:r>
              <a:rPr lang="en-US" sz="4400">
                <a:solidFill>
                  <a:schemeClr val="bg1"/>
                </a:solidFill>
              </a:rPr>
              <a:t>Phase 4.0</a:t>
            </a:r>
            <a:br>
              <a:rPr lang="en-US">
                <a:solidFill>
                  <a:schemeClr val="bg1"/>
                </a:solidFill>
              </a:rPr>
            </a:br>
            <a:r>
              <a:rPr lang="en-US">
                <a:solidFill>
                  <a:schemeClr val="bg1"/>
                </a:solidFill>
              </a:rPr>
              <a:t>Deep learning</a:t>
            </a:r>
          </a:p>
        </p:txBody>
      </p:sp>
    </p:spTree>
    <p:extLst>
      <p:ext uri="{BB962C8B-B14F-4D97-AF65-F5344CB8AC3E}">
        <p14:creationId xmlns:p14="http://schemas.microsoft.com/office/powerpoint/2010/main" val="190594224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7000" b="-17000"/>
          </a:stretch>
        </a:blip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7810C17-86D2-4FB5-BBFF-6ADF66ACC968}"/>
              </a:ext>
            </a:extLst>
          </p:cNvPr>
          <p:cNvSpPr txBox="1"/>
          <p:nvPr/>
        </p:nvSpPr>
        <p:spPr>
          <a:xfrm>
            <a:off x="548889" y="6481683"/>
            <a:ext cx="1730115" cy="369332"/>
          </a:xfrm>
          <a:prstGeom prst="rect">
            <a:avLst/>
          </a:prstGeom>
          <a:noFill/>
        </p:spPr>
        <p:txBody>
          <a:bodyPr wrap="square" rtlCol="0">
            <a:spAutoFit/>
          </a:bodyPr>
          <a:lstStyle/>
          <a:p>
            <a:pPr algn="ctr"/>
            <a:r>
              <a:rPr lang="en-US" b="1">
                <a:solidFill>
                  <a:schemeClr val="bg1"/>
                </a:solidFill>
              </a:rPr>
              <a:t>Phase 4.0</a:t>
            </a:r>
          </a:p>
        </p:txBody>
      </p:sp>
      <p:sp>
        <p:nvSpPr>
          <p:cNvPr id="8" name="Title 1">
            <a:extLst>
              <a:ext uri="{FF2B5EF4-FFF2-40B4-BE49-F238E27FC236}">
                <a16:creationId xmlns:a16="http://schemas.microsoft.com/office/drawing/2014/main" id="{62369F2C-0847-4019-A70C-8DD5478C60A5}"/>
              </a:ext>
            </a:extLst>
          </p:cNvPr>
          <p:cNvSpPr txBox="1">
            <a:spLocks/>
          </p:cNvSpPr>
          <p:nvPr/>
        </p:nvSpPr>
        <p:spPr>
          <a:xfrm>
            <a:off x="0" y="78726"/>
            <a:ext cx="12192000" cy="80242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solidFill>
                  <a:schemeClr val="bg1"/>
                </a:solidFill>
              </a:rPr>
              <a:t>What are Neural Networks?</a:t>
            </a:r>
          </a:p>
        </p:txBody>
      </p:sp>
      <p:pic>
        <p:nvPicPr>
          <p:cNvPr id="7" name="Picture 6" descr="A picture containing building, window, drawing&#10;&#10;Description automatically generated">
            <a:extLst>
              <a:ext uri="{FF2B5EF4-FFF2-40B4-BE49-F238E27FC236}">
                <a16:creationId xmlns:a16="http://schemas.microsoft.com/office/drawing/2014/main" id="{1C273029-2039-44DD-AD70-87E2BC609416}"/>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1976676" y="1273242"/>
            <a:ext cx="8789714" cy="4311516"/>
          </a:xfrm>
          <a:prstGeom prst="rect">
            <a:avLst/>
          </a:prstGeom>
        </p:spPr>
      </p:pic>
    </p:spTree>
    <p:extLst>
      <p:ext uri="{BB962C8B-B14F-4D97-AF65-F5344CB8AC3E}">
        <p14:creationId xmlns:p14="http://schemas.microsoft.com/office/powerpoint/2010/main" val="263049844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7000" b="-17000"/>
          </a:stretch>
        </a:blip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7810C17-86D2-4FB5-BBFF-6ADF66ACC968}"/>
              </a:ext>
            </a:extLst>
          </p:cNvPr>
          <p:cNvSpPr txBox="1"/>
          <p:nvPr/>
        </p:nvSpPr>
        <p:spPr>
          <a:xfrm>
            <a:off x="548889" y="6481683"/>
            <a:ext cx="1730115" cy="369332"/>
          </a:xfrm>
          <a:prstGeom prst="rect">
            <a:avLst/>
          </a:prstGeom>
          <a:noFill/>
        </p:spPr>
        <p:txBody>
          <a:bodyPr wrap="square" rtlCol="0">
            <a:spAutoFit/>
          </a:bodyPr>
          <a:lstStyle/>
          <a:p>
            <a:pPr algn="ctr"/>
            <a:r>
              <a:rPr lang="en-US" b="1">
                <a:solidFill>
                  <a:schemeClr val="bg1"/>
                </a:solidFill>
              </a:rPr>
              <a:t>Phase 4.0</a:t>
            </a:r>
          </a:p>
        </p:txBody>
      </p:sp>
      <p:sp>
        <p:nvSpPr>
          <p:cNvPr id="8" name="Title 1">
            <a:extLst>
              <a:ext uri="{FF2B5EF4-FFF2-40B4-BE49-F238E27FC236}">
                <a16:creationId xmlns:a16="http://schemas.microsoft.com/office/drawing/2014/main" id="{62369F2C-0847-4019-A70C-8DD5478C60A5}"/>
              </a:ext>
            </a:extLst>
          </p:cNvPr>
          <p:cNvSpPr txBox="1">
            <a:spLocks/>
          </p:cNvSpPr>
          <p:nvPr/>
        </p:nvSpPr>
        <p:spPr>
          <a:xfrm>
            <a:off x="0" y="78726"/>
            <a:ext cx="12192000" cy="80242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solidFill>
                  <a:schemeClr val="bg1"/>
                </a:solidFill>
              </a:rPr>
              <a:t>Neural Network Layers</a:t>
            </a:r>
          </a:p>
        </p:txBody>
      </p:sp>
      <p:pic>
        <p:nvPicPr>
          <p:cNvPr id="3" name="Picture 2" descr="A picture containing red, sitting, train&#10;&#10;Description automatically generated">
            <a:extLst>
              <a:ext uri="{FF2B5EF4-FFF2-40B4-BE49-F238E27FC236}">
                <a16:creationId xmlns:a16="http://schemas.microsoft.com/office/drawing/2014/main" id="{1C528EFF-BB43-45E8-A2EF-0D707DA3493E}"/>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2125978" y="875537"/>
            <a:ext cx="9317216" cy="5106925"/>
          </a:xfrm>
          <a:prstGeom prst="rect">
            <a:avLst/>
          </a:prstGeom>
        </p:spPr>
      </p:pic>
      <p:sp>
        <p:nvSpPr>
          <p:cNvPr id="4" name="TextBox 3">
            <a:extLst>
              <a:ext uri="{FF2B5EF4-FFF2-40B4-BE49-F238E27FC236}">
                <a16:creationId xmlns:a16="http://schemas.microsoft.com/office/drawing/2014/main" id="{CA0B3CC9-920F-42A2-837C-F47433321B11}"/>
              </a:ext>
            </a:extLst>
          </p:cNvPr>
          <p:cNvSpPr txBox="1"/>
          <p:nvPr/>
        </p:nvSpPr>
        <p:spPr>
          <a:xfrm>
            <a:off x="2125977" y="6047406"/>
            <a:ext cx="3027913" cy="230832"/>
          </a:xfrm>
          <a:prstGeom prst="rect">
            <a:avLst/>
          </a:prstGeom>
          <a:noFill/>
        </p:spPr>
        <p:txBody>
          <a:bodyPr wrap="square" rtlCol="0">
            <a:spAutoFit/>
          </a:bodyPr>
          <a:lstStyle/>
          <a:p>
            <a:r>
              <a:rPr lang="en-US" sz="900">
                <a:hlinkClick r:id="rId5" tooltip="https://stats.stackexchange.com/questions/146413/why-convolutional-neural-networks-belong-to-deep-learning"/>
              </a:rPr>
              <a:t>This Photo</a:t>
            </a:r>
            <a:r>
              <a:rPr lang="en-US" sz="900"/>
              <a:t> by Unknown Author is licensed under </a:t>
            </a:r>
            <a:r>
              <a:rPr lang="en-US" sz="900">
                <a:hlinkClick r:id="rId6" tooltip="https://creativecommons.org/licenses/by-sa/3.0/"/>
              </a:rPr>
              <a:t>CC BY-SA</a:t>
            </a:r>
            <a:endParaRPr lang="en-US" sz="900"/>
          </a:p>
        </p:txBody>
      </p:sp>
    </p:spTree>
    <p:extLst>
      <p:ext uri="{BB962C8B-B14F-4D97-AF65-F5344CB8AC3E}">
        <p14:creationId xmlns:p14="http://schemas.microsoft.com/office/powerpoint/2010/main" val="402795963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7000" b="-17000"/>
          </a:stretch>
        </a:blip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7810C17-86D2-4FB5-BBFF-6ADF66ACC968}"/>
              </a:ext>
            </a:extLst>
          </p:cNvPr>
          <p:cNvSpPr txBox="1"/>
          <p:nvPr/>
        </p:nvSpPr>
        <p:spPr>
          <a:xfrm>
            <a:off x="548889" y="6481683"/>
            <a:ext cx="1730115" cy="369332"/>
          </a:xfrm>
          <a:prstGeom prst="rect">
            <a:avLst/>
          </a:prstGeom>
          <a:noFill/>
        </p:spPr>
        <p:txBody>
          <a:bodyPr wrap="square" rtlCol="0">
            <a:spAutoFit/>
          </a:bodyPr>
          <a:lstStyle/>
          <a:p>
            <a:pPr algn="ctr"/>
            <a:r>
              <a:rPr lang="en-US" b="1">
                <a:solidFill>
                  <a:schemeClr val="bg1"/>
                </a:solidFill>
              </a:rPr>
              <a:t>Phase 4.0</a:t>
            </a:r>
          </a:p>
        </p:txBody>
      </p:sp>
      <p:sp>
        <p:nvSpPr>
          <p:cNvPr id="8" name="Title 1">
            <a:extLst>
              <a:ext uri="{FF2B5EF4-FFF2-40B4-BE49-F238E27FC236}">
                <a16:creationId xmlns:a16="http://schemas.microsoft.com/office/drawing/2014/main" id="{62369F2C-0847-4019-A70C-8DD5478C60A5}"/>
              </a:ext>
            </a:extLst>
          </p:cNvPr>
          <p:cNvSpPr txBox="1">
            <a:spLocks/>
          </p:cNvSpPr>
          <p:nvPr/>
        </p:nvSpPr>
        <p:spPr>
          <a:xfrm>
            <a:off x="0" y="78726"/>
            <a:ext cx="12192000" cy="80242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solidFill>
                  <a:schemeClr val="bg1"/>
                </a:solidFill>
              </a:rPr>
              <a:t>Deep learning in ML.NET</a:t>
            </a:r>
          </a:p>
        </p:txBody>
      </p:sp>
      <p:sp>
        <p:nvSpPr>
          <p:cNvPr id="4" name="Text Placeholder 3">
            <a:extLst>
              <a:ext uri="{FF2B5EF4-FFF2-40B4-BE49-F238E27FC236}">
                <a16:creationId xmlns:a16="http://schemas.microsoft.com/office/drawing/2014/main" id="{57498302-99DF-427B-A94F-7BE38A38A2AE}"/>
              </a:ext>
            </a:extLst>
          </p:cNvPr>
          <p:cNvSpPr>
            <a:spLocks noGrp="1"/>
          </p:cNvSpPr>
          <p:nvPr>
            <p:ph type="body" idx="1"/>
          </p:nvPr>
        </p:nvSpPr>
        <p:spPr>
          <a:xfrm>
            <a:off x="357723" y="881151"/>
            <a:ext cx="3842562" cy="823912"/>
          </a:xfrm>
        </p:spPr>
        <p:txBody>
          <a:bodyPr>
            <a:normAutofit/>
          </a:bodyPr>
          <a:lstStyle/>
          <a:p>
            <a:r>
              <a:rPr lang="en-US">
                <a:solidFill>
                  <a:schemeClr val="bg1"/>
                </a:solidFill>
              </a:rPr>
              <a:t>Model Consumption</a:t>
            </a:r>
            <a:br>
              <a:rPr lang="en-US">
                <a:solidFill>
                  <a:schemeClr val="bg1"/>
                </a:solidFill>
              </a:rPr>
            </a:br>
            <a:r>
              <a:rPr lang="en-US" sz="1800" b="0">
                <a:solidFill>
                  <a:schemeClr val="bg1"/>
                </a:solidFill>
              </a:rPr>
              <a:t>ML.NET API</a:t>
            </a:r>
          </a:p>
        </p:txBody>
      </p:sp>
      <p:sp>
        <p:nvSpPr>
          <p:cNvPr id="6" name="Content Placeholder 5">
            <a:extLst>
              <a:ext uri="{FF2B5EF4-FFF2-40B4-BE49-F238E27FC236}">
                <a16:creationId xmlns:a16="http://schemas.microsoft.com/office/drawing/2014/main" id="{23F166B1-3584-4578-888A-C7252038E0B8}"/>
              </a:ext>
            </a:extLst>
          </p:cNvPr>
          <p:cNvSpPr>
            <a:spLocks noGrp="1"/>
          </p:cNvSpPr>
          <p:nvPr>
            <p:ph sz="half" idx="2"/>
          </p:nvPr>
        </p:nvSpPr>
        <p:spPr>
          <a:xfrm>
            <a:off x="357723" y="1705063"/>
            <a:ext cx="3842562" cy="3684588"/>
          </a:xfrm>
        </p:spPr>
        <p:txBody>
          <a:bodyPr>
            <a:normAutofit/>
          </a:bodyPr>
          <a:lstStyle/>
          <a:p>
            <a:r>
              <a:rPr lang="en-US" sz="2400">
                <a:solidFill>
                  <a:schemeClr val="bg1"/>
                </a:solidFill>
              </a:rPr>
              <a:t>Consume pre-trained TensorFlow and ONNX models</a:t>
            </a:r>
          </a:p>
        </p:txBody>
      </p:sp>
      <p:sp>
        <p:nvSpPr>
          <p:cNvPr id="7" name="Text Placeholder 6">
            <a:extLst>
              <a:ext uri="{FF2B5EF4-FFF2-40B4-BE49-F238E27FC236}">
                <a16:creationId xmlns:a16="http://schemas.microsoft.com/office/drawing/2014/main" id="{93E04E67-18D2-461D-A639-B1ADAAAC4D72}"/>
              </a:ext>
            </a:extLst>
          </p:cNvPr>
          <p:cNvSpPr>
            <a:spLocks noGrp="1"/>
          </p:cNvSpPr>
          <p:nvPr>
            <p:ph type="body" sz="quarter" idx="3"/>
          </p:nvPr>
        </p:nvSpPr>
        <p:spPr>
          <a:xfrm>
            <a:off x="4355604" y="881151"/>
            <a:ext cx="3861486" cy="823912"/>
          </a:xfrm>
        </p:spPr>
        <p:txBody>
          <a:bodyPr>
            <a:normAutofit/>
          </a:bodyPr>
          <a:lstStyle/>
          <a:p>
            <a:r>
              <a:rPr lang="en-US">
                <a:solidFill>
                  <a:schemeClr val="bg1"/>
                </a:solidFill>
              </a:rPr>
              <a:t>Model Training</a:t>
            </a:r>
            <a:br>
              <a:rPr lang="en-US">
                <a:solidFill>
                  <a:schemeClr val="bg1"/>
                </a:solidFill>
              </a:rPr>
            </a:br>
            <a:r>
              <a:rPr lang="en-US" sz="1800" b="0">
                <a:solidFill>
                  <a:schemeClr val="bg1"/>
                </a:solidFill>
              </a:rPr>
              <a:t>Image Classification API</a:t>
            </a:r>
          </a:p>
        </p:txBody>
      </p:sp>
      <p:sp>
        <p:nvSpPr>
          <p:cNvPr id="9" name="Content Placeholder 8">
            <a:extLst>
              <a:ext uri="{FF2B5EF4-FFF2-40B4-BE49-F238E27FC236}">
                <a16:creationId xmlns:a16="http://schemas.microsoft.com/office/drawing/2014/main" id="{243DD1D6-F9E0-415C-AFA3-BF634BAD05E4}"/>
              </a:ext>
            </a:extLst>
          </p:cNvPr>
          <p:cNvSpPr>
            <a:spLocks noGrp="1"/>
          </p:cNvSpPr>
          <p:nvPr>
            <p:ph sz="quarter" idx="4"/>
          </p:nvPr>
        </p:nvSpPr>
        <p:spPr>
          <a:xfrm>
            <a:off x="4355604" y="1705063"/>
            <a:ext cx="3861486" cy="3684588"/>
          </a:xfrm>
        </p:spPr>
        <p:txBody>
          <a:bodyPr/>
          <a:lstStyle/>
          <a:p>
            <a:r>
              <a:rPr lang="en-US" sz="2400">
                <a:solidFill>
                  <a:schemeClr val="bg1"/>
                </a:solidFill>
              </a:rPr>
              <a:t>Train custom image classification models via Image Classification API</a:t>
            </a:r>
          </a:p>
          <a:p>
            <a:r>
              <a:rPr lang="en-US" sz="2400">
                <a:solidFill>
                  <a:schemeClr val="bg1"/>
                </a:solidFill>
              </a:rPr>
              <a:t>Uses transfer learning</a:t>
            </a:r>
          </a:p>
          <a:p>
            <a:r>
              <a:rPr lang="en-US" sz="2400">
                <a:solidFill>
                  <a:schemeClr val="bg1"/>
                </a:solidFill>
              </a:rPr>
              <a:t>Built on TensorFlow.NET</a:t>
            </a:r>
          </a:p>
          <a:p>
            <a:r>
              <a:rPr lang="en-US" sz="2400">
                <a:solidFill>
                  <a:schemeClr val="bg1"/>
                </a:solidFill>
              </a:rPr>
              <a:t>Can use local GPU for training</a:t>
            </a:r>
          </a:p>
        </p:txBody>
      </p:sp>
      <p:sp>
        <p:nvSpPr>
          <p:cNvPr id="10" name="Text Placeholder 6">
            <a:extLst>
              <a:ext uri="{FF2B5EF4-FFF2-40B4-BE49-F238E27FC236}">
                <a16:creationId xmlns:a16="http://schemas.microsoft.com/office/drawing/2014/main" id="{D5225EDD-BE71-473A-A655-5A91997E9A0E}"/>
              </a:ext>
            </a:extLst>
          </p:cNvPr>
          <p:cNvSpPr txBox="1">
            <a:spLocks/>
          </p:cNvSpPr>
          <p:nvPr/>
        </p:nvSpPr>
        <p:spPr>
          <a:xfrm>
            <a:off x="8217090" y="881151"/>
            <a:ext cx="3861486" cy="823912"/>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400" b="1" i="0" u="none" strike="noStrike" kern="1200" cap="none" spc="0" normalizeH="0" baseline="0" noProof="0">
                <a:ln>
                  <a:noFill/>
                </a:ln>
                <a:solidFill>
                  <a:prstClr val="white"/>
                </a:solidFill>
                <a:effectLst/>
                <a:uLnTx/>
                <a:uFillTx/>
                <a:latin typeface="Calibri" panose="020F0502020204030204"/>
                <a:ea typeface="+mn-ea"/>
                <a:cs typeface="+mn-cs"/>
              </a:rPr>
              <a:t>Model Training</a:t>
            </a:r>
            <a:br>
              <a:rPr kumimoji="0" lang="en-US" sz="2400" b="1" i="0" u="none" strike="noStrike" kern="1200" cap="none" spc="0" normalizeH="0" baseline="0" noProof="0">
                <a:ln>
                  <a:noFill/>
                </a:ln>
                <a:solidFill>
                  <a:prstClr val="white"/>
                </a:solidFill>
                <a:effectLst/>
                <a:uLnTx/>
                <a:uFillTx/>
                <a:latin typeface="Calibri" panose="020F0502020204030204"/>
                <a:ea typeface="+mn-ea"/>
                <a:cs typeface="+mn-cs"/>
              </a:rPr>
            </a:br>
            <a:r>
              <a:rPr kumimoji="0" lang="en-US" sz="1800" b="0" i="0" u="none" strike="noStrike" kern="1200" cap="none" spc="0" normalizeH="0" baseline="0" noProof="0">
                <a:ln>
                  <a:noFill/>
                </a:ln>
                <a:solidFill>
                  <a:prstClr val="white"/>
                </a:solidFill>
                <a:effectLst/>
                <a:uLnTx/>
                <a:uFillTx/>
                <a:latin typeface="Calibri" panose="020F0502020204030204"/>
                <a:ea typeface="+mn-ea"/>
                <a:cs typeface="+mn-cs"/>
              </a:rPr>
              <a:t>Model Builder in VS</a:t>
            </a:r>
          </a:p>
        </p:txBody>
      </p:sp>
      <p:sp>
        <p:nvSpPr>
          <p:cNvPr id="11" name="Content Placeholder 8">
            <a:extLst>
              <a:ext uri="{FF2B5EF4-FFF2-40B4-BE49-F238E27FC236}">
                <a16:creationId xmlns:a16="http://schemas.microsoft.com/office/drawing/2014/main" id="{903833FD-B8CF-4965-A90F-D982782B0845}"/>
              </a:ext>
            </a:extLst>
          </p:cNvPr>
          <p:cNvSpPr txBox="1">
            <a:spLocks/>
          </p:cNvSpPr>
          <p:nvPr/>
        </p:nvSpPr>
        <p:spPr>
          <a:xfrm>
            <a:off x="8217090" y="1705063"/>
            <a:ext cx="3861486" cy="368458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a:solidFill>
                  <a:schemeClr val="bg1"/>
                </a:solidFill>
              </a:rPr>
              <a:t>Train custom image classification models</a:t>
            </a:r>
          </a:p>
          <a:p>
            <a:r>
              <a:rPr lang="en-US" sz="2400">
                <a:solidFill>
                  <a:schemeClr val="bg1"/>
                </a:solidFill>
              </a:rPr>
              <a:t>Can train locally or in Azure (Azure ML)</a:t>
            </a:r>
          </a:p>
        </p:txBody>
      </p:sp>
      <p:pic>
        <p:nvPicPr>
          <p:cNvPr id="12" name="Picture 11">
            <a:extLst>
              <a:ext uri="{FF2B5EF4-FFF2-40B4-BE49-F238E27FC236}">
                <a16:creationId xmlns:a16="http://schemas.microsoft.com/office/drawing/2014/main" id="{E9845320-1FE2-41BE-A600-9AECD3DE9C96}"/>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246439" y="4509205"/>
            <a:ext cx="4079816" cy="1760892"/>
          </a:xfrm>
          <a:prstGeom prst="rect">
            <a:avLst/>
          </a:prstGeom>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FF3F271B-CB3C-47A5-8B4A-A28467B2002D}"/>
              </a:ext>
            </a:extLst>
          </p:cNvPr>
          <p:cNvPicPr>
            <a:picLocks noChangeAspect="1"/>
          </p:cNvPicPr>
          <p:nvPr/>
        </p:nvPicPr>
        <p:blipFill>
          <a:blip r:embed="rId5"/>
          <a:stretch>
            <a:fillRect/>
          </a:stretch>
        </p:blipFill>
        <p:spPr>
          <a:xfrm>
            <a:off x="8679400" y="3547357"/>
            <a:ext cx="3289019" cy="2779369"/>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444906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xEl>
                                              <p:pRg st="0" end="0"/>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xEl>
                                              <p:pRg st="1" end="1"/>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xEl>
                                              <p:pRg st="2" end="2"/>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xEl>
                                              <p:pRg st="3" end="3"/>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6" grpId="0" build="allAtOnce"/>
      <p:bldP spid="7" grpId="0" build="p"/>
      <p:bldP spid="9" grpId="0" build="p"/>
      <p:bldP spid="10" grpId="0"/>
      <p:bldP spid="11" grpId="0"/>
    </p:bldLst>
  </p:timing>
</p:sld>
</file>

<file path=ppt/slides/slide8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7000" b="-17000"/>
          </a:stretch>
        </a:blip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7810C17-86D2-4FB5-BBFF-6ADF66ACC968}"/>
              </a:ext>
            </a:extLst>
          </p:cNvPr>
          <p:cNvSpPr txBox="1"/>
          <p:nvPr/>
        </p:nvSpPr>
        <p:spPr>
          <a:xfrm>
            <a:off x="548889" y="6481683"/>
            <a:ext cx="1730115" cy="369332"/>
          </a:xfrm>
          <a:prstGeom prst="rect">
            <a:avLst/>
          </a:prstGeom>
          <a:noFill/>
        </p:spPr>
        <p:txBody>
          <a:bodyPr wrap="square" rtlCol="0">
            <a:spAutoFit/>
          </a:bodyPr>
          <a:lstStyle/>
          <a:p>
            <a:pPr algn="ctr"/>
            <a:r>
              <a:rPr lang="en-US" b="1">
                <a:solidFill>
                  <a:schemeClr val="bg1"/>
                </a:solidFill>
              </a:rPr>
              <a:t>Phase 4.0</a:t>
            </a:r>
          </a:p>
        </p:txBody>
      </p:sp>
      <p:sp>
        <p:nvSpPr>
          <p:cNvPr id="8" name="Title 1">
            <a:extLst>
              <a:ext uri="{FF2B5EF4-FFF2-40B4-BE49-F238E27FC236}">
                <a16:creationId xmlns:a16="http://schemas.microsoft.com/office/drawing/2014/main" id="{62369F2C-0847-4019-A70C-8DD5478C60A5}"/>
              </a:ext>
            </a:extLst>
          </p:cNvPr>
          <p:cNvSpPr txBox="1">
            <a:spLocks/>
          </p:cNvSpPr>
          <p:nvPr/>
        </p:nvSpPr>
        <p:spPr>
          <a:xfrm>
            <a:off x="0" y="78726"/>
            <a:ext cx="12192000" cy="80242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solidFill>
                  <a:schemeClr val="bg1"/>
                </a:solidFill>
              </a:rPr>
              <a:t>Training Deep Learning Models in ML.NET</a:t>
            </a:r>
          </a:p>
        </p:txBody>
      </p:sp>
      <p:sp>
        <p:nvSpPr>
          <p:cNvPr id="14" name="Content Placeholder 13">
            <a:extLst>
              <a:ext uri="{FF2B5EF4-FFF2-40B4-BE49-F238E27FC236}">
                <a16:creationId xmlns:a16="http://schemas.microsoft.com/office/drawing/2014/main" id="{5C9F4107-EAFD-4130-8498-175FC96222A1}"/>
              </a:ext>
            </a:extLst>
          </p:cNvPr>
          <p:cNvSpPr>
            <a:spLocks noGrp="1"/>
          </p:cNvSpPr>
          <p:nvPr>
            <p:ph idx="1"/>
          </p:nvPr>
        </p:nvSpPr>
        <p:spPr>
          <a:xfrm>
            <a:off x="838200" y="1825625"/>
            <a:ext cx="10515600" cy="2075043"/>
          </a:xfrm>
        </p:spPr>
        <p:txBody>
          <a:bodyPr>
            <a:normAutofit lnSpcReduction="10000"/>
          </a:bodyPr>
          <a:lstStyle/>
          <a:p>
            <a:pPr marL="0" indent="0" algn="ctr">
              <a:buNone/>
            </a:pPr>
            <a:r>
              <a:rPr lang="en-US" sz="3600">
                <a:solidFill>
                  <a:srgbClr val="F8B548"/>
                </a:solidFill>
              </a:rPr>
              <a:t>Architectures</a:t>
            </a:r>
          </a:p>
          <a:p>
            <a:pPr algn="ctr"/>
            <a:r>
              <a:rPr lang="en-US">
                <a:solidFill>
                  <a:schemeClr val="bg1"/>
                </a:solidFill>
              </a:rPr>
              <a:t> </a:t>
            </a:r>
            <a:r>
              <a:rPr lang="en-US" err="1">
                <a:solidFill>
                  <a:schemeClr val="bg1"/>
                </a:solidFill>
              </a:rPr>
              <a:t>MobileNet</a:t>
            </a:r>
            <a:endParaRPr lang="en-US">
              <a:solidFill>
                <a:schemeClr val="bg1"/>
              </a:solidFill>
            </a:endParaRPr>
          </a:p>
          <a:p>
            <a:pPr algn="ctr"/>
            <a:r>
              <a:rPr lang="en-US">
                <a:solidFill>
                  <a:schemeClr val="bg1"/>
                </a:solidFill>
              </a:rPr>
              <a:t>Inception</a:t>
            </a:r>
          </a:p>
          <a:p>
            <a:pPr algn="ctr"/>
            <a:r>
              <a:rPr lang="en-US">
                <a:solidFill>
                  <a:schemeClr val="bg1"/>
                </a:solidFill>
              </a:rPr>
              <a:t>Resnet</a:t>
            </a:r>
          </a:p>
        </p:txBody>
      </p:sp>
    </p:spTree>
    <p:extLst>
      <p:ext uri="{BB962C8B-B14F-4D97-AF65-F5344CB8AC3E}">
        <p14:creationId xmlns:p14="http://schemas.microsoft.com/office/powerpoint/2010/main" val="393266657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7810C17-86D2-4FB5-BBFF-6ADF66ACC968}"/>
              </a:ext>
            </a:extLst>
          </p:cNvPr>
          <p:cNvSpPr txBox="1"/>
          <p:nvPr/>
        </p:nvSpPr>
        <p:spPr>
          <a:xfrm>
            <a:off x="548889" y="6481683"/>
            <a:ext cx="1730115" cy="369332"/>
          </a:xfrm>
          <a:prstGeom prst="rect">
            <a:avLst/>
          </a:prstGeom>
          <a:noFill/>
        </p:spPr>
        <p:txBody>
          <a:bodyPr wrap="square" rtlCol="0">
            <a:spAutoFit/>
          </a:bodyPr>
          <a:lstStyle/>
          <a:p>
            <a:pPr algn="ctr"/>
            <a:r>
              <a:rPr lang="en-US" b="1">
                <a:solidFill>
                  <a:schemeClr val="bg1"/>
                </a:solidFill>
              </a:rPr>
              <a:t>Phase 4.0</a:t>
            </a:r>
          </a:p>
        </p:txBody>
      </p:sp>
      <p:sp>
        <p:nvSpPr>
          <p:cNvPr id="8" name="Title 1">
            <a:extLst>
              <a:ext uri="{FF2B5EF4-FFF2-40B4-BE49-F238E27FC236}">
                <a16:creationId xmlns:a16="http://schemas.microsoft.com/office/drawing/2014/main" id="{62369F2C-0847-4019-A70C-8DD5478C60A5}"/>
              </a:ext>
            </a:extLst>
          </p:cNvPr>
          <p:cNvSpPr txBox="1">
            <a:spLocks/>
          </p:cNvSpPr>
          <p:nvPr/>
        </p:nvSpPr>
        <p:spPr>
          <a:xfrm>
            <a:off x="0" y="78726"/>
            <a:ext cx="12192000" cy="1030983"/>
          </a:xfrm>
          <a:prstGeom prst="rect">
            <a:avLst/>
          </a:prstGeom>
        </p:spPr>
        <p:txBody>
          <a:bodyPr vert="horz" lIns="91440" tIns="45720" rIns="91440" bIns="45720" rtlCol="0" anchor="t">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300">
                <a:solidFill>
                  <a:schemeClr val="bg1"/>
                </a:solidFill>
              </a:rPr>
              <a:t>Additional Tasks</a:t>
            </a:r>
          </a:p>
          <a:p>
            <a:pPr algn="ctr"/>
            <a:r>
              <a:rPr lang="en-US" sz="3900" b="1">
                <a:solidFill>
                  <a:srgbClr val="F7B548"/>
                </a:solidFill>
              </a:rPr>
              <a:t>aka.ms/phase-4-0</a:t>
            </a:r>
          </a:p>
        </p:txBody>
      </p:sp>
      <p:sp>
        <p:nvSpPr>
          <p:cNvPr id="17" name="Content Placeholder 2">
            <a:extLst>
              <a:ext uri="{FF2B5EF4-FFF2-40B4-BE49-F238E27FC236}">
                <a16:creationId xmlns:a16="http://schemas.microsoft.com/office/drawing/2014/main" id="{FE8F136B-75D3-4F72-B4DD-6EBCCAAE0854}"/>
              </a:ext>
            </a:extLst>
          </p:cNvPr>
          <p:cNvSpPr>
            <a:spLocks noGrp="1"/>
          </p:cNvSpPr>
          <p:nvPr>
            <p:ph idx="1"/>
          </p:nvPr>
        </p:nvSpPr>
        <p:spPr>
          <a:xfrm>
            <a:off x="838200" y="1322773"/>
            <a:ext cx="10515600" cy="3909715"/>
          </a:xfrm>
        </p:spPr>
        <p:txBody>
          <a:bodyPr/>
          <a:lstStyle/>
          <a:p>
            <a:r>
              <a:rPr lang="en-US">
                <a:solidFill>
                  <a:schemeClr val="bg1"/>
                </a:solidFill>
              </a:rPr>
              <a:t>Task 1: </a:t>
            </a:r>
            <a:r>
              <a:rPr lang="en-US">
                <a:solidFill>
                  <a:srgbClr val="F8B548"/>
                </a:solidFill>
              </a:rPr>
              <a:t>Local image training </a:t>
            </a:r>
            <a:r>
              <a:rPr lang="en-US">
                <a:solidFill>
                  <a:schemeClr val="bg1"/>
                </a:solidFill>
              </a:rPr>
              <a:t>with Image Classification API</a:t>
            </a:r>
          </a:p>
          <a:p>
            <a:r>
              <a:rPr lang="en-US">
                <a:solidFill>
                  <a:schemeClr val="bg1"/>
                </a:solidFill>
              </a:rPr>
              <a:t>Task 2: </a:t>
            </a:r>
            <a:r>
              <a:rPr lang="en-US">
                <a:solidFill>
                  <a:srgbClr val="F8B548"/>
                </a:solidFill>
              </a:rPr>
              <a:t>Azure image training </a:t>
            </a:r>
            <a:r>
              <a:rPr lang="en-US">
                <a:solidFill>
                  <a:schemeClr val="bg1"/>
                </a:solidFill>
              </a:rPr>
              <a:t>with ML.NET Model Builder</a:t>
            </a:r>
          </a:p>
        </p:txBody>
      </p:sp>
    </p:spTree>
    <p:extLst>
      <p:ext uri="{BB962C8B-B14F-4D97-AF65-F5344CB8AC3E}">
        <p14:creationId xmlns:p14="http://schemas.microsoft.com/office/powerpoint/2010/main" val="230162306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D95B59-E4D6-4F02-8370-359BB3785BDA}"/>
              </a:ext>
            </a:extLst>
          </p:cNvPr>
          <p:cNvSpPr>
            <a:spLocks noGrp="1"/>
          </p:cNvSpPr>
          <p:nvPr>
            <p:ph type="title"/>
          </p:nvPr>
        </p:nvSpPr>
        <p:spPr/>
        <p:txBody>
          <a:bodyPr/>
          <a:lstStyle/>
          <a:p>
            <a:r>
              <a:rPr lang="en-US" sz="4400">
                <a:solidFill>
                  <a:schemeClr val="bg1"/>
                </a:solidFill>
              </a:rPr>
              <a:t>Phase 5.0</a:t>
            </a:r>
            <a:br>
              <a:rPr lang="en-US">
                <a:solidFill>
                  <a:schemeClr val="bg1"/>
                </a:solidFill>
              </a:rPr>
            </a:br>
            <a:r>
              <a:rPr lang="en-US" err="1">
                <a:solidFill>
                  <a:schemeClr val="bg1"/>
                </a:solidFill>
              </a:rPr>
              <a:t>MLOps</a:t>
            </a:r>
            <a:endParaRPr lang="en-US">
              <a:solidFill>
                <a:schemeClr val="bg1"/>
              </a:solidFill>
            </a:endParaRPr>
          </a:p>
        </p:txBody>
      </p:sp>
    </p:spTree>
    <p:extLst>
      <p:ext uri="{BB962C8B-B14F-4D97-AF65-F5344CB8AC3E}">
        <p14:creationId xmlns:p14="http://schemas.microsoft.com/office/powerpoint/2010/main" val="20288322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7000" b="-17000"/>
          </a:stretch>
        </a:blip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2351181-4BA7-4792-B87E-25B835D3C533}"/>
              </a:ext>
            </a:extLst>
          </p:cNvPr>
          <p:cNvSpPr txBox="1"/>
          <p:nvPr/>
        </p:nvSpPr>
        <p:spPr>
          <a:xfrm>
            <a:off x="548889" y="6481683"/>
            <a:ext cx="1730115" cy="369332"/>
          </a:xfrm>
          <a:prstGeom prst="rect">
            <a:avLst/>
          </a:prstGeom>
          <a:noFill/>
        </p:spPr>
        <p:txBody>
          <a:bodyPr wrap="square" rtlCol="0">
            <a:spAutoFit/>
          </a:bodyPr>
          <a:lstStyle/>
          <a:p>
            <a:pPr algn="ctr"/>
            <a:r>
              <a:rPr lang="en-US" b="1">
                <a:solidFill>
                  <a:schemeClr val="bg1"/>
                </a:solidFill>
              </a:rPr>
              <a:t>Phase 1.0</a:t>
            </a:r>
          </a:p>
        </p:txBody>
      </p:sp>
      <p:sp>
        <p:nvSpPr>
          <p:cNvPr id="9" name="Title 1">
            <a:extLst>
              <a:ext uri="{FF2B5EF4-FFF2-40B4-BE49-F238E27FC236}">
                <a16:creationId xmlns:a16="http://schemas.microsoft.com/office/drawing/2014/main" id="{BADAFA39-48EF-4257-819B-77E983D0D7AE}"/>
              </a:ext>
            </a:extLst>
          </p:cNvPr>
          <p:cNvSpPr txBox="1">
            <a:spLocks/>
          </p:cNvSpPr>
          <p:nvPr/>
        </p:nvSpPr>
        <p:spPr>
          <a:xfrm>
            <a:off x="0" y="78726"/>
            <a:ext cx="12192000" cy="80242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solidFill>
                  <a:schemeClr val="bg1"/>
                </a:solidFill>
              </a:rPr>
              <a:t>Machine Learning</a:t>
            </a:r>
          </a:p>
        </p:txBody>
      </p:sp>
      <p:sp>
        <p:nvSpPr>
          <p:cNvPr id="8" name="Content Placeholder 2">
            <a:extLst>
              <a:ext uri="{FF2B5EF4-FFF2-40B4-BE49-F238E27FC236}">
                <a16:creationId xmlns:a16="http://schemas.microsoft.com/office/drawing/2014/main" id="{8BDD6FB4-3B15-49E3-8063-A3B6665A7B41}"/>
              </a:ext>
            </a:extLst>
          </p:cNvPr>
          <p:cNvSpPr>
            <a:spLocks noGrp="1"/>
          </p:cNvSpPr>
          <p:nvPr>
            <p:ph idx="1"/>
          </p:nvPr>
        </p:nvSpPr>
        <p:spPr>
          <a:xfrm>
            <a:off x="3820885" y="1669369"/>
            <a:ext cx="4550229" cy="3519261"/>
          </a:xfrm>
        </p:spPr>
        <p:txBody>
          <a:bodyPr>
            <a:normAutofit/>
          </a:bodyPr>
          <a:lstStyle/>
          <a:p>
            <a:pPr marL="0" indent="0" algn="ctr">
              <a:buNone/>
            </a:pPr>
            <a:r>
              <a:rPr lang="en-US" sz="3600" b="1">
                <a:solidFill>
                  <a:schemeClr val="bg1"/>
                </a:solidFill>
              </a:rPr>
              <a:t>Machine Learning</a:t>
            </a:r>
          </a:p>
          <a:p>
            <a:pPr marL="0" indent="0" algn="ctr">
              <a:buNone/>
            </a:pPr>
            <a:r>
              <a:rPr lang="en-US">
                <a:solidFill>
                  <a:schemeClr val="bg1"/>
                </a:solidFill>
              </a:rPr>
              <a:t>Getting computers to make predictions without being explicitly programmed</a:t>
            </a:r>
            <a:endParaRPr lang="en-US" sz="3200" b="1">
              <a:solidFill>
                <a:schemeClr val="bg1"/>
              </a:solidFill>
            </a:endParaRPr>
          </a:p>
        </p:txBody>
      </p:sp>
      <p:sp>
        <p:nvSpPr>
          <p:cNvPr id="10" name="Content Placeholder 2">
            <a:extLst>
              <a:ext uri="{FF2B5EF4-FFF2-40B4-BE49-F238E27FC236}">
                <a16:creationId xmlns:a16="http://schemas.microsoft.com/office/drawing/2014/main" id="{34297D8E-CF4D-4922-821B-A564C386A9B2}"/>
              </a:ext>
            </a:extLst>
          </p:cNvPr>
          <p:cNvSpPr txBox="1">
            <a:spLocks/>
          </p:cNvSpPr>
          <p:nvPr/>
        </p:nvSpPr>
        <p:spPr>
          <a:xfrm>
            <a:off x="6172200" y="1727652"/>
            <a:ext cx="4550229" cy="3519261"/>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a:solidFill>
                  <a:schemeClr val="bg1"/>
                </a:solidFill>
              </a:rPr>
              <a:t>Computers find patterns in data and learn from experience to act on new data</a:t>
            </a:r>
          </a:p>
          <a:p>
            <a:r>
              <a:rPr lang="en-US" sz="3200">
                <a:solidFill>
                  <a:schemeClr val="bg1"/>
                </a:solidFill>
              </a:rPr>
              <a:t>Used to solve problems that are difficult or impossible to solve with rules-based programming </a:t>
            </a:r>
          </a:p>
        </p:txBody>
      </p:sp>
    </p:spTree>
    <p:extLst>
      <p:ext uri="{BB962C8B-B14F-4D97-AF65-F5344CB8AC3E}">
        <p14:creationId xmlns:p14="http://schemas.microsoft.com/office/powerpoint/2010/main" val="4262586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path" presetSubtype="0" accel="50000" decel="50000" fill="hold" nodeType="clickEffect">
                                  <p:stCondLst>
                                    <p:cond delay="0"/>
                                  </p:stCondLst>
                                  <p:childTnLst>
                                    <p:animMotion origin="layout" path="M 0 0 L -0.25 0 E" pathEditMode="relative" ptsTypes="">
                                      <p:cBhvr>
                                        <p:cTn id="6" dur="2000" fill="hold"/>
                                        <p:tgtEl>
                                          <p:spTgt spid="8">
                                            <p:txEl>
                                              <p:pRg st="0" end="0"/>
                                            </p:txEl>
                                          </p:spTgt>
                                        </p:tgtEl>
                                        <p:attrNameLst>
                                          <p:attrName>ppt_x</p:attrName>
                                          <p:attrName>ppt_y</p:attrName>
                                        </p:attrNameLst>
                                      </p:cBhvr>
                                    </p:animMotion>
                                  </p:childTnLst>
                                </p:cTn>
                              </p:par>
                              <p:par>
                                <p:cTn id="7" presetID="35" presetClass="path" presetSubtype="0" accel="50000" decel="50000" fill="hold" nodeType="withEffect">
                                  <p:stCondLst>
                                    <p:cond delay="0"/>
                                  </p:stCondLst>
                                  <p:childTnLst>
                                    <p:animMotion origin="layout" path="M 0 0 L -0.25 0 E" pathEditMode="relative" ptsTypes="">
                                      <p:cBhvr>
                                        <p:cTn id="8" dur="2000" fill="hold"/>
                                        <p:tgtEl>
                                          <p:spTgt spid="8">
                                            <p:txEl>
                                              <p:pRg st="1" end="1"/>
                                            </p:txEl>
                                          </p:spTgt>
                                        </p:tgtEl>
                                        <p:attrNameLst>
                                          <p:attrName>ppt_x</p:attrName>
                                          <p:attrName>ppt_y</p:attrName>
                                        </p:attrNameLst>
                                      </p:cBhvr>
                                    </p:animMotion>
                                  </p:childTnLst>
                                </p:cTn>
                              </p:par>
                              <p:par>
                                <p:cTn id="9" presetID="2" presetClass="entr" presetSubtype="4" fill="hold" grpId="0" nodeType="withEffect">
                                  <p:stCondLst>
                                    <p:cond delay="75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1250" fill="hold"/>
                                        <p:tgtEl>
                                          <p:spTgt spid="10"/>
                                        </p:tgtEl>
                                        <p:attrNameLst>
                                          <p:attrName>ppt_x</p:attrName>
                                        </p:attrNameLst>
                                      </p:cBhvr>
                                      <p:tavLst>
                                        <p:tav tm="0">
                                          <p:val>
                                            <p:strVal val="#ppt_x"/>
                                          </p:val>
                                        </p:tav>
                                        <p:tav tm="100000">
                                          <p:val>
                                            <p:strVal val="#ppt_x"/>
                                          </p:val>
                                        </p:tav>
                                      </p:tavLst>
                                    </p:anim>
                                    <p:anim calcmode="lin" valueType="num">
                                      <p:cBhvr additive="base">
                                        <p:cTn id="12" dur="125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9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0924395-BB3F-495B-B8E2-F06727B0715B}"/>
              </a:ext>
            </a:extLst>
          </p:cNvPr>
          <p:cNvSpPr>
            <a:spLocks noGrp="1"/>
          </p:cNvSpPr>
          <p:nvPr>
            <p:ph idx="1"/>
          </p:nvPr>
        </p:nvSpPr>
        <p:spPr>
          <a:xfrm>
            <a:off x="838200" y="881151"/>
            <a:ext cx="10515600" cy="4351338"/>
          </a:xfrm>
        </p:spPr>
        <p:txBody>
          <a:bodyPr/>
          <a:lstStyle/>
          <a:p>
            <a:pPr marL="0" indent="0" algn="ctr">
              <a:buNone/>
            </a:pPr>
            <a:r>
              <a:rPr lang="en-US">
                <a:solidFill>
                  <a:schemeClr val="bg1"/>
                </a:solidFill>
              </a:rPr>
              <a:t>Machine Learning Operations (</a:t>
            </a:r>
            <a:r>
              <a:rPr lang="en-US" err="1">
                <a:solidFill>
                  <a:srgbClr val="F8B548"/>
                </a:solidFill>
              </a:rPr>
              <a:t>MLOps</a:t>
            </a:r>
            <a:r>
              <a:rPr lang="en-US">
                <a:solidFill>
                  <a:schemeClr val="bg1"/>
                </a:solidFill>
              </a:rPr>
              <a:t>) applies DevOps principles &amp; practices (e.g. continuous integration, delivery, and deployment) to the ML process</a:t>
            </a:r>
          </a:p>
        </p:txBody>
      </p:sp>
      <p:sp>
        <p:nvSpPr>
          <p:cNvPr id="5" name="TextBox 4">
            <a:extLst>
              <a:ext uri="{FF2B5EF4-FFF2-40B4-BE49-F238E27FC236}">
                <a16:creationId xmlns:a16="http://schemas.microsoft.com/office/drawing/2014/main" id="{67810C17-86D2-4FB5-BBFF-6ADF66ACC968}"/>
              </a:ext>
            </a:extLst>
          </p:cNvPr>
          <p:cNvSpPr txBox="1"/>
          <p:nvPr/>
        </p:nvSpPr>
        <p:spPr>
          <a:xfrm>
            <a:off x="548889" y="6481683"/>
            <a:ext cx="1730115" cy="369332"/>
          </a:xfrm>
          <a:prstGeom prst="rect">
            <a:avLst/>
          </a:prstGeom>
          <a:noFill/>
        </p:spPr>
        <p:txBody>
          <a:bodyPr wrap="square" rtlCol="0">
            <a:spAutoFit/>
          </a:bodyPr>
          <a:lstStyle/>
          <a:p>
            <a:pPr algn="ctr"/>
            <a:r>
              <a:rPr lang="en-US" b="1">
                <a:solidFill>
                  <a:schemeClr val="bg1"/>
                </a:solidFill>
              </a:rPr>
              <a:t>Phase 5.0</a:t>
            </a:r>
          </a:p>
        </p:txBody>
      </p:sp>
      <p:sp>
        <p:nvSpPr>
          <p:cNvPr id="8" name="Title 1">
            <a:extLst>
              <a:ext uri="{FF2B5EF4-FFF2-40B4-BE49-F238E27FC236}">
                <a16:creationId xmlns:a16="http://schemas.microsoft.com/office/drawing/2014/main" id="{62369F2C-0847-4019-A70C-8DD5478C60A5}"/>
              </a:ext>
            </a:extLst>
          </p:cNvPr>
          <p:cNvSpPr txBox="1">
            <a:spLocks/>
          </p:cNvSpPr>
          <p:nvPr/>
        </p:nvSpPr>
        <p:spPr>
          <a:xfrm>
            <a:off x="0" y="78726"/>
            <a:ext cx="12192000" cy="80242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solidFill>
                  <a:schemeClr val="bg1"/>
                </a:solidFill>
              </a:rPr>
              <a:t>What is ML Ops?</a:t>
            </a:r>
          </a:p>
        </p:txBody>
      </p:sp>
    </p:spTree>
    <p:extLst>
      <p:ext uri="{BB962C8B-B14F-4D97-AF65-F5344CB8AC3E}">
        <p14:creationId xmlns:p14="http://schemas.microsoft.com/office/powerpoint/2010/main" val="99411925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7810C17-86D2-4FB5-BBFF-6ADF66ACC968}"/>
              </a:ext>
            </a:extLst>
          </p:cNvPr>
          <p:cNvSpPr txBox="1"/>
          <p:nvPr/>
        </p:nvSpPr>
        <p:spPr>
          <a:xfrm>
            <a:off x="548889" y="6481683"/>
            <a:ext cx="1730115" cy="369332"/>
          </a:xfrm>
          <a:prstGeom prst="rect">
            <a:avLst/>
          </a:prstGeom>
          <a:noFill/>
        </p:spPr>
        <p:txBody>
          <a:bodyPr wrap="square" rtlCol="0">
            <a:spAutoFit/>
          </a:bodyPr>
          <a:lstStyle/>
          <a:p>
            <a:pPr algn="ctr"/>
            <a:r>
              <a:rPr lang="en-US" b="1">
                <a:solidFill>
                  <a:schemeClr val="bg1"/>
                </a:solidFill>
              </a:rPr>
              <a:t>Phase 5.0</a:t>
            </a:r>
          </a:p>
        </p:txBody>
      </p:sp>
      <p:sp>
        <p:nvSpPr>
          <p:cNvPr id="8" name="Title 1">
            <a:extLst>
              <a:ext uri="{FF2B5EF4-FFF2-40B4-BE49-F238E27FC236}">
                <a16:creationId xmlns:a16="http://schemas.microsoft.com/office/drawing/2014/main" id="{62369F2C-0847-4019-A70C-8DD5478C60A5}"/>
              </a:ext>
            </a:extLst>
          </p:cNvPr>
          <p:cNvSpPr txBox="1">
            <a:spLocks/>
          </p:cNvSpPr>
          <p:nvPr/>
        </p:nvSpPr>
        <p:spPr>
          <a:xfrm>
            <a:off x="0" y="78726"/>
            <a:ext cx="12192000" cy="80242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err="1">
                <a:solidFill>
                  <a:schemeClr val="bg1"/>
                </a:solidFill>
              </a:rPr>
              <a:t>MLOps</a:t>
            </a:r>
            <a:r>
              <a:rPr lang="en-US">
                <a:solidFill>
                  <a:schemeClr val="bg1"/>
                </a:solidFill>
              </a:rPr>
              <a:t> Workflow</a:t>
            </a:r>
          </a:p>
        </p:txBody>
      </p:sp>
      <p:pic>
        <p:nvPicPr>
          <p:cNvPr id="6" name="Picture 5">
            <a:extLst>
              <a:ext uri="{FF2B5EF4-FFF2-40B4-BE49-F238E27FC236}">
                <a16:creationId xmlns:a16="http://schemas.microsoft.com/office/drawing/2014/main" id="{DFE761C3-E577-432F-9E90-52859312F3A8}"/>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3488724" y="1198863"/>
            <a:ext cx="5655276" cy="2768729"/>
          </a:xfrm>
          <a:prstGeom prst="rect">
            <a:avLst/>
          </a:prstGeom>
        </p:spPr>
      </p:pic>
      <p:pic>
        <p:nvPicPr>
          <p:cNvPr id="7" name="Picture 6">
            <a:extLst>
              <a:ext uri="{FF2B5EF4-FFF2-40B4-BE49-F238E27FC236}">
                <a16:creationId xmlns:a16="http://schemas.microsoft.com/office/drawing/2014/main" id="{45C95695-768D-4ADD-9321-7A6ABED5AD60}"/>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3488724" y="4532438"/>
            <a:ext cx="5655276" cy="1670653"/>
          </a:xfrm>
          <a:prstGeom prst="rect">
            <a:avLst/>
          </a:prstGeom>
        </p:spPr>
      </p:pic>
    </p:spTree>
    <p:extLst>
      <p:ext uri="{BB962C8B-B14F-4D97-AF65-F5344CB8AC3E}">
        <p14:creationId xmlns:p14="http://schemas.microsoft.com/office/powerpoint/2010/main" val="212139669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7810C17-86D2-4FB5-BBFF-6ADF66ACC968}"/>
              </a:ext>
            </a:extLst>
          </p:cNvPr>
          <p:cNvSpPr txBox="1"/>
          <p:nvPr/>
        </p:nvSpPr>
        <p:spPr>
          <a:xfrm>
            <a:off x="548889" y="6481683"/>
            <a:ext cx="1730115" cy="369332"/>
          </a:xfrm>
          <a:prstGeom prst="rect">
            <a:avLst/>
          </a:prstGeom>
          <a:noFill/>
        </p:spPr>
        <p:txBody>
          <a:bodyPr wrap="square" rtlCol="0">
            <a:spAutoFit/>
          </a:bodyPr>
          <a:lstStyle/>
          <a:p>
            <a:pPr algn="ctr"/>
            <a:r>
              <a:rPr lang="en-US" b="1">
                <a:solidFill>
                  <a:schemeClr val="bg1"/>
                </a:solidFill>
              </a:rPr>
              <a:t>Phase 5.0</a:t>
            </a:r>
          </a:p>
        </p:txBody>
      </p:sp>
      <p:sp>
        <p:nvSpPr>
          <p:cNvPr id="8" name="Title 1">
            <a:extLst>
              <a:ext uri="{FF2B5EF4-FFF2-40B4-BE49-F238E27FC236}">
                <a16:creationId xmlns:a16="http://schemas.microsoft.com/office/drawing/2014/main" id="{62369F2C-0847-4019-A70C-8DD5478C60A5}"/>
              </a:ext>
            </a:extLst>
          </p:cNvPr>
          <p:cNvSpPr txBox="1">
            <a:spLocks/>
          </p:cNvSpPr>
          <p:nvPr/>
        </p:nvSpPr>
        <p:spPr>
          <a:xfrm>
            <a:off x="0" y="78726"/>
            <a:ext cx="12192000" cy="1030983"/>
          </a:xfrm>
          <a:prstGeom prst="rect">
            <a:avLst/>
          </a:prstGeom>
        </p:spPr>
        <p:txBody>
          <a:bodyPr vert="horz" lIns="91440" tIns="45720" rIns="91440" bIns="45720" rtlCol="0" anchor="t">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300">
                <a:solidFill>
                  <a:schemeClr val="bg1"/>
                </a:solidFill>
              </a:rPr>
              <a:t>Additional Tasks</a:t>
            </a:r>
          </a:p>
          <a:p>
            <a:pPr algn="ctr"/>
            <a:r>
              <a:rPr lang="en-US" sz="3900" b="1">
                <a:solidFill>
                  <a:srgbClr val="F7B548"/>
                </a:solidFill>
              </a:rPr>
              <a:t>aka.ms/phase-5-0</a:t>
            </a:r>
          </a:p>
        </p:txBody>
      </p:sp>
      <p:sp>
        <p:nvSpPr>
          <p:cNvPr id="17" name="Content Placeholder 2">
            <a:extLst>
              <a:ext uri="{FF2B5EF4-FFF2-40B4-BE49-F238E27FC236}">
                <a16:creationId xmlns:a16="http://schemas.microsoft.com/office/drawing/2014/main" id="{FE8F136B-75D3-4F72-B4DD-6EBCCAAE0854}"/>
              </a:ext>
            </a:extLst>
          </p:cNvPr>
          <p:cNvSpPr>
            <a:spLocks noGrp="1"/>
          </p:cNvSpPr>
          <p:nvPr>
            <p:ph idx="1"/>
          </p:nvPr>
        </p:nvSpPr>
        <p:spPr>
          <a:xfrm>
            <a:off x="838200" y="1322773"/>
            <a:ext cx="10515600" cy="3909715"/>
          </a:xfrm>
        </p:spPr>
        <p:txBody>
          <a:bodyPr/>
          <a:lstStyle/>
          <a:p>
            <a:r>
              <a:rPr lang="en-US">
                <a:solidFill>
                  <a:schemeClr val="bg1"/>
                </a:solidFill>
              </a:rPr>
              <a:t>Task 1: Build a project that </a:t>
            </a:r>
            <a:r>
              <a:rPr lang="en-US">
                <a:solidFill>
                  <a:srgbClr val="F8B548"/>
                </a:solidFill>
              </a:rPr>
              <a:t>trains</a:t>
            </a:r>
            <a:r>
              <a:rPr lang="en-US">
                <a:solidFill>
                  <a:schemeClr val="bg1"/>
                </a:solidFill>
              </a:rPr>
              <a:t>, </a:t>
            </a:r>
            <a:r>
              <a:rPr lang="en-US">
                <a:solidFill>
                  <a:srgbClr val="F8B548"/>
                </a:solidFill>
              </a:rPr>
              <a:t>tests</a:t>
            </a:r>
            <a:r>
              <a:rPr lang="en-US">
                <a:solidFill>
                  <a:schemeClr val="bg1"/>
                </a:solidFill>
              </a:rPr>
              <a:t>, and </a:t>
            </a:r>
            <a:r>
              <a:rPr lang="en-US">
                <a:solidFill>
                  <a:srgbClr val="F8B548"/>
                </a:solidFill>
              </a:rPr>
              <a:t>deploys</a:t>
            </a:r>
            <a:r>
              <a:rPr lang="en-US">
                <a:solidFill>
                  <a:schemeClr val="bg1"/>
                </a:solidFill>
              </a:rPr>
              <a:t> a sentiment analysis model.</a:t>
            </a:r>
          </a:p>
        </p:txBody>
      </p:sp>
    </p:spTree>
    <p:extLst>
      <p:ext uri="{BB962C8B-B14F-4D97-AF65-F5344CB8AC3E}">
        <p14:creationId xmlns:p14="http://schemas.microsoft.com/office/powerpoint/2010/main" val="31467469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D95B59-E4D6-4F02-8370-359BB3785BDA}"/>
              </a:ext>
            </a:extLst>
          </p:cNvPr>
          <p:cNvSpPr>
            <a:spLocks noGrp="1"/>
          </p:cNvSpPr>
          <p:nvPr>
            <p:ph type="title"/>
          </p:nvPr>
        </p:nvSpPr>
        <p:spPr/>
        <p:txBody>
          <a:bodyPr/>
          <a:lstStyle/>
          <a:p>
            <a:r>
              <a:rPr lang="en-US" sz="4400">
                <a:solidFill>
                  <a:schemeClr val="bg1"/>
                </a:solidFill>
              </a:rPr>
              <a:t>Phase 6.0</a:t>
            </a:r>
            <a:br>
              <a:rPr lang="en-US">
                <a:solidFill>
                  <a:schemeClr val="bg1"/>
                </a:solidFill>
              </a:rPr>
            </a:br>
            <a:r>
              <a:rPr lang="en-US">
                <a:solidFill>
                  <a:schemeClr val="bg1"/>
                </a:solidFill>
              </a:rPr>
              <a:t>Wrap-Up</a:t>
            </a:r>
          </a:p>
        </p:txBody>
      </p:sp>
    </p:spTree>
    <p:extLst>
      <p:ext uri="{BB962C8B-B14F-4D97-AF65-F5344CB8AC3E}">
        <p14:creationId xmlns:p14="http://schemas.microsoft.com/office/powerpoint/2010/main" val="113601287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7000" b="-17000"/>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0924395-BB3F-495B-B8E2-F06727B0715B}"/>
              </a:ext>
            </a:extLst>
          </p:cNvPr>
          <p:cNvSpPr>
            <a:spLocks noGrp="1"/>
          </p:cNvSpPr>
          <p:nvPr>
            <p:ph idx="1"/>
          </p:nvPr>
        </p:nvSpPr>
        <p:spPr>
          <a:xfrm>
            <a:off x="1737231" y="881150"/>
            <a:ext cx="9028099" cy="5600533"/>
          </a:xfrm>
        </p:spPr>
        <p:txBody>
          <a:bodyPr>
            <a:noAutofit/>
          </a:bodyPr>
          <a:lstStyle/>
          <a:p>
            <a:r>
              <a:rPr lang="en-US" sz="2400">
                <a:solidFill>
                  <a:schemeClr val="bg1"/>
                </a:solidFill>
              </a:rPr>
              <a:t>Text loader improvements</a:t>
            </a:r>
          </a:p>
          <a:p>
            <a:r>
              <a:rPr lang="en-US" sz="2400">
                <a:solidFill>
                  <a:schemeClr val="bg1"/>
                </a:solidFill>
              </a:rPr>
              <a:t>Local AutoML support for:</a:t>
            </a:r>
          </a:p>
          <a:p>
            <a:pPr lvl="1"/>
            <a:r>
              <a:rPr lang="en-US" sz="2000">
                <a:solidFill>
                  <a:schemeClr val="bg1"/>
                </a:solidFill>
              </a:rPr>
              <a:t>Time series forecasting</a:t>
            </a:r>
          </a:p>
          <a:p>
            <a:pPr lvl="1"/>
            <a:r>
              <a:rPr lang="en-US" sz="2000">
                <a:solidFill>
                  <a:schemeClr val="bg1"/>
                </a:solidFill>
              </a:rPr>
              <a:t>Anomaly detection</a:t>
            </a:r>
          </a:p>
          <a:p>
            <a:pPr lvl="1"/>
            <a:r>
              <a:rPr lang="en-US" sz="2000">
                <a:solidFill>
                  <a:schemeClr val="bg1"/>
                </a:solidFill>
              </a:rPr>
              <a:t>Ranking</a:t>
            </a:r>
          </a:p>
          <a:p>
            <a:r>
              <a:rPr lang="en-US" sz="2400">
                <a:solidFill>
                  <a:schemeClr val="bg1"/>
                </a:solidFill>
              </a:rPr>
              <a:t>Object detection training</a:t>
            </a:r>
          </a:p>
          <a:p>
            <a:r>
              <a:rPr lang="en-US" sz="2400">
                <a:solidFill>
                  <a:schemeClr val="bg1"/>
                </a:solidFill>
              </a:rPr>
              <a:t>Continued expansion of ONNX export support</a:t>
            </a:r>
          </a:p>
          <a:p>
            <a:r>
              <a:rPr lang="en-US" sz="2400">
                <a:solidFill>
                  <a:schemeClr val="bg1"/>
                </a:solidFill>
              </a:rPr>
              <a:t>Tooling (Model Builder and ML.NET CLI)</a:t>
            </a:r>
          </a:p>
          <a:p>
            <a:pPr lvl="1"/>
            <a:r>
              <a:rPr lang="en-US" sz="2000">
                <a:solidFill>
                  <a:schemeClr val="bg1"/>
                </a:solidFill>
              </a:rPr>
              <a:t>Support for all local AutoML and Azure AutoML supported scenarios via tooling</a:t>
            </a:r>
          </a:p>
          <a:p>
            <a:pPr lvl="1"/>
            <a:r>
              <a:rPr lang="en-US" sz="2000">
                <a:solidFill>
                  <a:schemeClr val="bg1"/>
                </a:solidFill>
              </a:rPr>
              <a:t>Advanced options (e.g. column type selection) in Model Builder</a:t>
            </a:r>
          </a:p>
          <a:p>
            <a:pPr lvl="1"/>
            <a:r>
              <a:rPr lang="en-US" sz="2000">
                <a:solidFill>
                  <a:schemeClr val="bg1"/>
                </a:solidFill>
              </a:rPr>
              <a:t>GPU training (local image classification)</a:t>
            </a:r>
          </a:p>
          <a:p>
            <a:pPr lvl="1"/>
            <a:r>
              <a:rPr lang="en-US" sz="2000">
                <a:solidFill>
                  <a:schemeClr val="bg1"/>
                </a:solidFill>
              </a:rPr>
              <a:t>Re-</a:t>
            </a:r>
            <a:r>
              <a:rPr lang="en-US" sz="2000" err="1">
                <a:solidFill>
                  <a:schemeClr val="bg1"/>
                </a:solidFill>
              </a:rPr>
              <a:t>entrancy</a:t>
            </a:r>
            <a:r>
              <a:rPr lang="en-US" sz="2000">
                <a:solidFill>
                  <a:schemeClr val="bg1"/>
                </a:solidFill>
              </a:rPr>
              <a:t> in Model Builder</a:t>
            </a:r>
          </a:p>
          <a:p>
            <a:pPr lvl="1"/>
            <a:r>
              <a:rPr lang="en-US" sz="2000" err="1">
                <a:solidFill>
                  <a:schemeClr val="bg1"/>
                </a:solidFill>
              </a:rPr>
              <a:t>MLOps</a:t>
            </a:r>
            <a:r>
              <a:rPr lang="en-US" sz="2000">
                <a:solidFill>
                  <a:schemeClr val="bg1"/>
                </a:solidFill>
              </a:rPr>
              <a:t> integration</a:t>
            </a:r>
          </a:p>
          <a:p>
            <a:pPr lvl="1"/>
            <a:r>
              <a:rPr lang="en-US" sz="2000">
                <a:solidFill>
                  <a:schemeClr val="bg1"/>
                </a:solidFill>
              </a:rPr>
              <a:t>Improved / simplified CLI commands and options</a:t>
            </a:r>
          </a:p>
        </p:txBody>
      </p:sp>
      <p:sp>
        <p:nvSpPr>
          <p:cNvPr id="5" name="TextBox 4">
            <a:extLst>
              <a:ext uri="{FF2B5EF4-FFF2-40B4-BE49-F238E27FC236}">
                <a16:creationId xmlns:a16="http://schemas.microsoft.com/office/drawing/2014/main" id="{67810C17-86D2-4FB5-BBFF-6ADF66ACC968}"/>
              </a:ext>
            </a:extLst>
          </p:cNvPr>
          <p:cNvSpPr txBox="1"/>
          <p:nvPr/>
        </p:nvSpPr>
        <p:spPr>
          <a:xfrm>
            <a:off x="548889" y="6481683"/>
            <a:ext cx="1730115" cy="369332"/>
          </a:xfrm>
          <a:prstGeom prst="rect">
            <a:avLst/>
          </a:prstGeom>
          <a:noFill/>
        </p:spPr>
        <p:txBody>
          <a:bodyPr wrap="square" rtlCol="0">
            <a:spAutoFit/>
          </a:bodyPr>
          <a:lstStyle/>
          <a:p>
            <a:pPr algn="ctr"/>
            <a:r>
              <a:rPr lang="en-US" b="1">
                <a:solidFill>
                  <a:schemeClr val="bg1"/>
                </a:solidFill>
              </a:rPr>
              <a:t>Phase 6.0</a:t>
            </a:r>
          </a:p>
        </p:txBody>
      </p:sp>
      <p:sp>
        <p:nvSpPr>
          <p:cNvPr id="8" name="Title 1">
            <a:extLst>
              <a:ext uri="{FF2B5EF4-FFF2-40B4-BE49-F238E27FC236}">
                <a16:creationId xmlns:a16="http://schemas.microsoft.com/office/drawing/2014/main" id="{62369F2C-0847-4019-A70C-8DD5478C60A5}"/>
              </a:ext>
            </a:extLst>
          </p:cNvPr>
          <p:cNvSpPr txBox="1">
            <a:spLocks/>
          </p:cNvSpPr>
          <p:nvPr/>
        </p:nvSpPr>
        <p:spPr>
          <a:xfrm>
            <a:off x="53788" y="78726"/>
            <a:ext cx="12192000" cy="80242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solidFill>
                  <a:schemeClr val="bg1"/>
                </a:solidFill>
              </a:rPr>
              <a:t>ML.NET Roadmap</a:t>
            </a:r>
          </a:p>
        </p:txBody>
      </p:sp>
    </p:spTree>
    <p:extLst>
      <p:ext uri="{BB962C8B-B14F-4D97-AF65-F5344CB8AC3E}">
        <p14:creationId xmlns:p14="http://schemas.microsoft.com/office/powerpoint/2010/main" val="1641835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
                                            <p:txEl>
                                              <p:pRg st="11" end="11"/>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
                                            <p:txEl>
                                              <p:pRg st="12" end="12"/>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EB8CA-88D0-4686-88F8-3ACF238D5759}"/>
              </a:ext>
            </a:extLst>
          </p:cNvPr>
          <p:cNvSpPr>
            <a:spLocks noGrp="1"/>
          </p:cNvSpPr>
          <p:nvPr>
            <p:ph type="title"/>
          </p:nvPr>
        </p:nvSpPr>
        <p:spPr/>
        <p:txBody>
          <a:bodyPr>
            <a:normAutofit/>
          </a:bodyPr>
          <a:lstStyle/>
          <a:p>
            <a:pPr algn="ctr"/>
            <a:r>
              <a:rPr lang="en-US" sz="7200" b="1">
                <a:solidFill>
                  <a:schemeClr val="bg1"/>
                </a:solidFill>
              </a:rPr>
              <a:t>Q&amp;A</a:t>
            </a:r>
          </a:p>
        </p:txBody>
      </p:sp>
    </p:spTree>
    <p:extLst>
      <p:ext uri="{BB962C8B-B14F-4D97-AF65-F5344CB8AC3E}">
        <p14:creationId xmlns:p14="http://schemas.microsoft.com/office/powerpoint/2010/main" val="141975304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62369F2C-0847-4019-A70C-8DD5478C60A5}"/>
              </a:ext>
            </a:extLst>
          </p:cNvPr>
          <p:cNvSpPr txBox="1">
            <a:spLocks/>
          </p:cNvSpPr>
          <p:nvPr/>
        </p:nvSpPr>
        <p:spPr>
          <a:xfrm>
            <a:off x="0" y="78726"/>
            <a:ext cx="12192000" cy="80242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solidFill>
                  <a:schemeClr val="bg1"/>
                </a:solidFill>
              </a:rPr>
              <a:t>Resources</a:t>
            </a:r>
          </a:p>
        </p:txBody>
      </p:sp>
      <p:sp>
        <p:nvSpPr>
          <p:cNvPr id="2" name="Rectangle 1">
            <a:extLst>
              <a:ext uri="{FF2B5EF4-FFF2-40B4-BE49-F238E27FC236}">
                <a16:creationId xmlns:a16="http://schemas.microsoft.com/office/drawing/2014/main" id="{8B377ABF-F5AA-427D-96A2-C366B1154277}"/>
              </a:ext>
            </a:extLst>
          </p:cNvPr>
          <p:cNvSpPr/>
          <p:nvPr/>
        </p:nvSpPr>
        <p:spPr bwMode="auto">
          <a:xfrm>
            <a:off x="1394460" y="2835860"/>
            <a:ext cx="469677" cy="469677"/>
          </a:xfrm>
          <a:prstGeom prst="rect">
            <a:avLst/>
          </a:prstGeom>
          <a:solidFill>
            <a:srgbClr val="633BA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4" name="Rectangle 3">
            <a:extLst>
              <a:ext uri="{FF2B5EF4-FFF2-40B4-BE49-F238E27FC236}">
                <a16:creationId xmlns:a16="http://schemas.microsoft.com/office/drawing/2014/main" id="{D7A54C75-CF66-4EDD-87C8-E276AC4AA290}"/>
              </a:ext>
            </a:extLst>
          </p:cNvPr>
          <p:cNvSpPr/>
          <p:nvPr/>
        </p:nvSpPr>
        <p:spPr bwMode="auto">
          <a:xfrm>
            <a:off x="1381754" y="2081475"/>
            <a:ext cx="469677" cy="469677"/>
          </a:xfrm>
          <a:prstGeom prst="rect">
            <a:avLst/>
          </a:prstGeom>
          <a:solidFill>
            <a:srgbClr val="633BA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0" name="Rectangle 9">
            <a:extLst>
              <a:ext uri="{FF2B5EF4-FFF2-40B4-BE49-F238E27FC236}">
                <a16:creationId xmlns:a16="http://schemas.microsoft.com/office/drawing/2014/main" id="{FE02AD8D-B8F8-4625-983F-CDC7BC88C167}"/>
              </a:ext>
            </a:extLst>
          </p:cNvPr>
          <p:cNvSpPr/>
          <p:nvPr/>
        </p:nvSpPr>
        <p:spPr bwMode="auto">
          <a:xfrm>
            <a:off x="1377743" y="1315013"/>
            <a:ext cx="469677" cy="469677"/>
          </a:xfrm>
          <a:prstGeom prst="rect">
            <a:avLst/>
          </a:prstGeom>
          <a:solidFill>
            <a:srgbClr val="633BA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2" name="Books" title="Icon of a stack of books">
            <a:extLst>
              <a:ext uri="{FF2B5EF4-FFF2-40B4-BE49-F238E27FC236}">
                <a16:creationId xmlns:a16="http://schemas.microsoft.com/office/drawing/2014/main" id="{5918C6CE-B2F2-43B5-B397-3AA53F5793D1}"/>
              </a:ext>
            </a:extLst>
          </p:cNvPr>
          <p:cNvSpPr>
            <a:spLocks noChangeAspect="1" noEditPoints="1"/>
          </p:cNvSpPr>
          <p:nvPr/>
        </p:nvSpPr>
        <p:spPr bwMode="auto">
          <a:xfrm>
            <a:off x="1470673" y="2945452"/>
            <a:ext cx="317252" cy="250494"/>
          </a:xfrm>
          <a:custGeom>
            <a:avLst/>
            <a:gdLst>
              <a:gd name="T0" fmla="*/ 3195 w 3452"/>
              <a:gd name="T1" fmla="*/ 1671 h 2724"/>
              <a:gd name="T2" fmla="*/ 309 w 3452"/>
              <a:gd name="T3" fmla="*/ 1671 h 2724"/>
              <a:gd name="T4" fmla="*/ 0 w 3452"/>
              <a:gd name="T5" fmla="*/ 1362 h 2724"/>
              <a:gd name="T6" fmla="*/ 309 w 3452"/>
              <a:gd name="T7" fmla="*/ 1053 h 2724"/>
              <a:gd name="T8" fmla="*/ 3195 w 3452"/>
              <a:gd name="T9" fmla="*/ 1053 h 2724"/>
              <a:gd name="T10" fmla="*/ 3018 w 3452"/>
              <a:gd name="T11" fmla="*/ 1053 h 2724"/>
              <a:gd name="T12" fmla="*/ 2937 w 3452"/>
              <a:gd name="T13" fmla="*/ 1362 h 2724"/>
              <a:gd name="T14" fmla="*/ 3018 w 3452"/>
              <a:gd name="T15" fmla="*/ 1671 h 2724"/>
              <a:gd name="T16" fmla="*/ 3452 w 3452"/>
              <a:gd name="T17" fmla="*/ 0 h 2724"/>
              <a:gd name="T18" fmla="*/ 566 w 3452"/>
              <a:gd name="T19" fmla="*/ 0 h 2724"/>
              <a:gd name="T20" fmla="*/ 257 w 3452"/>
              <a:gd name="T21" fmla="*/ 309 h 2724"/>
              <a:gd name="T22" fmla="*/ 566 w 3452"/>
              <a:gd name="T23" fmla="*/ 618 h 2724"/>
              <a:gd name="T24" fmla="*/ 3452 w 3452"/>
              <a:gd name="T25" fmla="*/ 618 h 2724"/>
              <a:gd name="T26" fmla="*/ 3275 w 3452"/>
              <a:gd name="T27" fmla="*/ 0 h 2724"/>
              <a:gd name="T28" fmla="*/ 3195 w 3452"/>
              <a:gd name="T29" fmla="*/ 309 h 2724"/>
              <a:gd name="T30" fmla="*/ 3275 w 3452"/>
              <a:gd name="T31" fmla="*/ 618 h 2724"/>
              <a:gd name="T32" fmla="*/ 192 w 3452"/>
              <a:gd name="T33" fmla="*/ 2724 h 2724"/>
              <a:gd name="T34" fmla="*/ 3078 w 3452"/>
              <a:gd name="T35" fmla="*/ 2724 h 2724"/>
              <a:gd name="T36" fmla="*/ 3387 w 3452"/>
              <a:gd name="T37" fmla="*/ 2415 h 2724"/>
              <a:gd name="T38" fmla="*/ 3078 w 3452"/>
              <a:gd name="T39" fmla="*/ 2106 h 2724"/>
              <a:gd name="T40" fmla="*/ 192 w 3452"/>
              <a:gd name="T41" fmla="*/ 2106 h 2724"/>
              <a:gd name="T42" fmla="*/ 369 w 3452"/>
              <a:gd name="T43" fmla="*/ 2724 h 2724"/>
              <a:gd name="T44" fmla="*/ 450 w 3452"/>
              <a:gd name="T45" fmla="*/ 2415 h 2724"/>
              <a:gd name="T46" fmla="*/ 369 w 3452"/>
              <a:gd name="T47" fmla="*/ 2106 h 2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52" h="2724">
                <a:moveTo>
                  <a:pt x="3195" y="1671"/>
                </a:moveTo>
                <a:cubicBezTo>
                  <a:pt x="309" y="1671"/>
                  <a:pt x="309" y="1671"/>
                  <a:pt x="309" y="1671"/>
                </a:cubicBezTo>
                <a:cubicBezTo>
                  <a:pt x="138" y="1671"/>
                  <a:pt x="0" y="1533"/>
                  <a:pt x="0" y="1362"/>
                </a:cubicBezTo>
                <a:cubicBezTo>
                  <a:pt x="0" y="1191"/>
                  <a:pt x="138" y="1053"/>
                  <a:pt x="309" y="1053"/>
                </a:cubicBezTo>
                <a:cubicBezTo>
                  <a:pt x="3195" y="1053"/>
                  <a:pt x="3195" y="1053"/>
                  <a:pt x="3195" y="1053"/>
                </a:cubicBezTo>
                <a:moveTo>
                  <a:pt x="3018" y="1053"/>
                </a:moveTo>
                <a:cubicBezTo>
                  <a:pt x="2968" y="1126"/>
                  <a:pt x="2937" y="1237"/>
                  <a:pt x="2937" y="1362"/>
                </a:cubicBezTo>
                <a:cubicBezTo>
                  <a:pt x="2937" y="1486"/>
                  <a:pt x="2968" y="1598"/>
                  <a:pt x="3018" y="1671"/>
                </a:cubicBezTo>
                <a:moveTo>
                  <a:pt x="3452" y="0"/>
                </a:moveTo>
                <a:cubicBezTo>
                  <a:pt x="566" y="0"/>
                  <a:pt x="566" y="0"/>
                  <a:pt x="566" y="0"/>
                </a:cubicBezTo>
                <a:cubicBezTo>
                  <a:pt x="396" y="0"/>
                  <a:pt x="257" y="139"/>
                  <a:pt x="257" y="309"/>
                </a:cubicBezTo>
                <a:cubicBezTo>
                  <a:pt x="257" y="480"/>
                  <a:pt x="396" y="618"/>
                  <a:pt x="566" y="618"/>
                </a:cubicBezTo>
                <a:cubicBezTo>
                  <a:pt x="3452" y="618"/>
                  <a:pt x="3452" y="618"/>
                  <a:pt x="3452" y="618"/>
                </a:cubicBezTo>
                <a:moveTo>
                  <a:pt x="3275" y="0"/>
                </a:moveTo>
                <a:cubicBezTo>
                  <a:pt x="3226" y="74"/>
                  <a:pt x="3195" y="185"/>
                  <a:pt x="3195" y="309"/>
                </a:cubicBezTo>
                <a:cubicBezTo>
                  <a:pt x="3195" y="434"/>
                  <a:pt x="3226" y="545"/>
                  <a:pt x="3275" y="618"/>
                </a:cubicBezTo>
                <a:moveTo>
                  <a:pt x="192" y="2724"/>
                </a:moveTo>
                <a:cubicBezTo>
                  <a:pt x="3078" y="2724"/>
                  <a:pt x="3078" y="2724"/>
                  <a:pt x="3078" y="2724"/>
                </a:cubicBezTo>
                <a:cubicBezTo>
                  <a:pt x="3249" y="2724"/>
                  <a:pt x="3387" y="2585"/>
                  <a:pt x="3387" y="2415"/>
                </a:cubicBezTo>
                <a:cubicBezTo>
                  <a:pt x="3387" y="2244"/>
                  <a:pt x="3249" y="2106"/>
                  <a:pt x="3078" y="2106"/>
                </a:cubicBezTo>
                <a:cubicBezTo>
                  <a:pt x="192" y="2106"/>
                  <a:pt x="192" y="2106"/>
                  <a:pt x="192" y="2106"/>
                </a:cubicBezTo>
                <a:moveTo>
                  <a:pt x="369" y="2724"/>
                </a:moveTo>
                <a:cubicBezTo>
                  <a:pt x="418" y="2650"/>
                  <a:pt x="450" y="2539"/>
                  <a:pt x="450" y="2415"/>
                </a:cubicBezTo>
                <a:cubicBezTo>
                  <a:pt x="450" y="2290"/>
                  <a:pt x="418" y="2179"/>
                  <a:pt x="369" y="2106"/>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4" name="rocket" title="Icon of a rocket">
            <a:extLst>
              <a:ext uri="{FF2B5EF4-FFF2-40B4-BE49-F238E27FC236}">
                <a16:creationId xmlns:a16="http://schemas.microsoft.com/office/drawing/2014/main" id="{2D511D54-A0CE-42E3-9938-A8E0F258144A}"/>
              </a:ext>
            </a:extLst>
          </p:cNvPr>
          <p:cNvSpPr>
            <a:spLocks noChangeAspect="1" noEditPoints="1"/>
          </p:cNvSpPr>
          <p:nvPr/>
        </p:nvSpPr>
        <p:spPr bwMode="auto">
          <a:xfrm>
            <a:off x="1474045" y="1374347"/>
            <a:ext cx="313879" cy="308346"/>
          </a:xfrm>
          <a:custGeom>
            <a:avLst/>
            <a:gdLst>
              <a:gd name="T0" fmla="*/ 352 w 352"/>
              <a:gd name="T1" fmla="*/ 3 h 346"/>
              <a:gd name="T2" fmla="*/ 305 w 352"/>
              <a:gd name="T3" fmla="*/ 142 h 346"/>
              <a:gd name="T4" fmla="*/ 118 w 352"/>
              <a:gd name="T5" fmla="*/ 326 h 346"/>
              <a:gd name="T6" fmla="*/ 50 w 352"/>
              <a:gd name="T7" fmla="*/ 346 h 346"/>
              <a:gd name="T8" fmla="*/ 0 w 352"/>
              <a:gd name="T9" fmla="*/ 295 h 346"/>
              <a:gd name="T10" fmla="*/ 30 w 352"/>
              <a:gd name="T11" fmla="*/ 227 h 346"/>
              <a:gd name="T12" fmla="*/ 203 w 352"/>
              <a:gd name="T13" fmla="*/ 54 h 346"/>
              <a:gd name="T14" fmla="*/ 352 w 352"/>
              <a:gd name="T15" fmla="*/ 3 h 346"/>
              <a:gd name="T16" fmla="*/ 203 w 352"/>
              <a:gd name="T17" fmla="*/ 55 h 346"/>
              <a:gd name="T18" fmla="*/ 301 w 352"/>
              <a:gd name="T19" fmla="*/ 146 h 346"/>
              <a:gd name="T20" fmla="*/ 144 w 352"/>
              <a:gd name="T21" fmla="*/ 113 h 346"/>
              <a:gd name="T22" fmla="*/ 0 w 352"/>
              <a:gd name="T23" fmla="*/ 113 h 346"/>
              <a:gd name="T24" fmla="*/ 0 w 352"/>
              <a:gd name="T25" fmla="*/ 197 h 346"/>
              <a:gd name="T26" fmla="*/ 30 w 352"/>
              <a:gd name="T27" fmla="*/ 227 h 346"/>
              <a:gd name="T28" fmla="*/ 30 w 352"/>
              <a:gd name="T29" fmla="*/ 227 h 346"/>
              <a:gd name="T30" fmla="*/ 120 w 352"/>
              <a:gd name="T31" fmla="*/ 324 h 346"/>
              <a:gd name="T32" fmla="*/ 141 w 352"/>
              <a:gd name="T33" fmla="*/ 346 h 346"/>
              <a:gd name="T34" fmla="*/ 232 w 352"/>
              <a:gd name="T35" fmla="*/ 346 h 346"/>
              <a:gd name="T36" fmla="*/ 232 w 352"/>
              <a:gd name="T37" fmla="*/ 214 h 346"/>
              <a:gd name="T38" fmla="*/ 176 w 352"/>
              <a:gd name="T39" fmla="*/ 159 h 346"/>
              <a:gd name="T40" fmla="*/ 194 w 352"/>
              <a:gd name="T41" fmla="*/ 177 h 346"/>
              <a:gd name="T42" fmla="*/ 211 w 352"/>
              <a:gd name="T43" fmla="*/ 159 h 346"/>
              <a:gd name="T44" fmla="*/ 194 w 352"/>
              <a:gd name="T45" fmla="*/ 141 h 346"/>
              <a:gd name="T46" fmla="*/ 176 w 352"/>
              <a:gd name="T47" fmla="*/ 159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52" h="346">
                <a:moveTo>
                  <a:pt x="352" y="3"/>
                </a:moveTo>
                <a:cubicBezTo>
                  <a:pt x="346" y="85"/>
                  <a:pt x="305" y="142"/>
                  <a:pt x="305" y="142"/>
                </a:cubicBezTo>
                <a:cubicBezTo>
                  <a:pt x="305" y="142"/>
                  <a:pt x="305" y="142"/>
                  <a:pt x="118" y="326"/>
                </a:cubicBezTo>
                <a:cubicBezTo>
                  <a:pt x="118" y="326"/>
                  <a:pt x="118" y="326"/>
                  <a:pt x="50" y="346"/>
                </a:cubicBezTo>
                <a:cubicBezTo>
                  <a:pt x="50" y="346"/>
                  <a:pt x="50" y="346"/>
                  <a:pt x="0" y="295"/>
                </a:cubicBezTo>
                <a:cubicBezTo>
                  <a:pt x="0" y="295"/>
                  <a:pt x="0" y="295"/>
                  <a:pt x="30" y="227"/>
                </a:cubicBezTo>
                <a:cubicBezTo>
                  <a:pt x="30" y="227"/>
                  <a:pt x="149" y="109"/>
                  <a:pt x="203" y="54"/>
                </a:cubicBezTo>
                <a:cubicBezTo>
                  <a:pt x="257" y="0"/>
                  <a:pt x="352" y="3"/>
                  <a:pt x="352" y="3"/>
                </a:cubicBezTo>
                <a:close/>
                <a:moveTo>
                  <a:pt x="203" y="55"/>
                </a:moveTo>
                <a:cubicBezTo>
                  <a:pt x="301" y="146"/>
                  <a:pt x="301" y="146"/>
                  <a:pt x="301" y="146"/>
                </a:cubicBezTo>
                <a:moveTo>
                  <a:pt x="144" y="113"/>
                </a:moveTo>
                <a:cubicBezTo>
                  <a:pt x="0" y="113"/>
                  <a:pt x="0" y="113"/>
                  <a:pt x="0" y="113"/>
                </a:cubicBezTo>
                <a:cubicBezTo>
                  <a:pt x="0" y="197"/>
                  <a:pt x="0" y="197"/>
                  <a:pt x="0" y="197"/>
                </a:cubicBezTo>
                <a:cubicBezTo>
                  <a:pt x="30" y="227"/>
                  <a:pt x="30" y="227"/>
                  <a:pt x="30" y="227"/>
                </a:cubicBezTo>
                <a:moveTo>
                  <a:pt x="30" y="227"/>
                </a:moveTo>
                <a:cubicBezTo>
                  <a:pt x="120" y="324"/>
                  <a:pt x="120" y="324"/>
                  <a:pt x="120" y="324"/>
                </a:cubicBezTo>
                <a:cubicBezTo>
                  <a:pt x="141" y="346"/>
                  <a:pt x="141" y="346"/>
                  <a:pt x="141" y="346"/>
                </a:cubicBezTo>
                <a:cubicBezTo>
                  <a:pt x="232" y="346"/>
                  <a:pt x="232" y="346"/>
                  <a:pt x="232" y="346"/>
                </a:cubicBezTo>
                <a:cubicBezTo>
                  <a:pt x="232" y="214"/>
                  <a:pt x="232" y="214"/>
                  <a:pt x="232" y="214"/>
                </a:cubicBezTo>
                <a:moveTo>
                  <a:pt x="176" y="159"/>
                </a:moveTo>
                <a:cubicBezTo>
                  <a:pt x="176" y="169"/>
                  <a:pt x="184" y="177"/>
                  <a:pt x="194" y="177"/>
                </a:cubicBezTo>
                <a:cubicBezTo>
                  <a:pt x="203" y="177"/>
                  <a:pt x="211" y="169"/>
                  <a:pt x="211" y="159"/>
                </a:cubicBezTo>
                <a:cubicBezTo>
                  <a:pt x="211" y="149"/>
                  <a:pt x="203" y="141"/>
                  <a:pt x="194" y="141"/>
                </a:cubicBezTo>
                <a:cubicBezTo>
                  <a:pt x="184" y="141"/>
                  <a:pt x="176" y="149"/>
                  <a:pt x="176" y="159"/>
                </a:cubicBezTo>
                <a:close/>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6" name="Beaker_F196" title="Icon of a scientific flask with liquid in it">
            <a:extLst>
              <a:ext uri="{FF2B5EF4-FFF2-40B4-BE49-F238E27FC236}">
                <a16:creationId xmlns:a16="http://schemas.microsoft.com/office/drawing/2014/main" id="{5ECF7AF7-A569-4B98-A196-B02624F267C2}"/>
              </a:ext>
            </a:extLst>
          </p:cNvPr>
          <p:cNvSpPr>
            <a:spLocks noChangeAspect="1" noEditPoints="1"/>
          </p:cNvSpPr>
          <p:nvPr/>
        </p:nvSpPr>
        <p:spPr bwMode="auto">
          <a:xfrm>
            <a:off x="1479294" y="2146059"/>
            <a:ext cx="265338" cy="306582"/>
          </a:xfrm>
          <a:custGeom>
            <a:avLst/>
            <a:gdLst>
              <a:gd name="T0" fmla="*/ 2433 w 3250"/>
              <a:gd name="T1" fmla="*/ 2127 h 3754"/>
              <a:gd name="T2" fmla="*/ 1894 w 3250"/>
              <a:gd name="T3" fmla="*/ 2002 h 3754"/>
              <a:gd name="T4" fmla="*/ 1355 w 3250"/>
              <a:gd name="T5" fmla="*/ 2252 h 3754"/>
              <a:gd name="T6" fmla="*/ 817 w 3250"/>
              <a:gd name="T7" fmla="*/ 2127 h 3754"/>
              <a:gd name="T8" fmla="*/ 874 w 3250"/>
              <a:gd name="T9" fmla="*/ 0 h 3754"/>
              <a:gd name="T10" fmla="*/ 1249 w 3250"/>
              <a:gd name="T11" fmla="*/ 0 h 3754"/>
              <a:gd name="T12" fmla="*/ 1249 w 3250"/>
              <a:gd name="T13" fmla="*/ 1306 h 3754"/>
              <a:gd name="T14" fmla="*/ 1213 w 3250"/>
              <a:gd name="T15" fmla="*/ 1437 h 3754"/>
              <a:gd name="T16" fmla="*/ 100 w 3250"/>
              <a:gd name="T17" fmla="*/ 3375 h 3754"/>
              <a:gd name="T18" fmla="*/ 315 w 3250"/>
              <a:gd name="T19" fmla="*/ 3754 h 3754"/>
              <a:gd name="T20" fmla="*/ 2936 w 3250"/>
              <a:gd name="T21" fmla="*/ 3754 h 3754"/>
              <a:gd name="T22" fmla="*/ 3150 w 3250"/>
              <a:gd name="T23" fmla="*/ 3376 h 3754"/>
              <a:gd name="T24" fmla="*/ 2037 w 3250"/>
              <a:gd name="T25" fmla="*/ 1437 h 3754"/>
              <a:gd name="T26" fmla="*/ 2000 w 3250"/>
              <a:gd name="T27" fmla="*/ 1306 h 3754"/>
              <a:gd name="T28" fmla="*/ 2000 w 3250"/>
              <a:gd name="T29" fmla="*/ 0 h 3754"/>
              <a:gd name="T30" fmla="*/ 2376 w 3250"/>
              <a:gd name="T31" fmla="*/ 0 h 3754"/>
              <a:gd name="T32" fmla="*/ 874 w 3250"/>
              <a:gd name="T33" fmla="*/ 3254 h 3754"/>
              <a:gd name="T34" fmla="*/ 1124 w 3250"/>
              <a:gd name="T35" fmla="*/ 3254 h 3754"/>
              <a:gd name="T36" fmla="*/ 1375 w 3250"/>
              <a:gd name="T37" fmla="*/ 2905 h 3754"/>
              <a:gd name="T38" fmla="*/ 1625 w 3250"/>
              <a:gd name="T39" fmla="*/ 2905 h 3754"/>
              <a:gd name="T40" fmla="*/ 874 w 3250"/>
              <a:gd name="T41" fmla="*/ 2601 h 3754"/>
              <a:gd name="T42" fmla="*/ 1124 w 3250"/>
              <a:gd name="T43" fmla="*/ 2601 h 3754"/>
              <a:gd name="T44" fmla="*/ 1875 w 3250"/>
              <a:gd name="T45" fmla="*/ 2655 h 3754"/>
              <a:gd name="T46" fmla="*/ 2125 w 3250"/>
              <a:gd name="T47" fmla="*/ 2655 h 3754"/>
              <a:gd name="T48" fmla="*/ 2376 w 3250"/>
              <a:gd name="T49" fmla="*/ 3254 h 3754"/>
              <a:gd name="T50" fmla="*/ 2626 w 3250"/>
              <a:gd name="T51" fmla="*/ 3254 h 3754"/>
              <a:gd name="T52" fmla="*/ 1625 w 3250"/>
              <a:gd name="T53" fmla="*/ 3375 h 3754"/>
              <a:gd name="T54" fmla="*/ 1875 w 3250"/>
              <a:gd name="T55" fmla="*/ 3375 h 3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250" h="3754">
                <a:moveTo>
                  <a:pt x="2433" y="2127"/>
                </a:moveTo>
                <a:cubicBezTo>
                  <a:pt x="2433" y="2127"/>
                  <a:pt x="2164" y="2002"/>
                  <a:pt x="1894" y="2002"/>
                </a:cubicBezTo>
                <a:cubicBezTo>
                  <a:pt x="1625" y="2002"/>
                  <a:pt x="1625" y="2252"/>
                  <a:pt x="1355" y="2252"/>
                </a:cubicBezTo>
                <a:cubicBezTo>
                  <a:pt x="1086" y="2252"/>
                  <a:pt x="817" y="2127"/>
                  <a:pt x="817" y="2127"/>
                </a:cubicBezTo>
                <a:moveTo>
                  <a:pt x="874" y="0"/>
                </a:moveTo>
                <a:cubicBezTo>
                  <a:pt x="1249" y="0"/>
                  <a:pt x="1249" y="0"/>
                  <a:pt x="1249" y="0"/>
                </a:cubicBezTo>
                <a:cubicBezTo>
                  <a:pt x="1249" y="1306"/>
                  <a:pt x="1249" y="1306"/>
                  <a:pt x="1249" y="1306"/>
                </a:cubicBezTo>
                <a:cubicBezTo>
                  <a:pt x="1249" y="1352"/>
                  <a:pt x="1237" y="1397"/>
                  <a:pt x="1213" y="1437"/>
                </a:cubicBezTo>
                <a:cubicBezTo>
                  <a:pt x="100" y="3375"/>
                  <a:pt x="100" y="3375"/>
                  <a:pt x="100" y="3375"/>
                </a:cubicBezTo>
                <a:cubicBezTo>
                  <a:pt x="0" y="3542"/>
                  <a:pt x="120" y="3754"/>
                  <a:pt x="315" y="3754"/>
                </a:cubicBezTo>
                <a:cubicBezTo>
                  <a:pt x="2936" y="3754"/>
                  <a:pt x="2936" y="3754"/>
                  <a:pt x="2936" y="3754"/>
                </a:cubicBezTo>
                <a:cubicBezTo>
                  <a:pt x="3130" y="3754"/>
                  <a:pt x="3250" y="3543"/>
                  <a:pt x="3150" y="3376"/>
                </a:cubicBezTo>
                <a:cubicBezTo>
                  <a:pt x="2037" y="1437"/>
                  <a:pt x="2037" y="1437"/>
                  <a:pt x="2037" y="1437"/>
                </a:cubicBezTo>
                <a:cubicBezTo>
                  <a:pt x="2013" y="1397"/>
                  <a:pt x="2000" y="1352"/>
                  <a:pt x="2000" y="1306"/>
                </a:cubicBezTo>
                <a:cubicBezTo>
                  <a:pt x="2000" y="0"/>
                  <a:pt x="2000" y="0"/>
                  <a:pt x="2000" y="0"/>
                </a:cubicBezTo>
                <a:cubicBezTo>
                  <a:pt x="2376" y="0"/>
                  <a:pt x="2376" y="0"/>
                  <a:pt x="2376" y="0"/>
                </a:cubicBezTo>
                <a:moveTo>
                  <a:pt x="874" y="3254"/>
                </a:moveTo>
                <a:cubicBezTo>
                  <a:pt x="1124" y="3254"/>
                  <a:pt x="1124" y="3254"/>
                  <a:pt x="1124" y="3254"/>
                </a:cubicBezTo>
                <a:moveTo>
                  <a:pt x="1375" y="2905"/>
                </a:moveTo>
                <a:cubicBezTo>
                  <a:pt x="1625" y="2905"/>
                  <a:pt x="1625" y="2905"/>
                  <a:pt x="1625" y="2905"/>
                </a:cubicBezTo>
                <a:moveTo>
                  <a:pt x="874" y="2601"/>
                </a:moveTo>
                <a:cubicBezTo>
                  <a:pt x="1124" y="2601"/>
                  <a:pt x="1124" y="2601"/>
                  <a:pt x="1124" y="2601"/>
                </a:cubicBezTo>
                <a:moveTo>
                  <a:pt x="1875" y="2655"/>
                </a:moveTo>
                <a:cubicBezTo>
                  <a:pt x="2125" y="2655"/>
                  <a:pt x="2125" y="2655"/>
                  <a:pt x="2125" y="2655"/>
                </a:cubicBezTo>
                <a:moveTo>
                  <a:pt x="2376" y="3254"/>
                </a:moveTo>
                <a:cubicBezTo>
                  <a:pt x="2626" y="3254"/>
                  <a:pt x="2626" y="3254"/>
                  <a:pt x="2626" y="3254"/>
                </a:cubicBezTo>
                <a:moveTo>
                  <a:pt x="1625" y="3375"/>
                </a:moveTo>
                <a:cubicBezTo>
                  <a:pt x="1875" y="3375"/>
                  <a:pt x="1875" y="3375"/>
                  <a:pt x="1875" y="3375"/>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18" name="TextBox 12">
            <a:extLst>
              <a:ext uri="{FF2B5EF4-FFF2-40B4-BE49-F238E27FC236}">
                <a16:creationId xmlns:a16="http://schemas.microsoft.com/office/drawing/2014/main" id="{5235F892-EDFE-449F-ABFD-C3D02DA81F5F}"/>
              </a:ext>
            </a:extLst>
          </p:cNvPr>
          <p:cNvSpPr txBox="1"/>
          <p:nvPr/>
        </p:nvSpPr>
        <p:spPr>
          <a:xfrm>
            <a:off x="1860126" y="1129967"/>
            <a:ext cx="8871596" cy="849463"/>
          </a:xfrm>
          <a:prstGeom prst="rect">
            <a:avLst/>
          </a:prstGeom>
          <a:noFill/>
        </p:spPr>
        <p:txBody>
          <a:bodyPr wrap="square" lIns="182880" tIns="146304" rIns="182880" bIns="146304" rtlCol="0" anchor="ctr">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ct val="20000"/>
              </a:spcBef>
              <a:spcAft>
                <a:spcPts val="0"/>
              </a:spcAft>
              <a:buClrTx/>
              <a:buSzPct val="90000"/>
              <a:buFontTx/>
              <a:buNone/>
              <a:tabLst/>
              <a:defRPr/>
            </a:pPr>
            <a:r>
              <a:rPr kumimoji="0" lang="en-US" sz="2800" b="0" i="0" u="none" strike="noStrike" kern="1200" cap="none" spc="0" normalizeH="0" baseline="0" noProof="0">
                <a:ln>
                  <a:noFill/>
                </a:ln>
                <a:solidFill>
                  <a:schemeClr val="bg1"/>
                </a:solidFill>
                <a:effectLst/>
                <a:uLnTx/>
                <a:uFillTx/>
                <a:latin typeface="Calibri"/>
                <a:ea typeface="+mn-ea"/>
                <a:cs typeface="+mn-cs"/>
              </a:rPr>
              <a:t>Get started at </a:t>
            </a:r>
            <a:r>
              <a:rPr kumimoji="0" lang="en-US" sz="4000" b="1" i="0" u="none" strike="noStrike" kern="1200" cap="none" spc="0" normalizeH="0" baseline="0" noProof="0">
                <a:ln>
                  <a:noFill/>
                </a:ln>
                <a:solidFill>
                  <a:schemeClr val="bg1"/>
                </a:solidFill>
                <a:effectLst/>
                <a:uLnTx/>
                <a:uFillTx/>
                <a:latin typeface="Calibri"/>
                <a:ea typeface="+mn-ea"/>
                <a:cs typeface="+mn-cs"/>
                <a:hlinkClick r:id="rId3">
                  <a:extLst>
                    <a:ext uri="{A12FA001-AC4F-418D-AE19-62706E023703}">
                      <ahyp:hlinkClr xmlns:ahyp="http://schemas.microsoft.com/office/drawing/2018/hyperlinkcolor" val="tx"/>
                    </a:ext>
                  </a:extLst>
                </a:hlinkClick>
              </a:rPr>
              <a:t>http://dot.net/ml</a:t>
            </a:r>
            <a:r>
              <a:rPr kumimoji="0" lang="en-US" sz="4000" b="1" i="0" u="none" strike="noStrike" kern="1200" cap="none" spc="0" normalizeH="0" baseline="0" noProof="0">
                <a:ln>
                  <a:noFill/>
                </a:ln>
                <a:solidFill>
                  <a:schemeClr val="bg1"/>
                </a:solidFill>
                <a:effectLst/>
                <a:uLnTx/>
                <a:uFillTx/>
                <a:latin typeface="Calibri"/>
                <a:ea typeface="+mn-ea"/>
                <a:cs typeface="+mn-cs"/>
              </a:rPr>
              <a:t>  </a:t>
            </a:r>
            <a:endParaRPr kumimoji="0" lang="en-US" sz="2800" b="1" i="0" u="none" strike="noStrike" kern="1200" cap="none" spc="0" normalizeH="0" baseline="0" noProof="0">
              <a:ln>
                <a:noFill/>
              </a:ln>
              <a:solidFill>
                <a:schemeClr val="bg1"/>
              </a:solidFill>
              <a:effectLst/>
              <a:uLnTx/>
              <a:uFillTx/>
              <a:latin typeface="Calibri"/>
              <a:ea typeface="+mn-ea"/>
              <a:cs typeface="+mn-cs"/>
            </a:endParaRPr>
          </a:p>
        </p:txBody>
      </p:sp>
      <p:sp>
        <p:nvSpPr>
          <p:cNvPr id="20" name="TextBox 16">
            <a:extLst>
              <a:ext uri="{FF2B5EF4-FFF2-40B4-BE49-F238E27FC236}">
                <a16:creationId xmlns:a16="http://schemas.microsoft.com/office/drawing/2014/main" id="{1C4CD739-0DDB-419E-BE9C-6BEE200D82AF}"/>
              </a:ext>
            </a:extLst>
          </p:cNvPr>
          <p:cNvSpPr txBox="1"/>
          <p:nvPr/>
        </p:nvSpPr>
        <p:spPr>
          <a:xfrm>
            <a:off x="1864137" y="1957718"/>
            <a:ext cx="8871596" cy="683264"/>
          </a:xfrm>
          <a:prstGeom prst="rect">
            <a:avLst/>
          </a:prstGeom>
          <a:noFill/>
        </p:spPr>
        <p:txBody>
          <a:bodyPr wrap="square" lIns="182880" tIns="146304" rIns="182880" bIns="146304" rtlCol="0" anchor="ctr">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ct val="20000"/>
              </a:spcBef>
              <a:spcAft>
                <a:spcPts val="0"/>
              </a:spcAft>
              <a:buClrTx/>
              <a:buSzPct val="90000"/>
              <a:buFontTx/>
              <a:buNone/>
              <a:tabLst/>
              <a:defRPr/>
            </a:pPr>
            <a:r>
              <a:rPr kumimoji="0" lang="en-US" sz="2800" b="0" i="0" u="none" strike="noStrike" kern="1200" cap="none" spc="0" normalizeH="0" baseline="0" noProof="0">
                <a:ln>
                  <a:noFill/>
                </a:ln>
                <a:solidFill>
                  <a:schemeClr val="bg1"/>
                </a:solidFill>
                <a:effectLst/>
                <a:uLnTx/>
                <a:uFillTx/>
                <a:latin typeface="Calibri"/>
                <a:ea typeface="+mn-ea"/>
                <a:cs typeface="+mn-cs"/>
              </a:rPr>
              <a:t>Try the samples at </a:t>
            </a:r>
            <a:r>
              <a:rPr kumimoji="0" lang="en-US" sz="2800" b="1" i="0" u="none" strike="noStrike" kern="1200" cap="none" spc="0" normalizeH="0" baseline="0" noProof="0">
                <a:ln>
                  <a:noFill/>
                </a:ln>
                <a:solidFill>
                  <a:schemeClr val="bg1"/>
                </a:solidFill>
                <a:effectLst/>
                <a:uLnTx/>
                <a:uFillTx/>
                <a:latin typeface="Calibri"/>
                <a:ea typeface="+mn-ea"/>
                <a:cs typeface="+mn-cs"/>
                <a:hlinkClick r:id="rId4">
                  <a:extLst>
                    <a:ext uri="{A12FA001-AC4F-418D-AE19-62706E023703}">
                      <ahyp:hlinkClr xmlns:ahyp="http://schemas.microsoft.com/office/drawing/2018/hyperlinkcolor" val="tx"/>
                    </a:ext>
                  </a:extLst>
                </a:hlinkClick>
              </a:rPr>
              <a:t>http://aka.ms/mlnetsamples</a:t>
            </a:r>
            <a:r>
              <a:rPr kumimoji="0" lang="en-US" sz="2800" b="1" i="0" u="none" strike="noStrike" kern="1200" cap="none" spc="0" normalizeH="0" baseline="0" noProof="0">
                <a:ln>
                  <a:noFill/>
                </a:ln>
                <a:solidFill>
                  <a:schemeClr val="bg1"/>
                </a:solidFill>
                <a:effectLst/>
                <a:uLnTx/>
                <a:uFillTx/>
                <a:latin typeface="Calibri"/>
                <a:ea typeface="+mn-ea"/>
                <a:cs typeface="+mn-cs"/>
              </a:rPr>
              <a:t> </a:t>
            </a:r>
          </a:p>
        </p:txBody>
      </p:sp>
      <p:sp>
        <p:nvSpPr>
          <p:cNvPr id="22" name="TextBox 19">
            <a:extLst>
              <a:ext uri="{FF2B5EF4-FFF2-40B4-BE49-F238E27FC236}">
                <a16:creationId xmlns:a16="http://schemas.microsoft.com/office/drawing/2014/main" id="{112D85DA-FA0D-4BB6-914C-3C0D49C5CCDC}"/>
              </a:ext>
            </a:extLst>
          </p:cNvPr>
          <p:cNvSpPr txBox="1"/>
          <p:nvPr/>
        </p:nvSpPr>
        <p:spPr>
          <a:xfrm>
            <a:off x="1864137" y="2728540"/>
            <a:ext cx="8871596" cy="683264"/>
          </a:xfrm>
          <a:prstGeom prst="rect">
            <a:avLst/>
          </a:prstGeom>
          <a:noFill/>
        </p:spPr>
        <p:txBody>
          <a:bodyPr wrap="square" lIns="182880" tIns="146304" rIns="182880" bIns="146304" rtlCol="0" anchor="ctr">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ct val="20000"/>
              </a:spcBef>
              <a:spcAft>
                <a:spcPts val="0"/>
              </a:spcAft>
              <a:buClrTx/>
              <a:buSzPct val="90000"/>
              <a:buFontTx/>
              <a:buNone/>
              <a:tabLst/>
              <a:defRPr/>
            </a:pPr>
            <a:r>
              <a:rPr kumimoji="0" lang="en-US" sz="2800" b="0" i="0" u="none" strike="noStrike" kern="1200" cap="none" spc="0" normalizeH="0" baseline="0" noProof="0">
                <a:ln>
                  <a:noFill/>
                </a:ln>
                <a:solidFill>
                  <a:schemeClr val="bg1"/>
                </a:solidFill>
                <a:effectLst/>
                <a:uLnTx/>
                <a:uFillTx/>
                <a:latin typeface="Calibri"/>
                <a:ea typeface="+mn-ea"/>
                <a:cs typeface="+mn-cs"/>
              </a:rPr>
              <a:t>Read the docs at </a:t>
            </a:r>
            <a:r>
              <a:rPr kumimoji="0" lang="en-US" sz="2800" b="1" i="0" u="none" strike="noStrike" kern="1200" cap="none" spc="0" normalizeH="0" baseline="0" noProof="0">
                <a:ln>
                  <a:noFill/>
                </a:ln>
                <a:solidFill>
                  <a:schemeClr val="bg1"/>
                </a:solidFill>
                <a:effectLst/>
                <a:uLnTx/>
                <a:uFillTx/>
                <a:latin typeface="Calibri"/>
                <a:ea typeface="+mn-ea"/>
                <a:cs typeface="+mn-cs"/>
                <a:hlinkClick r:id="rId5">
                  <a:extLst>
                    <a:ext uri="{A12FA001-AC4F-418D-AE19-62706E023703}">
                      <ahyp:hlinkClr xmlns:ahyp="http://schemas.microsoft.com/office/drawing/2018/hyperlinkcolor" val="tx"/>
                    </a:ext>
                  </a:extLst>
                </a:hlinkClick>
              </a:rPr>
              <a:t>http://aka.ms/mlnetdocs</a:t>
            </a:r>
            <a:r>
              <a:rPr kumimoji="0" lang="en-US" sz="2800" b="1" i="0" u="none" strike="noStrike" kern="1200" cap="none" spc="0" normalizeH="0" baseline="0" noProof="0">
                <a:ln>
                  <a:noFill/>
                </a:ln>
                <a:solidFill>
                  <a:schemeClr val="bg1"/>
                </a:solidFill>
                <a:effectLst/>
                <a:uLnTx/>
                <a:uFillTx/>
                <a:latin typeface="Calibri"/>
                <a:ea typeface="+mn-ea"/>
                <a:cs typeface="+mn-cs"/>
              </a:rPr>
              <a:t> </a:t>
            </a:r>
          </a:p>
        </p:txBody>
      </p:sp>
      <p:sp>
        <p:nvSpPr>
          <p:cNvPr id="24" name="Rectangle 23">
            <a:extLst>
              <a:ext uri="{FF2B5EF4-FFF2-40B4-BE49-F238E27FC236}">
                <a16:creationId xmlns:a16="http://schemas.microsoft.com/office/drawing/2014/main" id="{E775B1A0-209F-4610-BAE0-4CF4BE9A9592}"/>
              </a:ext>
            </a:extLst>
          </p:cNvPr>
          <p:cNvSpPr/>
          <p:nvPr/>
        </p:nvSpPr>
        <p:spPr bwMode="auto">
          <a:xfrm>
            <a:off x="1394460" y="4356707"/>
            <a:ext cx="469677" cy="469677"/>
          </a:xfrm>
          <a:prstGeom prst="rect">
            <a:avLst/>
          </a:prstGeom>
          <a:solidFill>
            <a:srgbClr val="633BA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26" name="TextBox 22">
            <a:extLst>
              <a:ext uri="{FF2B5EF4-FFF2-40B4-BE49-F238E27FC236}">
                <a16:creationId xmlns:a16="http://schemas.microsoft.com/office/drawing/2014/main" id="{EF576BC9-7B34-41A2-849A-59F07CA97A61}"/>
              </a:ext>
            </a:extLst>
          </p:cNvPr>
          <p:cNvSpPr txBox="1"/>
          <p:nvPr/>
        </p:nvSpPr>
        <p:spPr>
          <a:xfrm>
            <a:off x="1864137" y="4249913"/>
            <a:ext cx="8871596" cy="683264"/>
          </a:xfrm>
          <a:prstGeom prst="rect">
            <a:avLst/>
          </a:prstGeom>
          <a:noFill/>
        </p:spPr>
        <p:txBody>
          <a:bodyPr wrap="square" lIns="182880" tIns="146304" rIns="182880" bIns="146304" rtlCol="0" anchor="ctr">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ct val="20000"/>
              </a:spcBef>
              <a:spcAft>
                <a:spcPts val="0"/>
              </a:spcAft>
              <a:buClrTx/>
              <a:buSzPct val="90000"/>
              <a:buFontTx/>
              <a:buNone/>
              <a:tabLst/>
              <a:defRPr/>
            </a:pPr>
            <a:r>
              <a:rPr kumimoji="0" lang="en-US" sz="2800" b="0" i="0" u="none" strike="noStrike" kern="1200" cap="none" spc="0" normalizeH="0" baseline="0" noProof="0">
                <a:ln>
                  <a:noFill/>
                </a:ln>
                <a:solidFill>
                  <a:schemeClr val="bg1"/>
                </a:solidFill>
                <a:effectLst/>
                <a:uLnTx/>
                <a:uFillTx/>
                <a:latin typeface="Calibri"/>
                <a:ea typeface="+mn-ea"/>
                <a:cs typeface="+mn-cs"/>
              </a:rPr>
              <a:t>Request features or contribute at </a:t>
            </a:r>
            <a:r>
              <a:rPr kumimoji="0" lang="en-US" sz="2800" b="1" i="0" u="none" strike="noStrike" kern="1200" cap="none" spc="0" normalizeH="0" baseline="0" noProof="0">
                <a:ln>
                  <a:noFill/>
                </a:ln>
                <a:solidFill>
                  <a:schemeClr val="bg1"/>
                </a:solidFill>
                <a:effectLst/>
                <a:uLnTx/>
                <a:uFillTx/>
                <a:latin typeface="Calibri"/>
                <a:ea typeface="+mn-ea"/>
                <a:cs typeface="+mn-cs"/>
                <a:hlinkClick r:id="rId6">
                  <a:extLst>
                    <a:ext uri="{A12FA001-AC4F-418D-AE19-62706E023703}">
                      <ahyp:hlinkClr xmlns:ahyp="http://schemas.microsoft.com/office/drawing/2018/hyperlinkcolor" val="tx"/>
                    </a:ext>
                  </a:extLst>
                </a:hlinkClick>
              </a:rPr>
              <a:t>http://aka.ms/mlnet</a:t>
            </a:r>
            <a:r>
              <a:rPr kumimoji="0" lang="en-US" sz="2800" b="1" i="0" u="none" strike="noStrike" kern="1200" cap="none" spc="0" normalizeH="0" baseline="0" noProof="0">
                <a:ln>
                  <a:noFill/>
                </a:ln>
                <a:solidFill>
                  <a:schemeClr val="bg1"/>
                </a:solidFill>
                <a:effectLst/>
                <a:uLnTx/>
                <a:uFillTx/>
                <a:latin typeface="Calibri"/>
                <a:ea typeface="+mn-ea"/>
                <a:cs typeface="+mn-cs"/>
              </a:rPr>
              <a:t>  </a:t>
            </a:r>
          </a:p>
        </p:txBody>
      </p:sp>
      <p:sp>
        <p:nvSpPr>
          <p:cNvPr id="28" name="Commitments_EC4D" title="Icon of a handshake">
            <a:extLst>
              <a:ext uri="{FF2B5EF4-FFF2-40B4-BE49-F238E27FC236}">
                <a16:creationId xmlns:a16="http://schemas.microsoft.com/office/drawing/2014/main" id="{08655516-103D-4E3E-B60E-1BE18A9502AE}"/>
              </a:ext>
            </a:extLst>
          </p:cNvPr>
          <p:cNvSpPr>
            <a:spLocks noChangeAspect="1" noEditPoints="1"/>
          </p:cNvSpPr>
          <p:nvPr/>
        </p:nvSpPr>
        <p:spPr bwMode="auto">
          <a:xfrm>
            <a:off x="1485279" y="4466299"/>
            <a:ext cx="267158" cy="250494"/>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05050"/>
              </a:solidFill>
              <a:effectLst/>
              <a:uLnTx/>
              <a:uFillTx/>
              <a:latin typeface="Segoe UI"/>
              <a:ea typeface="+mn-ea"/>
              <a:cs typeface="+mn-cs"/>
            </a:endParaRPr>
          </a:p>
        </p:txBody>
      </p:sp>
      <p:sp>
        <p:nvSpPr>
          <p:cNvPr id="30" name="TextBox 19">
            <a:extLst>
              <a:ext uri="{FF2B5EF4-FFF2-40B4-BE49-F238E27FC236}">
                <a16:creationId xmlns:a16="http://schemas.microsoft.com/office/drawing/2014/main" id="{B828E141-9DB7-47F9-B325-1044B0042602}"/>
              </a:ext>
            </a:extLst>
          </p:cNvPr>
          <p:cNvSpPr txBox="1"/>
          <p:nvPr/>
        </p:nvSpPr>
        <p:spPr>
          <a:xfrm>
            <a:off x="1847420" y="3478565"/>
            <a:ext cx="8871596" cy="683264"/>
          </a:xfrm>
          <a:prstGeom prst="rect">
            <a:avLst/>
          </a:prstGeom>
          <a:noFill/>
        </p:spPr>
        <p:txBody>
          <a:bodyPr wrap="square" lIns="182880" tIns="146304" rIns="182880" bIns="146304" rtlCol="0" anchor="ctr">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ct val="20000"/>
              </a:spcBef>
              <a:spcAft>
                <a:spcPts val="0"/>
              </a:spcAft>
              <a:buClrTx/>
              <a:buSzPct val="90000"/>
              <a:buFontTx/>
              <a:buNone/>
              <a:tabLst/>
              <a:defRPr/>
            </a:pPr>
            <a:r>
              <a:rPr kumimoji="0" lang="en-US" sz="2800" b="0" i="0" u="none" strike="noStrike" kern="1200" cap="none" spc="0" normalizeH="0" baseline="0" noProof="0">
                <a:ln>
                  <a:noFill/>
                </a:ln>
                <a:solidFill>
                  <a:schemeClr val="bg1"/>
                </a:solidFill>
                <a:effectLst/>
                <a:uLnTx/>
                <a:uFillTx/>
                <a:latin typeface="Calibri"/>
                <a:ea typeface="+mn-ea"/>
                <a:cs typeface="+mn-cs"/>
              </a:rPr>
              <a:t>Watch ML.NET videos at </a:t>
            </a:r>
            <a:r>
              <a:rPr kumimoji="0" lang="en-US" sz="2800" b="1" i="0" u="none" strike="noStrike" kern="1200" cap="none" spc="0" normalizeH="0" baseline="0" noProof="0">
                <a:ln>
                  <a:noFill/>
                </a:ln>
                <a:solidFill>
                  <a:schemeClr val="bg1"/>
                </a:solidFill>
                <a:effectLst/>
                <a:uLnTx/>
                <a:uFillTx/>
                <a:latin typeface="Calibri"/>
                <a:ea typeface="+mn-ea"/>
                <a:cs typeface="+mn-cs"/>
                <a:hlinkClick r:id="rId7">
                  <a:extLst>
                    <a:ext uri="{A12FA001-AC4F-418D-AE19-62706E023703}">
                      <ahyp:hlinkClr xmlns:ahyp="http://schemas.microsoft.com/office/drawing/2018/hyperlinkcolor" val="tx"/>
                    </a:ext>
                  </a:extLst>
                </a:hlinkClick>
              </a:rPr>
              <a:t>https://aka.ms/mlnetyoutube</a:t>
            </a:r>
            <a:r>
              <a:rPr kumimoji="0" lang="en-US" sz="2800" b="1" i="0" u="none" strike="noStrike" kern="1200" cap="none" spc="0" normalizeH="0" baseline="0" noProof="0">
                <a:ln>
                  <a:noFill/>
                </a:ln>
                <a:solidFill>
                  <a:schemeClr val="bg1"/>
                </a:solidFill>
                <a:effectLst/>
                <a:uLnTx/>
                <a:uFillTx/>
                <a:latin typeface="Calibri"/>
                <a:ea typeface="+mn-ea"/>
                <a:cs typeface="+mn-cs"/>
              </a:rPr>
              <a:t> </a:t>
            </a:r>
          </a:p>
        </p:txBody>
      </p:sp>
      <p:sp>
        <p:nvSpPr>
          <p:cNvPr id="32" name="Rectangle 31">
            <a:extLst>
              <a:ext uri="{FF2B5EF4-FFF2-40B4-BE49-F238E27FC236}">
                <a16:creationId xmlns:a16="http://schemas.microsoft.com/office/drawing/2014/main" id="{C6311599-9D9B-4B3C-B264-8669A22FEDA9}"/>
              </a:ext>
            </a:extLst>
          </p:cNvPr>
          <p:cNvSpPr/>
          <p:nvPr/>
        </p:nvSpPr>
        <p:spPr bwMode="auto">
          <a:xfrm>
            <a:off x="1396373" y="3602322"/>
            <a:ext cx="469677" cy="469677"/>
          </a:xfrm>
          <a:prstGeom prst="rect">
            <a:avLst/>
          </a:prstGeom>
          <a:solidFill>
            <a:srgbClr val="633BA3"/>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pic>
        <p:nvPicPr>
          <p:cNvPr id="34" name="Graphic 33" descr="Video camera">
            <a:extLst>
              <a:ext uri="{FF2B5EF4-FFF2-40B4-BE49-F238E27FC236}">
                <a16:creationId xmlns:a16="http://schemas.microsoft.com/office/drawing/2014/main" id="{4A77961E-1E1D-4646-9372-26AE84634DF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431154" y="3619921"/>
            <a:ext cx="396288" cy="396288"/>
          </a:xfrm>
          <a:prstGeom prst="rect">
            <a:avLst/>
          </a:prstGeom>
        </p:spPr>
      </p:pic>
      <p:grpSp>
        <p:nvGrpSpPr>
          <p:cNvPr id="38" name="Group 37">
            <a:extLst>
              <a:ext uri="{FF2B5EF4-FFF2-40B4-BE49-F238E27FC236}">
                <a16:creationId xmlns:a16="http://schemas.microsoft.com/office/drawing/2014/main" id="{25751A8F-544E-4B2B-8C32-0B88A6E46A99}"/>
              </a:ext>
            </a:extLst>
          </p:cNvPr>
          <p:cNvGrpSpPr/>
          <p:nvPr/>
        </p:nvGrpSpPr>
        <p:grpSpPr>
          <a:xfrm>
            <a:off x="9858948" y="112389"/>
            <a:ext cx="1718014" cy="627864"/>
            <a:chOff x="7092280" y="-124434"/>
            <a:chExt cx="1718014" cy="627864"/>
          </a:xfrm>
        </p:grpSpPr>
        <p:pic>
          <p:nvPicPr>
            <p:cNvPr id="36" name="Picture 2">
              <a:extLst>
                <a:ext uri="{FF2B5EF4-FFF2-40B4-BE49-F238E27FC236}">
                  <a16:creationId xmlns:a16="http://schemas.microsoft.com/office/drawing/2014/main" id="{C58CD3B5-7853-4041-88B1-98926CD6186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092280" y="16507"/>
              <a:ext cx="345982" cy="345982"/>
            </a:xfrm>
            <a:prstGeom prst="rect">
              <a:avLst/>
            </a:prstGeom>
            <a:noFill/>
            <a:extLst>
              <a:ext uri="{909E8E84-426E-40DD-AFC4-6F175D3DCCD1}">
                <a14:hiddenFill xmlns:a14="http://schemas.microsoft.com/office/drawing/2010/main">
                  <a:solidFill>
                    <a:srgbClr val="FFFFFF"/>
                  </a:solidFill>
                </a14:hiddenFill>
              </a:ext>
            </a:extLst>
          </p:spPr>
        </p:pic>
        <p:sp>
          <p:nvSpPr>
            <p:cNvPr id="37" name="TextBox 12">
              <a:extLst>
                <a:ext uri="{FF2B5EF4-FFF2-40B4-BE49-F238E27FC236}">
                  <a16:creationId xmlns:a16="http://schemas.microsoft.com/office/drawing/2014/main" id="{B9F90551-5150-41F2-B761-ACF5B6B10575}"/>
                </a:ext>
              </a:extLst>
            </p:cNvPr>
            <p:cNvSpPr txBox="1"/>
            <p:nvPr/>
          </p:nvSpPr>
          <p:spPr>
            <a:xfrm>
              <a:off x="7265271" y="-124434"/>
              <a:ext cx="1545023" cy="627864"/>
            </a:xfrm>
            <a:prstGeom prst="rect">
              <a:avLst/>
            </a:prstGeom>
            <a:noFill/>
          </p:spPr>
          <p:txBody>
            <a:bodyPr wrap="square" lIns="182880" tIns="146304" rIns="182880" bIns="146304" rtlCol="0" anchor="ctr">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ct val="20000"/>
                </a:spcBef>
                <a:spcAft>
                  <a:spcPts val="0"/>
                </a:spcAft>
                <a:buClrTx/>
                <a:buSzPct val="90000"/>
                <a:buFontTx/>
                <a:buNone/>
                <a:tabLst/>
                <a:defRPr/>
              </a:pPr>
              <a:r>
                <a:rPr kumimoji="0" lang="en-US" sz="2000" b="0" i="0" u="none" strike="noStrike" kern="1200" cap="none" spc="0" normalizeH="0" baseline="0" noProof="0">
                  <a:ln>
                    <a:noFill/>
                  </a:ln>
                  <a:solidFill>
                    <a:schemeClr val="bg1"/>
                  </a:solidFill>
                  <a:effectLst/>
                  <a:uLnTx/>
                  <a:uFillTx/>
                  <a:latin typeface="Calibri"/>
                  <a:ea typeface="+mn-ea"/>
                  <a:cs typeface="+mn-cs"/>
                </a:rPr>
                <a:t>@</a:t>
              </a:r>
              <a:r>
                <a:rPr kumimoji="0" lang="en-US" sz="2400" b="0" i="0" u="none" strike="noStrike" kern="1200" cap="none" spc="0" normalizeH="0" baseline="0" noProof="0" err="1">
                  <a:ln>
                    <a:noFill/>
                  </a:ln>
                  <a:solidFill>
                    <a:schemeClr val="bg1"/>
                  </a:solidFill>
                  <a:effectLst/>
                  <a:uLnTx/>
                  <a:uFillTx/>
                  <a:latin typeface="Calibri"/>
                  <a:ea typeface="+mn-ea"/>
                  <a:cs typeface="+mn-cs"/>
                </a:rPr>
                <a:t>briacht</a:t>
              </a:r>
              <a:endParaRPr kumimoji="0" lang="en-US" sz="2000" b="1" i="0" u="none" strike="noStrike" kern="1200" cap="none" spc="0" normalizeH="0" baseline="0" noProof="0">
                <a:ln>
                  <a:noFill/>
                </a:ln>
                <a:solidFill>
                  <a:schemeClr val="bg1"/>
                </a:solidFill>
                <a:effectLst/>
                <a:uLnTx/>
                <a:uFillTx/>
                <a:latin typeface="Calibri"/>
                <a:ea typeface="+mn-ea"/>
                <a:cs typeface="+mn-cs"/>
              </a:endParaRPr>
            </a:p>
          </p:txBody>
        </p:sp>
      </p:grpSp>
      <p:grpSp>
        <p:nvGrpSpPr>
          <p:cNvPr id="3" name="Group 2">
            <a:extLst>
              <a:ext uri="{FF2B5EF4-FFF2-40B4-BE49-F238E27FC236}">
                <a16:creationId xmlns:a16="http://schemas.microsoft.com/office/drawing/2014/main" id="{A5DF70B8-45C6-44E6-B07B-04D6CF3C58B1}"/>
              </a:ext>
            </a:extLst>
          </p:cNvPr>
          <p:cNvGrpSpPr/>
          <p:nvPr/>
        </p:nvGrpSpPr>
        <p:grpSpPr>
          <a:xfrm>
            <a:off x="9858948" y="662453"/>
            <a:ext cx="2333052" cy="627864"/>
            <a:chOff x="7092280" y="-124434"/>
            <a:chExt cx="2333052" cy="627864"/>
          </a:xfrm>
        </p:grpSpPr>
        <p:pic>
          <p:nvPicPr>
            <p:cNvPr id="23" name="Picture 2">
              <a:extLst>
                <a:ext uri="{FF2B5EF4-FFF2-40B4-BE49-F238E27FC236}">
                  <a16:creationId xmlns:a16="http://schemas.microsoft.com/office/drawing/2014/main" id="{0815875F-E7AE-4904-89F2-5851D38110D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092280" y="16507"/>
              <a:ext cx="345982" cy="345982"/>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12">
              <a:extLst>
                <a:ext uri="{FF2B5EF4-FFF2-40B4-BE49-F238E27FC236}">
                  <a16:creationId xmlns:a16="http://schemas.microsoft.com/office/drawing/2014/main" id="{4543364E-4811-4CD9-BF13-0836927295BA}"/>
                </a:ext>
              </a:extLst>
            </p:cNvPr>
            <p:cNvSpPr txBox="1"/>
            <p:nvPr/>
          </p:nvSpPr>
          <p:spPr>
            <a:xfrm>
              <a:off x="7265271" y="-124434"/>
              <a:ext cx="2160061" cy="627864"/>
            </a:xfrm>
            <a:prstGeom prst="rect">
              <a:avLst/>
            </a:prstGeom>
            <a:noFill/>
          </p:spPr>
          <p:txBody>
            <a:bodyPr wrap="square" lIns="182880" tIns="146304" rIns="182880" bIns="146304" rtlCol="0" anchor="ctr">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367" rtl="0" eaLnBrk="1" fontAlgn="auto" latinLnBrk="0" hangingPunct="1">
                <a:lnSpc>
                  <a:spcPct val="90000"/>
                </a:lnSpc>
                <a:spcBef>
                  <a:spcPct val="20000"/>
                </a:spcBef>
                <a:spcAft>
                  <a:spcPts val="0"/>
                </a:spcAft>
                <a:buClrTx/>
                <a:buSzPct val="90000"/>
                <a:buFontTx/>
                <a:buNone/>
                <a:tabLst/>
                <a:defRPr/>
              </a:pPr>
              <a:r>
                <a:rPr kumimoji="0" lang="en-US" sz="2000" b="0" i="0" u="none" strike="noStrike" kern="1200" cap="none" spc="0" normalizeH="0" baseline="0" noProof="0">
                  <a:ln>
                    <a:noFill/>
                  </a:ln>
                  <a:solidFill>
                    <a:schemeClr val="bg1"/>
                  </a:solidFill>
                  <a:effectLst/>
                  <a:uLnTx/>
                  <a:uFillTx/>
                  <a:latin typeface="Calibri"/>
                  <a:ea typeface="+mn-ea"/>
                  <a:cs typeface="+mn-cs"/>
                </a:rPr>
                <a:t>@</a:t>
              </a:r>
              <a:r>
                <a:rPr kumimoji="0" lang="en-US" sz="2400" b="0" i="0" u="none" strike="noStrike" kern="1200" cap="none" spc="0" normalizeH="0" baseline="0" noProof="0">
                  <a:ln>
                    <a:noFill/>
                  </a:ln>
                  <a:solidFill>
                    <a:schemeClr val="bg1"/>
                  </a:solidFill>
                  <a:effectLst/>
                  <a:uLnTx/>
                  <a:uFillTx/>
                  <a:latin typeface="Calibri"/>
                  <a:ea typeface="+mn-ea"/>
                  <a:cs typeface="+mn-cs"/>
                </a:rPr>
                <a:t>ljquintanilla</a:t>
              </a:r>
              <a:endParaRPr kumimoji="0" lang="en-US" sz="2000" b="1" i="0" u="none" strike="noStrike" kern="1200" cap="none" spc="0" normalizeH="0" baseline="0" noProof="0">
                <a:ln>
                  <a:noFill/>
                </a:ln>
                <a:solidFill>
                  <a:schemeClr val="bg1"/>
                </a:solidFill>
                <a:effectLst/>
                <a:uLnTx/>
                <a:uFillTx/>
                <a:latin typeface="Calibri"/>
                <a:ea typeface="+mn-ea"/>
                <a:cs typeface="+mn-cs"/>
              </a:endParaRPr>
            </a:p>
          </p:txBody>
        </p:sp>
      </p:grpSp>
    </p:spTree>
    <p:extLst>
      <p:ext uri="{BB962C8B-B14F-4D97-AF65-F5344CB8AC3E}">
        <p14:creationId xmlns:p14="http://schemas.microsoft.com/office/powerpoint/2010/main" val="141003381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637B019086330043AC0ED71D708E1428" ma:contentTypeVersion="15" ma:contentTypeDescription="Create a new document." ma:contentTypeScope="" ma:versionID="94f19d76626a7c6b70ac05fc94cb8f70">
  <xsd:schema xmlns:xsd="http://www.w3.org/2001/XMLSchema" xmlns:xs="http://www.w3.org/2001/XMLSchema" xmlns:p="http://schemas.microsoft.com/office/2006/metadata/properties" xmlns:ns3="9407ed93-15c7-4d00-96d7-d0c633091b69" xmlns:ns4="eda10224-23ab-4649-849b-0c93a6f472e2" targetNamespace="http://schemas.microsoft.com/office/2006/metadata/properties" ma:root="true" ma:fieldsID="3aa98b94efa4ccda160d2438498f8009" ns3:_="" ns4:_="">
    <xsd:import namespace="9407ed93-15c7-4d00-96d7-d0c633091b69"/>
    <xsd:import namespace="eda10224-23ab-4649-849b-0c93a6f472e2"/>
    <xsd:element name="properties">
      <xsd:complexType>
        <xsd:sequence>
          <xsd:element name="documentManagement">
            <xsd:complexType>
              <xsd:all>
                <xsd:element ref="ns3:SharedWithUsers" minOccurs="0"/>
                <xsd:element ref="ns3:SharedWithDetails" minOccurs="0"/>
                <xsd:element ref="ns3:SharingHintHash" minOccurs="0"/>
                <xsd:element ref="ns3:LastSharedByUser" minOccurs="0"/>
                <xsd:element ref="ns3:LastSharedByTime" minOccurs="0"/>
                <xsd:element ref="ns4:MediaServiceMetadata" minOccurs="0"/>
                <xsd:element ref="ns4:MediaServiceFastMetadata" minOccurs="0"/>
                <xsd:element ref="ns4:MediaServiceAutoTags" minOccurs="0"/>
                <xsd:element ref="ns4:MediaServiceOCR" minOccurs="0"/>
                <xsd:element ref="ns4:MediaServiceDateTaken" minOccurs="0"/>
                <xsd:element ref="ns4:MediaServiceEventHashCode" minOccurs="0"/>
                <xsd:element ref="ns4:MediaServiceGenerationTime" minOccurs="0"/>
                <xsd:element ref="ns4:MediaServiceLocation" minOccurs="0"/>
                <xsd:element ref="ns4:MediaServiceAutoKeyPoints" minOccurs="0"/>
                <xsd:element ref="ns4: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407ed93-15c7-4d00-96d7-d0c633091b69"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SharingHintHash" ma:index="10" nillable="true" ma:displayName="Sharing Hint Hash" ma:description="" ma:hidden="true" ma:internalName="SharingHintHash" ma:readOnly="true">
      <xsd:simpleType>
        <xsd:restriction base="dms:Text"/>
      </xsd:simpleType>
    </xsd:element>
    <xsd:element name="LastSharedByUser" ma:index="11" nillable="true" ma:displayName="Last Shared By User" ma:description="" ma:hidden="true" ma:internalName="LastSharedByUser" ma:readOnly="true">
      <xsd:simpleType>
        <xsd:restriction base="dms:Note"/>
      </xsd:simpleType>
    </xsd:element>
    <xsd:element name="LastSharedByTime" ma:index="12" nillable="true" ma:displayName="Last Shared By Time" ma:description="" ma:hidden="true"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eda10224-23ab-4649-849b-0c93a6f472e2" elementFormDefault="qualified">
    <xsd:import namespace="http://schemas.microsoft.com/office/2006/documentManagement/types"/>
    <xsd:import namespace="http://schemas.microsoft.com/office/infopath/2007/PartnerControls"/>
    <xsd:element name="MediaServiceMetadata" ma:index="13" nillable="true" ma:displayName="MediaServiceMetadata" ma:description="" ma:hidden="true" ma:internalName="MediaServiceMetadata" ma:readOnly="true">
      <xsd:simpleType>
        <xsd:restriction base="dms:Note"/>
      </xsd:simpleType>
    </xsd:element>
    <xsd:element name="MediaServiceFastMetadata" ma:index="14" nillable="true" ma:displayName="MediaServiceFastMetadata" ma:description="" ma:hidden="true" ma:internalName="MediaServiceFastMetadata" ma:readOnly="true">
      <xsd:simpleType>
        <xsd:restriction base="dms:Note"/>
      </xsd:simpleType>
    </xsd:element>
    <xsd:element name="MediaServiceAutoTags" ma:index="15" nillable="true" ma:displayName="MediaServiceAutoTags" ma:description="" ma:internalName="MediaServiceAutoTags" ma:readOnly="true">
      <xsd:simpleType>
        <xsd:restriction base="dms:Text"/>
      </xsd:simpleType>
    </xsd:element>
    <xsd:element name="MediaServiceOCR" ma:index="16" nillable="true" ma:displayName="MediaServiceOCR" ma:description="" ma:internalName="MediaServiceOCR" ma:readOnly="true">
      <xsd:simpleType>
        <xsd:restriction base="dms:Note">
          <xsd:maxLength value="255"/>
        </xsd:restriction>
      </xsd:simpleType>
    </xsd:element>
    <xsd:element name="MediaServiceDateTaken" ma:index="17" nillable="true" ma:displayName="MediaServiceDateTaken" ma:hidden="true" ma:internalName="MediaServiceDateTaken"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Location" ma:index="20" nillable="true" ma:displayName="Location" ma:internalName="MediaServiceLocation" ma:readOnly="true">
      <xsd:simpleType>
        <xsd:restriction base="dms:Text"/>
      </xsd:simpleType>
    </xsd:element>
    <xsd:element name="MediaServiceAutoKeyPoints" ma:index="21" nillable="true" ma:displayName="MediaServiceAutoKeyPoints" ma:hidden="true" ma:internalName="MediaServiceAutoKeyPoints" ma:readOnly="true">
      <xsd:simpleType>
        <xsd:restriction base="dms:Note"/>
      </xsd:simpleType>
    </xsd:element>
    <xsd:element name="MediaServiceKeyPoints" ma:index="22" nillable="true" ma:displayName="KeyPoints" ma:internalName="MediaServiceKeyPoints" ma:readOnly="fals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eda10224-23ab-4649-849b-0c93a6f472e2"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D21D19B-324F-4B35-BAE5-90D7956F55CC}">
  <ds:schemaRefs>
    <ds:schemaRef ds:uri="9407ed93-15c7-4d00-96d7-d0c633091b69"/>
    <ds:schemaRef ds:uri="eda10224-23ab-4649-849b-0c93a6f472e2"/>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B069452C-DB90-4004-940D-7C765E4BF411}">
  <ds:schemaRefs>
    <ds:schemaRef ds:uri="eda10224-23ab-4649-849b-0c93a6f472e2"/>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B34608AF-6872-4763-81E4-993E6DBB0E8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0</TotalTime>
  <Words>4903</Words>
  <Application>Microsoft Office PowerPoint</Application>
  <PresentationFormat>Widescreen</PresentationFormat>
  <Paragraphs>947</Paragraphs>
  <Slides>96</Slides>
  <Notes>48</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96</vt:i4>
      </vt:variant>
    </vt:vector>
  </HeadingPairs>
  <TitlesOfParts>
    <vt:vector size="107" baseType="lpstr">
      <vt:lpstr>-apple-system</vt:lpstr>
      <vt:lpstr>Arial</vt:lpstr>
      <vt:lpstr>Arial Bold</vt:lpstr>
      <vt:lpstr>Calibri</vt:lpstr>
      <vt:lpstr>Calibri Light</vt:lpstr>
      <vt:lpstr>Consolas</vt:lpstr>
      <vt:lpstr>IBM Plex Sans</vt:lpstr>
      <vt:lpstr>Roboto</vt:lpstr>
      <vt:lpstr>Segoe UI</vt:lpstr>
      <vt:lpstr>Times New Roman</vt:lpstr>
      <vt:lpstr>Office Theme</vt:lpstr>
      <vt:lpstr>PowerPoint Presentation</vt:lpstr>
      <vt:lpstr>PowerPoint Presentation</vt:lpstr>
      <vt:lpstr>PowerPoint Presentation</vt:lpstr>
      <vt:lpstr>PowerPoint Presentation</vt:lpstr>
      <vt:lpstr>PowerPoint Presentation</vt:lpstr>
      <vt:lpstr>Phase 1.0 What is Machine Learning?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Phase 1.1 What is ML.NET?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Phase 1.2 Challenge: Build a Machine Learning model in 3 minutes or less</vt:lpstr>
      <vt:lpstr>PowerPoint Presentation</vt:lpstr>
      <vt:lpstr>PowerPoint Presentation</vt:lpstr>
      <vt:lpstr>Phase 1.2 Challenge Review</vt:lpstr>
      <vt:lpstr>15 minute Break</vt:lpstr>
      <vt:lpstr>Phase 2.0 Set up for ML.NET</vt:lpstr>
      <vt:lpstr>PowerPoint Presentation</vt:lpstr>
      <vt:lpstr>PowerPoint Presentation</vt:lpstr>
      <vt:lpstr>PowerPoint Presentation</vt:lpstr>
      <vt:lpstr>PowerPoint Presentation</vt:lpstr>
      <vt:lpstr>Phase 2.1 Data</vt:lpstr>
      <vt:lpstr>PowerPoint Presentation</vt:lpstr>
      <vt:lpstr>PowerPoint Presentation</vt:lpstr>
      <vt:lpstr>PowerPoint Presentation</vt:lpstr>
      <vt:lpstr>PowerPoint Presentation</vt:lpstr>
      <vt:lpstr>Phase 2.1 Task Review</vt:lpstr>
      <vt:lpstr>Phase 2.2 Training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Phase 2.2 Task Review</vt:lpstr>
      <vt:lpstr>Phase 2.3 Evaluate your model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Phase 2.3 Task Review</vt:lpstr>
      <vt:lpstr>Phase 2.4 Save your model</vt:lpstr>
      <vt:lpstr>PowerPoint Presentation</vt:lpstr>
      <vt:lpstr>PowerPoint Presentation</vt:lpstr>
      <vt:lpstr>Phase 2.4 Task Review</vt:lpstr>
      <vt:lpstr>30 minute Break</vt:lpstr>
      <vt:lpstr>Phase 3.0 Consume your model</vt:lpstr>
      <vt:lpstr>PowerPoint Presentation</vt:lpstr>
      <vt:lpstr>PowerPoint Presentation</vt:lpstr>
      <vt:lpstr>PowerPoint Presentation</vt:lpstr>
      <vt:lpstr>PowerPoint Presentation</vt:lpstr>
      <vt:lpstr>PowerPoint Presentation</vt:lpstr>
      <vt:lpstr>Phase 3.0 Task Review</vt:lpstr>
      <vt:lpstr>Phase 4.0 Deep learning</vt:lpstr>
      <vt:lpstr>PowerPoint Presentation</vt:lpstr>
      <vt:lpstr>PowerPoint Presentation</vt:lpstr>
      <vt:lpstr>PowerPoint Presentation</vt:lpstr>
      <vt:lpstr>PowerPoint Presentation</vt:lpstr>
      <vt:lpstr>PowerPoint Presentation</vt:lpstr>
      <vt:lpstr>Phase 5.0 MLOps</vt:lpstr>
      <vt:lpstr>PowerPoint Presentation</vt:lpstr>
      <vt:lpstr>PowerPoint Presentation</vt:lpstr>
      <vt:lpstr>PowerPoint Presentation</vt:lpstr>
      <vt:lpstr>Phase 6.0 Wrap-Up</vt:lpstr>
      <vt:lpstr>PowerPoint Presentation</vt:lpstr>
      <vt:lpstr>Q&amp;A</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Bri Achtman</dc:creator>
  <cp:lastModifiedBy>Bri Achtman</cp:lastModifiedBy>
  <cp:revision>1</cp:revision>
  <dcterms:created xsi:type="dcterms:W3CDTF">2020-05-07T17:56:27Z</dcterms:created>
  <dcterms:modified xsi:type="dcterms:W3CDTF">2020-06-01T00:04:21Z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0x010100637B019086330043AC0ED71D708E1428</vt:lpwstr>
  </property>
</Properties>
</file>